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firstSlideNum="0" showSpecialPlsOnTitleSld="0">
  <p:sldMasterIdLst>
    <p:sldMasterId id="2147483948" r:id="rId1"/>
    <p:sldMasterId id="2147485467" r:id="rId2"/>
    <p:sldMasterId id="2147485468" r:id="rId3"/>
    <p:sldMasterId id="2147485469" r:id="rId4"/>
  </p:sldMasterIdLst>
  <p:notesMasterIdLst>
    <p:notesMasterId r:id="rId5"/>
  </p:notesMasterIdLst>
  <p:handoutMasterIdLst>
    <p:handoutMasterId r:id="rId6"/>
  </p:handoutMasterIdLst>
  <p:sldIdLst>
    <p:sldId id="957" r:id="rId7"/>
    <p:sldId id="556" r:id="rId8"/>
    <p:sldId id="939" r:id="rId9"/>
    <p:sldId id="958" r:id="rId10"/>
    <p:sldId id="940" r:id="rId11"/>
    <p:sldId id="941" r:id="rId12"/>
    <p:sldId id="955" r:id="rId13"/>
    <p:sldId id="960" r:id="rId14"/>
    <p:sldId id="956" r:id="rId15"/>
    <p:sldId id="961" r:id="rId16"/>
    <p:sldId id="942" r:id="rId17"/>
    <p:sldId id="959" r:id="rId18"/>
    <p:sldId id="943" r:id="rId19"/>
    <p:sldId id="944" r:id="rId20"/>
    <p:sldId id="945" r:id="rId21"/>
    <p:sldId id="962" r:id="rId22"/>
    <p:sldId id="963" r:id="rId23"/>
    <p:sldId id="948" r:id="rId24"/>
    <p:sldId id="949" r:id="rId25"/>
    <p:sldId id="950" r:id="rId26"/>
    <p:sldId id="951" r:id="rId27"/>
    <p:sldId id="952" r:id="rId28"/>
    <p:sldId id="953" r:id="rId29"/>
    <p:sldId id="954" r:id="rId30"/>
    <p:sldId id="965" r:id="rId31"/>
    <p:sldId id="966" r:id="rId32"/>
    <p:sldId id="967" r:id="rId33"/>
    <p:sldId id="968" r:id="rId34"/>
    <p:sldId id="969" r:id="rId35"/>
    <p:sldId id="970" r:id="rId36"/>
    <p:sldId id="971" r:id="rId37"/>
    <p:sldId id="972" r:id="rId38"/>
    <p:sldId id="973" r:id="rId39"/>
    <p:sldId id="974" r:id="rId40"/>
    <p:sldId id="975" r:id="rId41"/>
    <p:sldId id="976" r:id="rId42"/>
    <p:sldId id="977" r:id="rId43"/>
    <p:sldId id="978" r:id="rId44"/>
    <p:sldId id="979" r:id="rId45"/>
    <p:sldId id="980" r:id="rId46"/>
    <p:sldId id="981" r:id="rId47"/>
    <p:sldId id="982" r:id="rId48"/>
    <p:sldId id="983" r:id="rId49"/>
    <p:sldId id="984" r:id="rId50"/>
    <p:sldId id="964" r:id="rId51"/>
  </p:sldIdLst>
  <p:sldSz cx="9144000" cy="6858000" type="screen4x3"/>
  <p:notesSz cx="7102475" cy="10233025"/>
  <p:custDataLst>
    <p:tags r:id="rId52"/>
  </p:custDataLst>
  <p:defaultTextStyle>
    <a:defPPr algn="l" rtl="0" eaLnBrk="0" hangingPunct="0">
      <a:defRPr kumimoji="1" lang="en-US" altLang="en-US"/>
    </a:defPPr>
    <a:lvl1pPr marL="0" indent="0" algn="l" defTabSz="914400" rtl="0" eaLnBrk="0" fontAlgn="base" hangingPunct="0">
      <a:lnSpc>
        <a:spcPct val="100000"/>
      </a:lnSpc>
      <a:spcBef>
        <a:spcPct val="0"/>
      </a:spcBef>
      <a:spcAft>
        <a:spcPct val="0"/>
      </a:spcAft>
      <a:buClrTx/>
      <a:buSzTx/>
      <a:buFontTx/>
      <a:buNone/>
      <a:defRPr kumimoji="1"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sz="1800" b="0" i="0" u="none">
        <a:solidFill>
          <a:schemeClr val="tx1"/>
        </a:solidFill>
        <a:latin typeface="Gill Sans MT"/>
        <a:ea typeface="新細明體" pitchFamily="18" charset="-12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9" d="100"/>
          <a:sy n="109" d="100"/>
        </p:scale>
        <p:origin x="0" y="0"/>
      </p:cViewPr>
    </p:cSldViewPr>
  </p:slideViewPr>
  <p:notesViewPr>
    <p:cSldViewPr>
      <p:cViewPr varScale="1">
        <p:scale>
          <a:sx n="79" d="100"/>
          <a:sy n="79"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4.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notesMaster" Target="notesMasters/notesMaster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tags" Target="tags/tag1.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6146" name="頁首版面配置區 1"/>
          <p:cNvSpPr>
            <a:spLocks noGrp="1"/>
          </p:cNvSpPr>
          <p:nvPr>
            <p:ph type="hdr" sz="quarter"/>
          </p:nvPr>
        </p:nvSpPr>
        <p:spPr>
          <a:xfrm>
            <a:off x="3" y="4"/>
            <a:ext cx="3076855" cy="511733"/>
          </a:xfrm>
          <a:prstGeom prst="rect">
            <a:avLst/>
          </a:prstGeom>
        </p:spPr>
        <p:txBody>
          <a:bodyPr lIns="92029" tIns="46015" rIns="92029" bIns="46015"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endParaRPr lang="en-GB" altLang="en-US" sz="1100"/>
          </a:p>
        </p:txBody>
      </p:sp>
      <p:sp>
        <p:nvSpPr>
          <p:cNvPr id="6147" name="日期版面配置區 2"/>
          <p:cNvSpPr>
            <a:spLocks noGrp="1"/>
          </p:cNvSpPr>
          <p:nvPr>
            <p:ph type="dt" sz="quarter" idx="1"/>
          </p:nvPr>
        </p:nvSpPr>
        <p:spPr>
          <a:xfrm>
            <a:off x="4023965" y="4"/>
            <a:ext cx="3076855" cy="511733"/>
          </a:xfrm>
          <a:prstGeom prst="rect">
            <a:avLst/>
          </a:prstGeom>
        </p:spPr>
        <p:txBody>
          <a:bodyPr lIns="92029" tIns="46015" rIns="92029" bIns="46015"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DE0E0C0B-0501-4A92-B082-A967F6BEAFCA}" type="datetime1">
              <a:rPr lang="en-GB" altLang="en-US" sz="1100"/>
              <a:t>*</a:t>
            </a:fld>
            <a:endParaRPr lang="en-GB" altLang="en-US" sz="1100"/>
          </a:p>
        </p:txBody>
      </p:sp>
      <p:sp>
        <p:nvSpPr>
          <p:cNvPr id="6148" name="頁尾版面配置區 3"/>
          <p:cNvSpPr>
            <a:spLocks noGrp="1"/>
          </p:cNvSpPr>
          <p:nvPr>
            <p:ph type="ftr" sz="quarter" idx="2"/>
          </p:nvPr>
        </p:nvSpPr>
        <p:spPr>
          <a:xfrm>
            <a:off x="3" y="9719647"/>
            <a:ext cx="3076855" cy="511732"/>
          </a:xfrm>
          <a:prstGeom prst="rect">
            <a:avLst/>
          </a:prstGeom>
        </p:spPr>
        <p:txBody>
          <a:bodyPr lIns="92029" tIns="46015" rIns="92029" bIns="46015" numCol="1" anchor="b" anchorCtr="0"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endParaRPr lang="en-GB" altLang="en-US" sz="1100"/>
          </a:p>
        </p:txBody>
      </p:sp>
      <p:sp>
        <p:nvSpPr>
          <p:cNvPr id="6149" name="投影片編號版面配置區 4"/>
          <p:cNvSpPr>
            <a:spLocks noGrp="1"/>
          </p:cNvSpPr>
          <p:nvPr>
            <p:ph type="sldNum" sz="quarter" idx="3"/>
          </p:nvPr>
        </p:nvSpPr>
        <p:spPr>
          <a:xfrm>
            <a:off x="4023965" y="9719647"/>
            <a:ext cx="3076855" cy="511732"/>
          </a:xfrm>
          <a:prstGeom prst="rect">
            <a:avLst/>
          </a:prstGeom>
        </p:spPr>
        <p:txBody>
          <a:bodyPr lIns="92029" tIns="46015" rIns="92029" bIns="46015" numCol="1" anchor="b" anchorCtr="0"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7F3E3D4-0137-4249-891B-ACF363297645}" type="slidenum">
              <a:rPr lang="en-GB" altLang="en-US" sz="1100"/>
              <a:t>*</a:t>
            </a:fld>
            <a:endParaRPr lang="en-GB" altLang="en-US" sz="1100"/>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5122" name="Header Placeholder 1"/>
          <p:cNvSpPr>
            <a:spLocks noGrp="1"/>
          </p:cNvSpPr>
          <p:nvPr>
            <p:ph type="hdr" sz="quarter"/>
          </p:nvPr>
        </p:nvSpPr>
        <p:spPr>
          <a:xfrm>
            <a:off x="1" y="4"/>
            <a:ext cx="3078513" cy="511733"/>
          </a:xfrm>
          <a:prstGeom prst="rect">
            <a:avLst/>
          </a:prstGeom>
        </p:spPr>
        <p:txBody>
          <a:bodyPr lIns="92029" tIns="46015" rIns="92029" bIns="46015"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endParaRPr kumimoji="0" lang="en-GB" altLang="en-US" sz="1100">
              <a:latin typeface="Calibri" pitchFamily="34" charset="0"/>
            </a:endParaRPr>
          </a:p>
        </p:txBody>
      </p:sp>
      <p:sp>
        <p:nvSpPr>
          <p:cNvPr id="5123" name="Date Placeholder 2"/>
          <p:cNvSpPr>
            <a:spLocks noGrp="1"/>
          </p:cNvSpPr>
          <p:nvPr>
            <p:ph type="dt" idx="1"/>
          </p:nvPr>
        </p:nvSpPr>
        <p:spPr>
          <a:xfrm>
            <a:off x="4022305" y="4"/>
            <a:ext cx="3078513" cy="511733"/>
          </a:xfrm>
          <a:prstGeom prst="rect">
            <a:avLst/>
          </a:prstGeom>
        </p:spPr>
        <p:txBody>
          <a:bodyPr lIns="92029" tIns="46015" rIns="92029" bIns="46015"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D4B80713-25F4-4544-8B97-81CAB9BC2D74}" type="datetime1">
              <a:rPr kumimoji="0" lang="en-GB" altLang="en-US" sz="1100">
                <a:latin typeface="Calibri" pitchFamily="34" charset="0"/>
              </a:rPr>
              <a:t>*</a:t>
            </a:fld>
            <a:endParaRPr kumimoji="0" lang="en-GB" altLang="en-US" sz="1100">
              <a:latin typeface="Calibri" pitchFamily="34" charset="0"/>
            </a:endParaRPr>
          </a:p>
        </p:txBody>
      </p:sp>
      <p:sp>
        <p:nvSpPr>
          <p:cNvPr id="512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sp>
      <p:sp>
        <p:nvSpPr>
          <p:cNvPr id="5125" name="Notes Placeholder 4"/>
          <p:cNvSpPr>
            <a:spLocks noGrp="1"/>
          </p:cNvSpPr>
          <p:nvPr>
            <p:ph type="body" sz="quarter" idx="3"/>
          </p:nvPr>
        </p:nvSpPr>
        <p:spPr>
          <a:xfrm>
            <a:off x="709919" y="4862292"/>
            <a:ext cx="5682643" cy="4605601"/>
          </a:xfrm>
          <a:prstGeom prst="rect">
            <a:avLst/>
          </a:prstGeom>
        </p:spPr>
        <p:txBody>
          <a:bodyPr lIns="92029" tIns="46015" rIns="92029" bIns="46015" numCol="1" compatLnSpc="1">
            <a:prstTxWarp prst="textNoShape">
              <a:avLst/>
            </a:prstTxWarp>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lvl="0"/>
            <a:r>
              <a:t>Click to edit Master text styles</a:t>
            </a:r>
          </a:p>
          <a:p>
            <a:pPr lvl="1"/>
            <a:r>
              <a:t>Second level</a:t>
            </a:r>
          </a:p>
          <a:p>
            <a:pPr lvl="2"/>
            <a:r>
              <a:t>Third level</a:t>
            </a:r>
          </a:p>
          <a:p>
            <a:pPr lvl="3"/>
            <a:r>
              <a:t>Fourth level</a:t>
            </a:r>
          </a:p>
          <a:p>
            <a:pPr lvl="4"/>
            <a:r>
              <a:t>Fifth level</a:t>
            </a:r>
          </a:p>
        </p:txBody>
      </p:sp>
      <p:sp>
        <p:nvSpPr>
          <p:cNvPr id="5126" name="Footer Placeholder 5"/>
          <p:cNvSpPr>
            <a:spLocks noGrp="1"/>
          </p:cNvSpPr>
          <p:nvPr>
            <p:ph type="ftr" sz="quarter" idx="4"/>
          </p:nvPr>
        </p:nvSpPr>
        <p:spPr>
          <a:xfrm>
            <a:off x="1" y="9719647"/>
            <a:ext cx="3078513" cy="511732"/>
          </a:xfrm>
          <a:prstGeom prst="rect">
            <a:avLst/>
          </a:prstGeom>
        </p:spPr>
        <p:txBody>
          <a:bodyPr lIns="92029" tIns="46015" rIns="92029" bIns="46015" numCol="1" anchor="b" anchorCtr="0"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endParaRPr kumimoji="0" lang="en-GB" altLang="en-US" sz="1100">
              <a:latin typeface="Calibri" pitchFamily="34" charset="0"/>
            </a:endParaRPr>
          </a:p>
        </p:txBody>
      </p:sp>
      <p:sp>
        <p:nvSpPr>
          <p:cNvPr id="5127" name="Slide Number Placeholder 6"/>
          <p:cNvSpPr>
            <a:spLocks noGrp="1"/>
          </p:cNvSpPr>
          <p:nvPr>
            <p:ph type="sldNum" sz="quarter" idx="5"/>
          </p:nvPr>
        </p:nvSpPr>
        <p:spPr>
          <a:xfrm>
            <a:off x="4022305" y="9719647"/>
            <a:ext cx="3078513" cy="511732"/>
          </a:xfrm>
          <a:prstGeom prst="rect">
            <a:avLst/>
          </a:prstGeom>
        </p:spPr>
        <p:txBody>
          <a:bodyPr lIns="92029" tIns="46015" rIns="92029" bIns="46015" numCol="1" anchor="b" anchorCtr="0"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62BCF20B-17B6-4011-A294-EC057A452456}" type="slidenum">
              <a:rPr kumimoji="0" lang="en-GB" altLang="en-US" sz="1100">
                <a:latin typeface="Calibri" pitchFamily="34" charset="0"/>
              </a:rPr>
              <a:t>*</a:t>
            </a:fld>
            <a:endParaRPr kumimoji="0" lang="en-GB" altLang="en-US" sz="1100">
              <a:latin typeface="Calibri" pitchFamily="34" charset="0"/>
            </a:endParaRPr>
          </a:p>
        </p:txBody>
      </p:sp>
    </p:spTree>
  </p:cSld>
  <p:clrMap bg1="lt1" tx1="dk1" bg2="lt2" tx2="dk2" accent1="accent1" accent2="accent2" accent3="accent3" accent4="accent4" accent5="accent5" accent6="accent6" hlink="hlink" folHlink="folHlink"/>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9218" name="Slide Image Placeholder 1"/>
          <p:cNvSpPr/>
          <p:nvPr>
            <p:ph type="sldImg"/>
          </p:nvPr>
        </p:nvSpPr>
        <p:spPr>
          <a:xfrm>
            <a:off x="992188" y="766762"/>
            <a:ext cx="5118100" cy="3838575"/>
          </a:xfrm>
          <a:prstGeom prst="rect">
            <a:avLst/>
          </a:prstGeom>
          <a:noFill/>
          <a:ln>
            <a:miter lim="800000"/>
          </a:ln>
        </p:spPr>
      </p:sp>
      <p:sp>
        <p:nvSpPr>
          <p:cNvPr id="9219"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922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A60BA1A9-D7B9-4F9A-9338-56359668D968}" type="slidenum">
              <a:rPr kumimoji="0" lang="en-GB" altLang="en-US" sz="1100">
                <a:latin typeface="Calibri" pitchFamily="34" charset="0"/>
              </a:rPr>
              <a:t>1</a:t>
            </a:fld>
            <a:endParaRPr kumimoji="0" lang="en-GB" altLang="en-US" sz="11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7650" name="Slide Image Placeholder 1"/>
          <p:cNvSpPr/>
          <p:nvPr>
            <p:ph type="sldImg"/>
          </p:nvPr>
        </p:nvSpPr>
        <p:spPr>
          <a:xfrm>
            <a:off x="992188" y="766762"/>
            <a:ext cx="5118100" cy="3838575"/>
          </a:xfrm>
          <a:prstGeom prst="rect">
            <a:avLst/>
          </a:prstGeom>
          <a:noFill/>
          <a:ln>
            <a:miter lim="800000"/>
          </a:ln>
        </p:spPr>
      </p:sp>
      <p:sp>
        <p:nvSpPr>
          <p:cNvPr id="27651"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2765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87A47CFF-D6A5-4DA2-A9CA-D885F0DB8AE7}" type="slidenum">
              <a:rPr kumimoji="0" lang="en-GB" altLang="en-US" sz="1100">
                <a:latin typeface="Calibri" pitchFamily="34" charset="0"/>
              </a:rPr>
              <a:t>10</a:t>
            </a:fld>
            <a:endParaRPr kumimoji="0" lang="en-GB" altLang="en-US" sz="11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9698" name="Slide Image Placeholder 1"/>
          <p:cNvSpPr/>
          <p:nvPr>
            <p:ph type="sldImg"/>
          </p:nvPr>
        </p:nvSpPr>
        <p:spPr>
          <a:xfrm>
            <a:off x="992188" y="766762"/>
            <a:ext cx="5118100" cy="3838575"/>
          </a:xfrm>
          <a:prstGeom prst="rect">
            <a:avLst/>
          </a:prstGeom>
          <a:noFill/>
          <a:ln>
            <a:miter lim="800000"/>
          </a:ln>
        </p:spPr>
      </p:sp>
      <p:sp>
        <p:nvSpPr>
          <p:cNvPr id="29699"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2970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E247D88-E59E-4F99-9275-28C828F5F934}" type="slidenum">
              <a:rPr kumimoji="0" lang="en-GB" altLang="en-US" sz="1100">
                <a:latin typeface="Calibri" pitchFamily="34" charset="0"/>
              </a:rPr>
              <a:t>11</a:t>
            </a:fld>
            <a:endParaRPr kumimoji="0" lang="en-GB" altLang="en-US" sz="11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1746" name="Slide Image Placeholder 1"/>
          <p:cNvSpPr/>
          <p:nvPr>
            <p:ph type="sldImg"/>
          </p:nvPr>
        </p:nvSpPr>
        <p:spPr>
          <a:xfrm>
            <a:off x="992188" y="766762"/>
            <a:ext cx="5118100" cy="3838575"/>
          </a:xfrm>
          <a:prstGeom prst="rect">
            <a:avLst/>
          </a:prstGeom>
          <a:noFill/>
          <a:ln>
            <a:miter lim="800000"/>
          </a:ln>
        </p:spPr>
      </p:sp>
      <p:sp>
        <p:nvSpPr>
          <p:cNvPr id="31747"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3174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5E3C40E6-4008-461F-9D61-95FE07F47C4C}" type="slidenum">
              <a:rPr kumimoji="0" lang="en-GB" altLang="en-US" sz="1100">
                <a:latin typeface="Calibri" pitchFamily="34" charset="0"/>
              </a:rPr>
              <a:t>12</a:t>
            </a:fld>
            <a:endParaRPr kumimoji="0" lang="en-GB" altLang="en-US" sz="11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3794" name="Slide Image Placeholder 1"/>
          <p:cNvSpPr/>
          <p:nvPr>
            <p:ph type="sldImg"/>
          </p:nvPr>
        </p:nvSpPr>
        <p:spPr>
          <a:xfrm>
            <a:off x="992188" y="766762"/>
            <a:ext cx="5118100" cy="3838575"/>
          </a:xfrm>
          <a:prstGeom prst="rect">
            <a:avLst/>
          </a:prstGeom>
          <a:noFill/>
          <a:ln>
            <a:miter lim="800000"/>
          </a:ln>
        </p:spPr>
      </p:sp>
      <p:sp>
        <p:nvSpPr>
          <p:cNvPr id="33795"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3379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20C6DDF3-2084-409B-86EB-6B5C01E13220}" type="slidenum">
              <a:rPr kumimoji="0" lang="en-GB" altLang="en-US" sz="1100">
                <a:latin typeface="Calibri" pitchFamily="34" charset="0"/>
              </a:rPr>
              <a:t>13</a:t>
            </a:fld>
            <a:endParaRPr kumimoji="0" lang="en-GB" altLang="en-US" sz="11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5842" name="Slide Image Placeholder 1"/>
          <p:cNvSpPr/>
          <p:nvPr>
            <p:ph type="sldImg"/>
          </p:nvPr>
        </p:nvSpPr>
        <p:spPr>
          <a:xfrm>
            <a:off x="992188" y="766762"/>
            <a:ext cx="5118100" cy="3838575"/>
          </a:xfrm>
          <a:prstGeom prst="rect">
            <a:avLst/>
          </a:prstGeom>
          <a:noFill/>
          <a:ln>
            <a:miter lim="800000"/>
          </a:ln>
        </p:spPr>
      </p:sp>
      <p:sp>
        <p:nvSpPr>
          <p:cNvPr id="35843"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3584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A41BFA93-BFF9-495B-AD31-E451949C2656}" type="slidenum">
              <a:rPr kumimoji="0" lang="en-GB" altLang="en-US" sz="1100">
                <a:latin typeface="Calibri" pitchFamily="34" charset="0"/>
              </a:rPr>
              <a:t>14</a:t>
            </a:fld>
            <a:endParaRPr kumimoji="0" lang="en-GB" altLang="en-US" sz="11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7890" name="Slide Image Placeholder 1"/>
          <p:cNvSpPr/>
          <p:nvPr>
            <p:ph type="sldImg"/>
          </p:nvPr>
        </p:nvSpPr>
        <p:spPr>
          <a:xfrm>
            <a:off x="992188" y="766762"/>
            <a:ext cx="5118100" cy="3838575"/>
          </a:xfrm>
          <a:prstGeom prst="rect">
            <a:avLst/>
          </a:prstGeom>
          <a:noFill/>
          <a:ln>
            <a:miter lim="800000"/>
          </a:ln>
        </p:spPr>
      </p:sp>
      <p:sp>
        <p:nvSpPr>
          <p:cNvPr id="37891"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3789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8F974C21-5E59-427A-8E40-7BDE9E8EFF24}" type="slidenum">
              <a:rPr kumimoji="0" lang="en-GB" altLang="en-US" sz="1100">
                <a:latin typeface="Calibri" pitchFamily="34" charset="0"/>
              </a:rPr>
              <a:t>15</a:t>
            </a:fld>
            <a:endParaRPr kumimoji="0" lang="en-GB" altLang="en-US" sz="11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9938" name="Slide Image Placeholder 1"/>
          <p:cNvSpPr/>
          <p:nvPr>
            <p:ph type="sldImg"/>
          </p:nvPr>
        </p:nvSpPr>
        <p:spPr>
          <a:xfrm>
            <a:off x="992188" y="766762"/>
            <a:ext cx="5118100" cy="3838575"/>
          </a:xfrm>
          <a:prstGeom prst="rect">
            <a:avLst/>
          </a:prstGeom>
          <a:noFill/>
          <a:ln>
            <a:miter lim="800000"/>
          </a:ln>
        </p:spPr>
      </p:sp>
      <p:sp>
        <p:nvSpPr>
          <p:cNvPr id="39939"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3994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84170E1C-AE9E-4A44-8D37-EF70C96E1789}" type="slidenum">
              <a:rPr kumimoji="0" lang="en-GB" altLang="en-US" sz="1100">
                <a:latin typeface="Calibri" pitchFamily="34" charset="0"/>
              </a:rPr>
              <a:t>16</a:t>
            </a:fld>
            <a:endParaRPr kumimoji="0" lang="en-GB" altLang="en-US" sz="11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1986" name="Slide Image Placeholder 1"/>
          <p:cNvSpPr/>
          <p:nvPr>
            <p:ph type="sldImg"/>
          </p:nvPr>
        </p:nvSpPr>
        <p:spPr>
          <a:xfrm>
            <a:off x="992188" y="766762"/>
            <a:ext cx="5118100" cy="3838575"/>
          </a:xfrm>
          <a:prstGeom prst="rect">
            <a:avLst/>
          </a:prstGeom>
          <a:noFill/>
          <a:ln>
            <a:miter lim="800000"/>
          </a:ln>
        </p:spPr>
      </p:sp>
      <p:sp>
        <p:nvSpPr>
          <p:cNvPr id="41987"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4198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5DC5CA56-FEDB-4937-93CA-3A4FDC24E12A}" type="slidenum">
              <a:rPr kumimoji="0" lang="en-GB" altLang="en-US" sz="1100">
                <a:latin typeface="Calibri" pitchFamily="34" charset="0"/>
              </a:rPr>
              <a:t>17</a:t>
            </a:fld>
            <a:endParaRPr kumimoji="0" lang="en-GB" altLang="en-US" sz="11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4034" name="Slide Image Placeholder 1"/>
          <p:cNvSpPr/>
          <p:nvPr>
            <p:ph type="sldImg"/>
          </p:nvPr>
        </p:nvSpPr>
        <p:spPr>
          <a:xfrm>
            <a:off x="992188" y="766762"/>
            <a:ext cx="5118100" cy="3838575"/>
          </a:xfrm>
          <a:prstGeom prst="rect">
            <a:avLst/>
          </a:prstGeom>
          <a:noFill/>
          <a:ln>
            <a:miter lim="800000"/>
          </a:ln>
        </p:spPr>
      </p:sp>
      <p:sp>
        <p:nvSpPr>
          <p:cNvPr id="44035"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4403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1AA1E9F-D726-4485-9343-75022E61CC58}" type="slidenum">
              <a:rPr kumimoji="0" lang="en-GB" altLang="en-US" sz="1100">
                <a:latin typeface="Calibri" pitchFamily="34" charset="0"/>
              </a:rPr>
              <a:t>18</a:t>
            </a:fld>
            <a:endParaRPr kumimoji="0" lang="en-GB" altLang="en-US" sz="11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6082" name="Slide Image Placeholder 1"/>
          <p:cNvSpPr/>
          <p:nvPr>
            <p:ph type="sldImg"/>
          </p:nvPr>
        </p:nvSpPr>
        <p:spPr>
          <a:xfrm>
            <a:off x="992188" y="766762"/>
            <a:ext cx="5118100" cy="3838575"/>
          </a:xfrm>
          <a:prstGeom prst="rect">
            <a:avLst/>
          </a:prstGeom>
          <a:noFill/>
          <a:ln>
            <a:miter lim="800000"/>
          </a:ln>
        </p:spPr>
      </p:sp>
      <p:sp>
        <p:nvSpPr>
          <p:cNvPr id="46083"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4608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B0C646FF-C6DB-4430-AFA9-3CAA0F6151EA}" type="slidenum">
              <a:rPr kumimoji="0" lang="en-GB" altLang="en-US" sz="1100">
                <a:latin typeface="Calibri" pitchFamily="34" charset="0"/>
              </a:rPr>
              <a:t>19</a:t>
            </a:fld>
            <a:endParaRPr kumimoji="0" lang="en-GB" altLang="en-US" sz="11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1266" name="Slide Image Placeholder 1"/>
          <p:cNvSpPr/>
          <p:nvPr>
            <p:ph type="sldImg"/>
          </p:nvPr>
        </p:nvSpPr>
        <p:spPr>
          <a:xfrm>
            <a:off x="992188" y="766762"/>
            <a:ext cx="5118100" cy="3838575"/>
          </a:xfrm>
          <a:prstGeom prst="rect">
            <a:avLst/>
          </a:prstGeom>
          <a:noFill/>
          <a:ln>
            <a:miter lim="800000"/>
          </a:ln>
        </p:spPr>
      </p:sp>
      <p:sp>
        <p:nvSpPr>
          <p:cNvPr id="11267"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1126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068E11C2-7453-4AD0-A274-EB5D4BBF3E3C}" type="slidenum">
              <a:rPr kumimoji="0" lang="en-GB" altLang="en-US" sz="1100">
                <a:latin typeface="Calibri" pitchFamily="34" charset="0"/>
              </a:rPr>
              <a:t>2</a:t>
            </a:fld>
            <a:endParaRPr kumimoji="0" lang="en-GB" altLang="en-US" sz="11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48130" name="Slide Image Placeholder 1"/>
          <p:cNvSpPr/>
          <p:nvPr>
            <p:ph type="sldImg"/>
          </p:nvPr>
        </p:nvSpPr>
        <p:spPr>
          <a:xfrm>
            <a:off x="992188" y="766762"/>
            <a:ext cx="5118100" cy="3838575"/>
          </a:xfrm>
          <a:prstGeom prst="rect">
            <a:avLst/>
          </a:prstGeom>
          <a:noFill/>
          <a:ln>
            <a:miter lim="800000"/>
          </a:ln>
        </p:spPr>
      </p:sp>
      <p:sp>
        <p:nvSpPr>
          <p:cNvPr id="48131"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4813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EDB670B3-42C0-49B1-AB10-557CABFF2AEB}" type="slidenum">
              <a:rPr kumimoji="0" lang="en-GB" altLang="en-US" sz="1100">
                <a:latin typeface="Calibri" pitchFamily="34" charset="0"/>
              </a:rPr>
              <a:t>20</a:t>
            </a:fld>
            <a:endParaRPr kumimoji="0" lang="en-GB" altLang="en-US" sz="11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0178" name="Slide Image Placeholder 1"/>
          <p:cNvSpPr/>
          <p:nvPr>
            <p:ph type="sldImg"/>
          </p:nvPr>
        </p:nvSpPr>
        <p:spPr>
          <a:xfrm>
            <a:off x="992188" y="766762"/>
            <a:ext cx="5118100" cy="3838575"/>
          </a:xfrm>
          <a:prstGeom prst="rect">
            <a:avLst/>
          </a:prstGeom>
          <a:noFill/>
          <a:ln>
            <a:miter lim="800000"/>
          </a:ln>
        </p:spPr>
      </p:sp>
      <p:sp>
        <p:nvSpPr>
          <p:cNvPr id="50179"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5018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B5DDF284-E995-483D-BC7B-13C671177148}" type="slidenum">
              <a:rPr kumimoji="0" lang="en-GB" altLang="en-US" sz="1100">
                <a:latin typeface="Calibri" pitchFamily="34" charset="0"/>
              </a:rPr>
              <a:t>21</a:t>
            </a:fld>
            <a:endParaRPr kumimoji="0" lang="en-GB" altLang="en-US" sz="11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2226" name="Slide Image Placeholder 1"/>
          <p:cNvSpPr/>
          <p:nvPr>
            <p:ph type="sldImg"/>
          </p:nvPr>
        </p:nvSpPr>
        <p:spPr>
          <a:xfrm>
            <a:off x="992188" y="766762"/>
            <a:ext cx="5118100" cy="3838575"/>
          </a:xfrm>
          <a:prstGeom prst="rect">
            <a:avLst/>
          </a:prstGeom>
          <a:noFill/>
          <a:ln>
            <a:miter lim="800000"/>
          </a:ln>
        </p:spPr>
      </p:sp>
      <p:sp>
        <p:nvSpPr>
          <p:cNvPr id="52227"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5222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53131B70-3C8F-4FB0-941E-982D0C25FC4A}" type="slidenum">
              <a:rPr kumimoji="0" lang="en-GB" altLang="en-US" sz="1100">
                <a:latin typeface="Calibri" pitchFamily="34" charset="0"/>
              </a:rPr>
              <a:t>22</a:t>
            </a:fld>
            <a:endParaRPr kumimoji="0" lang="en-GB" altLang="en-US" sz="11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4274" name="Slide Image Placeholder 1"/>
          <p:cNvSpPr/>
          <p:nvPr>
            <p:ph type="sldImg"/>
          </p:nvPr>
        </p:nvSpPr>
        <p:spPr>
          <a:xfrm>
            <a:off x="992188" y="766762"/>
            <a:ext cx="5118100" cy="3838575"/>
          </a:xfrm>
          <a:prstGeom prst="rect">
            <a:avLst/>
          </a:prstGeom>
          <a:noFill/>
          <a:ln>
            <a:miter lim="800000"/>
          </a:ln>
        </p:spPr>
      </p:sp>
      <p:sp>
        <p:nvSpPr>
          <p:cNvPr id="54275"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5427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10BDF533-67EB-4AFE-985C-6AAA80849A47}" type="slidenum">
              <a:rPr kumimoji="0" lang="en-GB" altLang="en-US" sz="1100">
                <a:latin typeface="Calibri" pitchFamily="34" charset="0"/>
              </a:rPr>
              <a:t>23</a:t>
            </a:fld>
            <a:endParaRPr kumimoji="0" lang="en-GB" altLang="en-US" sz="11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6322"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56323"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5632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46E18C63-C87B-4BAE-9AA0-4E8B5F13BD2B}" type="slidenum">
              <a:rPr kumimoji="0" lang="en-GB" altLang="en-US" sz="1100">
                <a:latin typeface="Calibri" pitchFamily="34" charset="0"/>
              </a:rPr>
              <a:t>24</a:t>
            </a:fld>
            <a:endParaRPr kumimoji="0" lang="en-GB" altLang="en-US" sz="11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8370"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58371"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5837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37C45D57-2EA2-46FA-A382-DE2C4A3D0705}" type="slidenum">
              <a:rPr kumimoji="0" lang="en-GB" altLang="en-US" sz="1100">
                <a:latin typeface="Calibri" pitchFamily="34" charset="0"/>
              </a:rPr>
              <a:t>25</a:t>
            </a:fld>
            <a:endParaRPr kumimoji="0" lang="en-GB" altLang="en-US" sz="11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60418"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60419"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6042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2C13A28-9799-482D-9D2A-C482605C0A00}" type="slidenum">
              <a:rPr kumimoji="0" lang="en-GB" altLang="en-US" sz="1300">
                <a:latin typeface="Calibri" pitchFamily="34" charset="0"/>
              </a:rPr>
              <a:t>26</a:t>
            </a:fld>
            <a:endParaRPr kumimoji="0" lang="en-GB" altLang="en-US" sz="13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64514"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64515"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6451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31722654-C856-4F9F-AB7C-673DA29C096B}" type="slidenum">
              <a:rPr kumimoji="0" lang="en-GB" altLang="en-US" sz="1300">
                <a:latin typeface="Calibri" pitchFamily="34" charset="0"/>
              </a:rPr>
              <a:t>29</a:t>
            </a:fld>
            <a:endParaRPr kumimoji="0" lang="en-GB" altLang="en-US" sz="13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66562"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66563"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6656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B9B79BB8-7A0F-4295-BC00-D6D0781A4097}" type="slidenum">
              <a:rPr kumimoji="0" lang="en-GB" altLang="en-US" sz="1300">
                <a:latin typeface="Calibri" pitchFamily="34" charset="0"/>
              </a:rPr>
              <a:t>30</a:t>
            </a:fld>
            <a:endParaRPr kumimoji="0" lang="en-GB" altLang="en-US" sz="13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68610"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68611"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6861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511608B3-4A6B-4169-8DB8-2585F430382B}" type="slidenum">
              <a:rPr kumimoji="0" lang="en-GB" altLang="en-US" sz="1300">
                <a:latin typeface="Calibri" pitchFamily="34" charset="0"/>
              </a:rPr>
              <a:t>31</a:t>
            </a:fld>
            <a:endParaRPr kumimoji="0" lang="en-GB" altLang="en-US"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3314" name="Slide Image Placeholder 1"/>
          <p:cNvSpPr/>
          <p:nvPr>
            <p:ph type="sldImg"/>
          </p:nvPr>
        </p:nvSpPr>
        <p:spPr>
          <a:xfrm>
            <a:off x="992188" y="766762"/>
            <a:ext cx="5118100" cy="3838575"/>
          </a:xfrm>
          <a:prstGeom prst="rect">
            <a:avLst/>
          </a:prstGeom>
          <a:noFill/>
          <a:ln>
            <a:miter lim="800000"/>
          </a:ln>
        </p:spPr>
      </p:sp>
      <p:sp>
        <p:nvSpPr>
          <p:cNvPr id="13315"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1331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ACE8D6A-66AB-45D0-8511-516AA2AC57BF}" type="slidenum">
              <a:rPr kumimoji="0" lang="en-GB" altLang="en-US" sz="1100">
                <a:latin typeface="Calibri" pitchFamily="34" charset="0"/>
              </a:rPr>
              <a:t>3</a:t>
            </a:fld>
            <a:endParaRPr kumimoji="0" lang="en-GB" altLang="en-US" sz="11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70658"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70659"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7066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9510AF8A-D480-49A4-8276-5A8A20CF2176}" type="slidenum">
              <a:rPr kumimoji="0" lang="en-GB" altLang="en-US" sz="1300">
                <a:latin typeface="Calibri" pitchFamily="34" charset="0"/>
              </a:rPr>
              <a:t>32</a:t>
            </a:fld>
            <a:endParaRPr kumimoji="0" lang="en-GB" altLang="en-US" sz="13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73730"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73731"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7373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F372AE97-0B99-4217-97FA-09A15237E95D}" type="slidenum">
              <a:rPr kumimoji="0" lang="en-GB" altLang="en-US" sz="1300">
                <a:latin typeface="Calibri" pitchFamily="34" charset="0"/>
              </a:rPr>
              <a:t>34</a:t>
            </a:fld>
            <a:endParaRPr kumimoji="0" lang="en-GB" altLang="en-US" sz="13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75778"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75779"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7578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338027D6-FCF6-4C3A-8120-F6A11DFEC252}" type="slidenum">
              <a:rPr kumimoji="0" lang="en-GB" altLang="en-US" sz="1300">
                <a:latin typeface="Calibri" pitchFamily="34" charset="0"/>
              </a:rPr>
              <a:t>35</a:t>
            </a:fld>
            <a:endParaRPr kumimoji="0" lang="en-GB" altLang="en-US" sz="13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77826"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77827"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7782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24AA0068-4760-4080-99C0-F9707102137E}" type="slidenum">
              <a:rPr kumimoji="0" lang="en-GB" altLang="en-US" sz="1300">
                <a:latin typeface="Calibri" pitchFamily="34" charset="0"/>
              </a:rPr>
              <a:t>36</a:t>
            </a:fld>
            <a:endParaRPr kumimoji="0" lang="en-GB" altLang="en-US" sz="13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79874"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79875"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7987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BEA69EC0-FC30-45CF-83BE-EA01A5BAA718}" type="slidenum">
              <a:rPr kumimoji="0" lang="en-GB" altLang="en-US" sz="1300">
                <a:latin typeface="Calibri" pitchFamily="34" charset="0"/>
              </a:rPr>
              <a:t>37</a:t>
            </a:fld>
            <a:endParaRPr kumimoji="0" lang="en-GB" altLang="en-US" sz="13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81922"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81923"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8192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1421C02D-4F10-40BC-9E77-013E0502CEB7}" type="slidenum">
              <a:rPr kumimoji="0" lang="en-GB" altLang="en-US" sz="1300">
                <a:latin typeface="Calibri" pitchFamily="34" charset="0"/>
              </a:rPr>
              <a:t>38</a:t>
            </a:fld>
            <a:endParaRPr kumimoji="0" lang="en-GB" altLang="en-US" sz="13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83970"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83971"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8397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249FEE5C-E771-40C1-ABFB-DC55C16C78A8}" type="slidenum">
              <a:rPr kumimoji="0" lang="en-GB" altLang="en-US" sz="1300">
                <a:latin typeface="Calibri" pitchFamily="34" charset="0"/>
              </a:rPr>
              <a:t>39</a:t>
            </a:fld>
            <a:endParaRPr kumimoji="0" lang="en-GB" altLang="en-US" sz="13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86018"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86019"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8602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B0CED16C-3C7D-498C-88F4-76241F444B38}" type="slidenum">
              <a:rPr kumimoji="0" lang="en-GB" altLang="en-US" sz="1300">
                <a:latin typeface="Calibri" pitchFamily="34" charset="0"/>
              </a:rPr>
              <a:t>40</a:t>
            </a:fld>
            <a:endParaRPr kumimoji="0" lang="en-GB" altLang="en-US" sz="13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88066"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88067"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8806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2A1F8F6F-2441-483D-A80D-6CF64ACA2D17}" type="slidenum">
              <a:rPr kumimoji="0" lang="en-GB" altLang="en-US" sz="1300">
                <a:latin typeface="Calibri" pitchFamily="34" charset="0"/>
              </a:rPr>
              <a:t>41</a:t>
            </a:fld>
            <a:endParaRPr kumimoji="0" lang="en-GB" altLang="en-US" sz="13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90114" name="Slide Image Placeholder 1"/>
          <p:cNvSpPr/>
          <p:nvPr>
            <p:ph type="sldImg"/>
          </p:nvPr>
        </p:nvSpPr>
        <p:spPr bwMode="auto">
          <a:xfrm>
            <a:off x="992188" y="766762"/>
            <a:ext cx="5118100" cy="3838575"/>
          </a:xfrm>
          <a:prstGeom prst="rect">
            <a:avLst/>
          </a:prstGeom>
          <a:noFill/>
          <a:ln>
            <a:solidFill>
              <a:srgbClr val="000000"/>
            </a:solidFill>
            <a:miter lim="800000"/>
          </a:ln>
        </p:spPr>
      </p:sp>
      <p:sp>
        <p:nvSpPr>
          <p:cNvPr id="90115" name="Notes Placeholder 2"/>
          <p:cNvSpPr/>
          <p:nvPr>
            <p:ph type="body" idx="1"/>
          </p:nvPr>
        </p:nvSpPr>
        <p:spPr bwMode="auto">
          <a:xfrm>
            <a:off x="709612" y="4862512"/>
            <a:ext cx="5683250" cy="4605338"/>
          </a:xfrm>
          <a:prstGeom prst="rect">
            <a:avLst/>
          </a:prstGeom>
          <a:noFill/>
          <a:ln w="9525">
            <a:noFill/>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lvl="0" indent="0" eaLnBrk="1" hangingPunct="1">
              <a:spcBef>
                <a:spcPct val="0"/>
              </a:spcBef>
            </a:pPr>
            <a:endParaRPr lang="en-GB" altLang="en-US"/>
          </a:p>
          <a:p>
            <a:pPr marL="0" lvl="0" indent="0" eaLnBrk="1" hangingPunct="1">
              <a:spcBef>
                <a:spcPct val="0"/>
              </a:spcBef>
            </a:pPr>
            <a:endParaRPr lang="en-GB" altLang="en-US"/>
          </a:p>
        </p:txBody>
      </p:sp>
      <p:sp>
        <p:nvSpPr>
          <p:cNvPr id="9011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094BC29F-FE4A-4734-A562-6235086CA3FF}" type="slidenum">
              <a:rPr kumimoji="0" lang="en-GB" altLang="en-US" sz="1300">
                <a:latin typeface="Calibri" pitchFamily="34" charset="0"/>
              </a:rPr>
              <a:t>42</a:t>
            </a:fld>
            <a:endParaRPr kumimoji="0" lang="en-GB" alt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5362" name="Slide Image Placeholder 1"/>
          <p:cNvSpPr/>
          <p:nvPr>
            <p:ph type="sldImg"/>
          </p:nvPr>
        </p:nvSpPr>
        <p:spPr>
          <a:xfrm>
            <a:off x="992188" y="766762"/>
            <a:ext cx="5118100" cy="3838575"/>
          </a:xfrm>
          <a:prstGeom prst="rect">
            <a:avLst/>
          </a:prstGeom>
          <a:noFill/>
          <a:ln>
            <a:miter lim="800000"/>
          </a:ln>
        </p:spPr>
      </p:sp>
      <p:sp>
        <p:nvSpPr>
          <p:cNvPr id="15363"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1536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96577389-7371-4C23-A94D-446BC91BC0BB}" type="slidenum">
              <a:rPr kumimoji="0" lang="en-GB" altLang="en-US" sz="1100">
                <a:latin typeface="Calibri" pitchFamily="34" charset="0"/>
              </a:rPr>
              <a:t>4</a:t>
            </a:fld>
            <a:endParaRPr kumimoji="0" lang="en-GB" altLang="en-US" sz="11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7410" name="Slide Image Placeholder 1"/>
          <p:cNvSpPr/>
          <p:nvPr>
            <p:ph type="sldImg"/>
          </p:nvPr>
        </p:nvSpPr>
        <p:spPr>
          <a:xfrm>
            <a:off x="992188" y="766762"/>
            <a:ext cx="5118100" cy="3838575"/>
          </a:xfrm>
          <a:prstGeom prst="rect">
            <a:avLst/>
          </a:prstGeom>
          <a:noFill/>
          <a:ln>
            <a:miter lim="800000"/>
          </a:ln>
        </p:spPr>
      </p:sp>
      <p:sp>
        <p:nvSpPr>
          <p:cNvPr id="17411"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17412"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9C1F8C18-0173-4DF0-8E03-554A0396AF65}" type="slidenum">
              <a:rPr kumimoji="0" lang="en-GB" altLang="en-US" sz="1100">
                <a:latin typeface="Calibri" pitchFamily="34" charset="0"/>
              </a:rPr>
              <a:t>5</a:t>
            </a:fld>
            <a:endParaRPr kumimoji="0" lang="en-GB" altLang="en-US" sz="11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9458" name="Slide Image Placeholder 1"/>
          <p:cNvSpPr/>
          <p:nvPr>
            <p:ph type="sldImg"/>
          </p:nvPr>
        </p:nvSpPr>
        <p:spPr>
          <a:xfrm>
            <a:off x="992188" y="766762"/>
            <a:ext cx="5118100" cy="3838575"/>
          </a:xfrm>
          <a:prstGeom prst="rect">
            <a:avLst/>
          </a:prstGeom>
          <a:noFill/>
          <a:ln>
            <a:miter lim="800000"/>
          </a:ln>
        </p:spPr>
      </p:sp>
      <p:sp>
        <p:nvSpPr>
          <p:cNvPr id="19459"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19460"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69244FEB-BFF0-4E30-A137-46A89059BF49}" type="slidenum">
              <a:rPr kumimoji="0" lang="en-GB" altLang="en-US" sz="1100">
                <a:latin typeface="Calibri" pitchFamily="34" charset="0"/>
              </a:rPr>
              <a:t>6</a:t>
            </a:fld>
            <a:endParaRPr kumimoji="0" lang="en-GB" altLang="en-US" sz="11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1506" name="Slide Image Placeholder 1"/>
          <p:cNvSpPr/>
          <p:nvPr>
            <p:ph type="sldImg"/>
          </p:nvPr>
        </p:nvSpPr>
        <p:spPr>
          <a:xfrm>
            <a:off x="992188" y="766762"/>
            <a:ext cx="5118100" cy="3838575"/>
          </a:xfrm>
          <a:prstGeom prst="rect">
            <a:avLst/>
          </a:prstGeom>
          <a:noFill/>
          <a:ln>
            <a:miter lim="800000"/>
          </a:ln>
        </p:spPr>
      </p:sp>
      <p:sp>
        <p:nvSpPr>
          <p:cNvPr id="21507"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21508"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C5519EA3-7FDB-4CE6-BFC4-5C1628DFA824}" type="slidenum">
              <a:rPr kumimoji="0" lang="en-GB" altLang="en-US" sz="1100">
                <a:latin typeface="Calibri" pitchFamily="34" charset="0"/>
              </a:rPr>
              <a:t>7</a:t>
            </a:fld>
            <a:endParaRPr kumimoji="0" lang="en-GB" altLang="en-US" sz="11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3554" name="Slide Image Placeholder 1"/>
          <p:cNvSpPr/>
          <p:nvPr>
            <p:ph type="sldImg"/>
          </p:nvPr>
        </p:nvSpPr>
        <p:spPr>
          <a:xfrm>
            <a:off x="992188" y="766762"/>
            <a:ext cx="5118100" cy="3838575"/>
          </a:xfrm>
          <a:prstGeom prst="rect">
            <a:avLst/>
          </a:prstGeom>
          <a:noFill/>
          <a:ln>
            <a:miter lim="800000"/>
          </a:ln>
        </p:spPr>
      </p:sp>
      <p:sp>
        <p:nvSpPr>
          <p:cNvPr id="23555"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23556"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7C1D0C07-36D0-4FE8-A7D5-00E158A2AE13}" type="slidenum">
              <a:rPr kumimoji="0" lang="en-GB" altLang="en-US" sz="1100">
                <a:latin typeface="Calibri" pitchFamily="34" charset="0"/>
              </a:rPr>
              <a:t>8</a:t>
            </a:fld>
            <a:endParaRPr kumimoji="0" lang="en-GB" altLang="en-US" sz="11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25602" name="Slide Image Placeholder 1"/>
          <p:cNvSpPr/>
          <p:nvPr>
            <p:ph type="sldImg"/>
          </p:nvPr>
        </p:nvSpPr>
        <p:spPr>
          <a:xfrm>
            <a:off x="992188" y="766762"/>
            <a:ext cx="5118100" cy="3838575"/>
          </a:xfrm>
          <a:prstGeom prst="rect">
            <a:avLst/>
          </a:prstGeom>
          <a:noFill/>
          <a:ln>
            <a:miter lim="800000"/>
          </a:ln>
        </p:spPr>
      </p:sp>
      <p:sp>
        <p:nvSpPr>
          <p:cNvPr id="25603" name="Notes Placeholder 2"/>
          <p:cNvSpPr/>
          <p:nvPr>
            <p:ph type="body" idx="1"/>
          </p:nvPr>
        </p:nvSpPr>
        <p:spPr>
          <a:xfrm>
            <a:off x="709612" y="4862512"/>
            <a:ext cx="5683250" cy="4605338"/>
          </a:xfrm>
          <a:prstGeom prst="rect">
            <a:avLst/>
          </a:prstGeom>
          <a:noFill/>
          <a:ln>
            <a:miter lim="800000"/>
          </a:ln>
        </p:spPr>
        <p:txBody>
          <a:bodyPr vert="horz" wrap="square" lIns="92029" tIns="46015" rIns="92029" bIns="460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1pPr>
            <a:lvl2pPr marL="742950" indent="-28575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2pPr>
            <a:lvl3pPr marL="11430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3pPr>
            <a:lvl4pPr marL="16002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4pPr>
            <a:lvl5pPr marL="2057400" indent="-228600" algn="l" rtl="0" eaLnBrk="0" fontAlgn="base" hangingPunct="0">
              <a:lnSpc>
                <a:spcPct val="100000"/>
              </a:lnSpc>
              <a:spcBef>
                <a:spcPct val="30000"/>
              </a:spcBef>
              <a:spcAft>
                <a:spcPct val="0"/>
              </a:spcAft>
              <a:buClrTx/>
              <a:buSzTx/>
              <a:buFontTx/>
              <a:buNone/>
              <a:defRPr kumimoji="0" lang="en-US" altLang="en-US" sz="1200" b="0" i="0" u="none">
                <a:solidFill>
                  <a:schemeClr val="tx1"/>
                </a:solidFill>
                <a:latin typeface="Calibri" pitchFamily="34" charset="0"/>
                <a:ea typeface="ＭＳ Ｐゴシック" pitchFamily="34" charset="-128"/>
              </a:defRPr>
            </a:lvl5pPr>
          </a:lstStyle>
          <a:p>
            <a:pPr marL="0" indent="0"/>
          </a:p>
        </p:txBody>
      </p:sp>
      <p:sp>
        <p:nvSpPr>
          <p:cNvPr id="25604" name="Slide Number Placeholder 3"/>
          <p:cNvSpPr/>
          <p:nvPr>
            <p:ph type="sldNum"/>
          </p:nvPr>
        </p:nvSpPr>
        <p:spPr>
          <a:xfrm>
            <a:off x="4022725" y="9720262"/>
            <a:ext cx="3078162" cy="511175"/>
          </a:xfrm>
          <a:prstGeom prst="rect">
            <a:avLst/>
          </a:prstGeom>
          <a:noFill/>
          <a:ln>
            <a:noFill/>
            <a:miter lim="800000"/>
          </a:ln>
        </p:spPr>
        <p:txBody>
          <a:bodyPr lIns="92029" tIns="46015" rIns="92029" bIns="46015" anchor="b" anchorCtr="0">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56DECE95-8E3F-4320-8B1F-383140B68036}" type="slidenum">
              <a:rPr kumimoji="0" lang="en-GB" altLang="en-US" sz="1100">
                <a:latin typeface="Calibri" pitchFamily="34" charset="0"/>
              </a:rPr>
              <a:t>9</a:t>
            </a:fld>
            <a:endParaRPr kumimoji="0" lang="en-GB" altLang="en-US" sz="1100">
              <a:latin typeface="Calibri" pitchFamily="34"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rgbClr val="727CA3"/>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lang="en-US" sz="2400" b="1" kern="1200" smtClean="0">
                <a:solidFill>
                  <a:srgbClr val="727CA3"/>
                </a:solidFill>
                <a:latin typeface="Calibri" pitchFamily="34" charset="0"/>
                <a:ea typeface="+mn-ea"/>
                <a:cs typeface="Calibri"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defRPr lang="en-US" sz="2800" b="0" kern="1200">
                <a:solidFill>
                  <a:srgbClr val="959595"/>
                </a:solidFill>
                <a:latin typeface="Segoe UI"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8" name="Content Placeholder 7"/>
          <p:cNvSpPr>
            <a:spLocks noGrp="1"/>
          </p:cNvSpPr>
          <p:nvPr>
            <p:ph sz="quarter" idx="1"/>
          </p:nvPr>
        </p:nvSpPr>
        <p:spPr>
          <a:xfrm>
            <a:off x="467544" y="1196752"/>
            <a:ext cx="8280920" cy="48245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Title Slide">
    <p:spTree>
      <p:nvGrpSpPr>
        <p:cNvPr id="1" name=""/>
        <p:cNvGrpSpPr/>
        <p:nvPr/>
      </p:nvGrpSpPr>
      <p:grpSpPr>
        <a:xfrm>
          <a:off x="0" y="0"/>
          <a:ext cx="0" cy="0"/>
        </a:xfrm>
      </p:grpSpPr>
      <p:sp>
        <p:nvSpPr>
          <p:cNvPr id="13" name="Title Placeholder 21"/>
          <p:cNvSpPr>
            <a:spLocks noGrp="1"/>
          </p:cNvSpPr>
          <p:nvPr>
            <p:ph type="title"/>
          </p:nvPr>
        </p:nvSpPr>
        <p:spPr bwMode="auto">
          <a:xfrm>
            <a:off x="457200" y="152400"/>
            <a:ext cx="8229600" cy="990600"/>
          </a:xfrm>
          <a:prstGeom prst="rect">
            <a:avLst/>
          </a:prstGeom>
          <a:noFill/>
          <a:ln>
            <a:noFill/>
          </a:ln>
          <a:extLst/>
        </p:spPr>
        <p:txBody>
          <a:bodyPr/>
          <a:lstStyle/>
          <a:p>
            <a:pPr lvl="0"/>
            <a:r>
              <a:rPr lang="en-US" altLang="zh-HK" smtClean="0"/>
              <a:t>Click to edit Master title style</a:t>
            </a: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jpe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jpeg"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jpeg" /><Relationship Id="rId3"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lvl="0"/>
            <a:r>
              <a:t>Click to edit Master title style</a:t>
            </a:r>
          </a:p>
        </p:txBody>
      </p:sp>
      <p:sp>
        <p:nvSpPr>
          <p:cNvPr id="1027" name="Text Placeholder 12"/>
          <p:cNvSpPr/>
          <p:nvPr>
            <p:ph type="body" idx="1"/>
          </p:nvPr>
        </p:nvSpPr>
        <p:spPr>
          <a:xfrm>
            <a:off x="457200" y="1219200"/>
            <a:ext cx="8229600" cy="4910138"/>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3"/>
          <p:cNvSpPr>
            <a:spLocks noGrp="1"/>
          </p:cNvSpPr>
          <p:nvPr>
            <p:ph type="dt" sz="half" idx="2"/>
          </p:nvPr>
        </p:nvSpPr>
        <p:spPr>
          <a:xfrm>
            <a:off x="611188" y="6356350"/>
            <a:ext cx="2289175" cy="365125"/>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fld id="{EDA50962-C926-475A-8807-431F021979B4}" type="datetime1">
              <a:rPr kumimoji="0" lang="en-US" altLang="en-US" sz="1400">
                <a:solidFill>
                  <a:schemeClr val="tx2"/>
                </a:solidFill>
              </a:rPr>
              <a:t>*</a:t>
            </a:fld>
            <a:endParaRPr kumimoji="0" lang="en-GB" altLang="en-US" sz="1400">
              <a:solidFill>
                <a:schemeClr val="tx2"/>
              </a:solidFill>
            </a:endParaRPr>
          </a:p>
        </p:txBody>
      </p:sp>
      <p:sp>
        <p:nvSpPr>
          <p:cNvPr id="1029" name="Footer Placeholder 2"/>
          <p:cNvSpPr>
            <a:spLocks noGrp="1"/>
          </p:cNvSpPr>
          <p:nvPr>
            <p:ph type="ftr" sz="quarter" idx="3"/>
          </p:nvPr>
        </p:nvSpPr>
        <p:spPr>
          <a:xfrm>
            <a:off x="2898775" y="6356350"/>
            <a:ext cx="3505200" cy="365125"/>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endParaRPr kumimoji="0" lang="en-GB" altLang="en-US" sz="1400">
              <a:solidFill>
                <a:schemeClr val="tx2"/>
              </a:solidFill>
            </a:endParaRPr>
          </a:p>
        </p:txBody>
      </p:sp>
      <p:cxnSp>
        <p:nvCxnSpPr>
          <p:cNvPr id="1030" name="Straight Connector 28"/>
          <p:cNvCxnSpPr/>
          <p:nvPr/>
        </p:nvCxnSpPr>
        <p:spPr>
          <a:xfrm>
            <a:off x="457200" y="1143000"/>
            <a:ext cx="8229600" cy="0"/>
          </a:xfrm>
          <a:prstGeom prst="line">
            <a:avLst/>
          </a:prstGeom>
          <a:noFill/>
          <a:ln>
            <a:solidFill>
              <a:srgbClr val="959595"/>
            </a:solidFill>
            <a:prstDash val="dash"/>
            <a:miter lim="800000"/>
          </a:ln>
        </p:spPr>
      </p:cxnSp>
      <p:sp>
        <p:nvSpPr>
          <p:cNvPr id="1031" name="Slide Number Placeholder 4"/>
          <p:cNvSpPr>
            <a:spLocks noGrp="1"/>
          </p:cNvSpPr>
          <p:nvPr>
            <p:ph type="sldNum" sz="quarter" idx="4"/>
          </p:nvPr>
        </p:nvSpPr>
        <p:spPr>
          <a:xfrm>
            <a:off x="7054850" y="6524625"/>
            <a:ext cx="1981200" cy="222250"/>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67D0589E-BD14-4566-AE8C-5E98BF23E61A}" type="slidenum">
              <a:rPr lang="en-GB" altLang="en-US" sz="1200" b="1">
                <a:latin typeface="Calibri" pitchFamily="34" charset="0"/>
              </a:rPr>
              <a:t>*</a:t>
            </a:fld>
            <a:endParaRPr lang="en-GB" altLang="en-US" sz="1200" b="1">
              <a:latin typeface="Calibri" pitchFamily="34" charset="0"/>
            </a:endParaRPr>
          </a:p>
        </p:txBody>
      </p:sp>
      <p:pic>
        <p:nvPicPr>
          <p:cNvPr id="1032" name="Picture 2"/>
          <p:cNvPicPr/>
          <p:nvPr/>
        </p:nvPicPr>
        <p:blipFill>
          <a:blip r:embed="rId4"/>
          <a:srcRect b="9567"/>
          <a:stretch>
            <a:fillRect/>
          </a:stretch>
        </p:blipFill>
        <p:spPr>
          <a:xfrm>
            <a:off x="7092950" y="6092825"/>
            <a:ext cx="1641475" cy="5810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5471" r:id="rId1"/>
    <p:sldLayoutId id="2147485472" r:id="rId2"/>
    <p:sldLayoutId id="2147485474" r:id="rId3"/>
  </p:sldLayoutIdLst>
  <p:transition/>
  <p:timing/>
  <p:txStyles>
    <p:titleStyle>
      <a:lvl1pPr marL="0" indent="0" algn="r" defTabSz="914400" rtl="0" eaLnBrk="0" fontAlgn="base" hangingPunct="0">
        <a:lnSpc>
          <a:spcPct val="100000"/>
        </a:lnSpc>
        <a:spcBef>
          <a:spcPct val="0"/>
        </a:spcBef>
        <a:spcAft>
          <a:spcPct val="0"/>
        </a:spcAft>
        <a:buClrTx/>
        <a:buSzTx/>
        <a:buFontTx/>
        <a:buNone/>
        <a:defRPr kumimoji="0"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cxnSp>
        <p:nvCxnSpPr>
          <p:cNvPr id="2050" name="Straight Connector 28"/>
          <p:cNvCxnSpPr/>
          <p:nvPr/>
        </p:nvCxnSpPr>
        <p:spPr>
          <a:xfrm>
            <a:off x="457200" y="1143000"/>
            <a:ext cx="8229600" cy="0"/>
          </a:xfrm>
          <a:prstGeom prst="line">
            <a:avLst/>
          </a:prstGeom>
          <a:noFill/>
          <a:ln>
            <a:solidFill>
              <a:srgbClr val="959595"/>
            </a:solidFill>
            <a:prstDash val="dash"/>
            <a:miter lim="800000"/>
          </a:ln>
        </p:spPr>
      </p:cxnSp>
      <p:pic>
        <p:nvPicPr>
          <p:cNvPr id="2051" name="Picture 2"/>
          <p:cNvPicPr/>
          <p:nvPr/>
        </p:nvPicPr>
        <p:blipFill>
          <a:blip r:embed="rId2"/>
          <a:srcRect b="9567"/>
          <a:stretch>
            <a:fillRect/>
          </a:stretch>
        </p:blipFill>
        <p:spPr>
          <a:xfrm>
            <a:off x="7092950" y="6092825"/>
            <a:ext cx="1641475" cy="581025"/>
          </a:xfrm>
          <a:prstGeom prst="rect">
            <a:avLst/>
          </a:prstGeom>
          <a:noFill/>
          <a:ln>
            <a:noFill/>
            <a:miter lim="800000"/>
          </a:ln>
        </p:spPr>
      </p:pic>
      <p:sp>
        <p:nvSpPr>
          <p:cNvPr id="2052"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lvl="0"/>
            <a:r>
              <a:t>Click to edit Master title style</a:t>
            </a:r>
          </a:p>
        </p:txBody>
      </p:sp>
      <p:sp>
        <p:nvSpPr>
          <p:cNvPr id="2053" name="Text Placeholder 12"/>
          <p:cNvSpPr/>
          <p:nvPr>
            <p:ph type="body" idx="1"/>
          </p:nvPr>
        </p:nvSpPr>
        <p:spPr>
          <a:xfrm>
            <a:off x="457200" y="1219200"/>
            <a:ext cx="8229600" cy="4910138"/>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2054" name="Slide Number Placeholder 4"/>
          <p:cNvSpPr>
            <a:spLocks noGrp="1"/>
          </p:cNvSpPr>
          <p:nvPr>
            <p:ph type="sldNum" sz="quarter" idx="4"/>
          </p:nvPr>
        </p:nvSpPr>
        <p:spPr>
          <a:xfrm>
            <a:off x="7020272" y="6525344"/>
            <a:ext cx="1981200" cy="222250"/>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01F12628-900A-47E1-A608-E9D0107FA404}" type="slidenum">
              <a:rPr lang="en-GB" altLang="en-US" sz="1200" b="1">
                <a:latin typeface="Calibri" pitchFamily="34" charset="0"/>
              </a:rPr>
              <a:t>*</a:t>
            </a:fld>
            <a:endParaRPr lang="en-GB" altLang="en-US" sz="1200" b="1">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470" r:id="rId1"/>
  </p:sldLayoutIdLst>
  <p:transition/>
  <p:timing/>
  <p:txStyles>
    <p:titleStyle>
      <a:lvl1pPr marL="0" indent="0" algn="r" defTabSz="914400" rtl="0" eaLnBrk="0" fontAlgn="base" hangingPunct="0">
        <a:lnSpc>
          <a:spcPct val="100000"/>
        </a:lnSpc>
        <a:spcBef>
          <a:spcPct val="0"/>
        </a:spcBef>
        <a:spcAft>
          <a:spcPct val="0"/>
        </a:spcAft>
        <a:buClrTx/>
        <a:buSzTx/>
        <a:buFontTx/>
        <a:buNone/>
        <a:defRPr kumimoji="0"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cxnSp>
        <p:nvCxnSpPr>
          <p:cNvPr id="3074" name="Straight Connector 28"/>
          <p:cNvCxnSpPr/>
          <p:nvPr/>
        </p:nvCxnSpPr>
        <p:spPr>
          <a:xfrm>
            <a:off x="457200" y="1143000"/>
            <a:ext cx="8229600" cy="0"/>
          </a:xfrm>
          <a:prstGeom prst="line">
            <a:avLst/>
          </a:prstGeom>
          <a:noFill/>
          <a:ln>
            <a:solidFill>
              <a:srgbClr val="959595"/>
            </a:solidFill>
            <a:prstDash val="dash"/>
            <a:miter lim="800000"/>
          </a:ln>
        </p:spPr>
      </p:cxnSp>
      <p:pic>
        <p:nvPicPr>
          <p:cNvPr id="3075" name="Picture 2"/>
          <p:cNvPicPr/>
          <p:nvPr/>
        </p:nvPicPr>
        <p:blipFill>
          <a:blip r:embed="rId2"/>
          <a:srcRect b="9567"/>
          <a:stretch>
            <a:fillRect/>
          </a:stretch>
        </p:blipFill>
        <p:spPr>
          <a:xfrm>
            <a:off x="7092950" y="6092825"/>
            <a:ext cx="1641475" cy="581025"/>
          </a:xfrm>
          <a:prstGeom prst="rect">
            <a:avLst/>
          </a:prstGeom>
          <a:noFill/>
          <a:ln>
            <a:noFill/>
            <a:miter lim="800000"/>
          </a:ln>
        </p:spPr>
      </p:pic>
      <p:sp>
        <p:nvSpPr>
          <p:cNvPr id="3076" name="Slide Number Placeholder 4"/>
          <p:cNvSpPr txBox="1"/>
          <p:nvPr/>
        </p:nvSpPr>
        <p:spPr>
          <a:xfrm>
            <a:off x="7054850" y="6524625"/>
            <a:ext cx="1981200" cy="222250"/>
          </a:xfrm>
          <a:prstGeom prst="rect">
            <a:avLst/>
          </a:prstGeom>
        </p:spPr>
        <p:txBody>
          <a:bodyPr>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1D86066E-75F6-46BD-864D-60C4DFF13610}" type="slidenum">
              <a:rPr kumimoji="0" lang="en-GB" altLang="en-US" sz="1200" b="1">
                <a:solidFill>
                  <a:schemeClr val="tx2"/>
                </a:solidFill>
                <a:latin typeface="Calibri" pitchFamily="34" charset="0"/>
              </a:rPr>
              <a:t>*</a:t>
            </a:fld>
            <a:endParaRPr kumimoji="0" lang="en-GB" altLang="en-US" sz="1200" b="1">
              <a:solidFill>
                <a:schemeClr val="tx2"/>
              </a:solidFill>
              <a:latin typeface="Calibri" pitchFamily="34" charset="0"/>
            </a:endParaRPr>
          </a:p>
        </p:txBody>
      </p:sp>
      <p:sp>
        <p:nvSpPr>
          <p:cNvPr id="3077"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lvl="0"/>
            <a:r>
              <a:t>Click to edit Master title style</a:t>
            </a:r>
          </a:p>
        </p:txBody>
      </p:sp>
      <p:sp>
        <p:nvSpPr>
          <p:cNvPr id="3078" name="Text Placeholder 12"/>
          <p:cNvSpPr/>
          <p:nvPr>
            <p:ph type="body" idx="1"/>
          </p:nvPr>
        </p:nvSpPr>
        <p:spPr>
          <a:xfrm>
            <a:off x="457200" y="1219200"/>
            <a:ext cx="8229600" cy="4910138"/>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3079" name="Date Placeholder 2"/>
          <p:cNvSpPr>
            <a:spLocks noGrp="1"/>
          </p:cNvSpPr>
          <p:nvPr>
            <p:ph type="dt" sz="half" idx="2"/>
          </p:nvPr>
        </p:nvSpPr>
        <p:spPr>
          <a:xfrm>
            <a:off x="611188" y="6356350"/>
            <a:ext cx="2289175" cy="365125"/>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fld id="{5B8864B7-11DA-4D03-8CEF-8938759C0C29}" type="datetime1">
              <a:rPr kumimoji="0" lang="en-US" altLang="en-US" sz="1400">
                <a:solidFill>
                  <a:schemeClr val="tx2"/>
                </a:solidFill>
              </a:rPr>
              <a:t>*</a:t>
            </a:fld>
            <a:endParaRPr kumimoji="0" lang="en-US" altLang="en-US" sz="1400">
              <a:solidFill>
                <a:schemeClr val="tx2"/>
              </a:solidFill>
            </a:endParaRPr>
          </a:p>
        </p:txBody>
      </p:sp>
      <p:sp>
        <p:nvSpPr>
          <p:cNvPr id="3080" name="Footer Placeholder 3"/>
          <p:cNvSpPr>
            <a:spLocks noGrp="1"/>
          </p:cNvSpPr>
          <p:nvPr>
            <p:ph type="ftr" sz="quarter" idx="3"/>
          </p:nvPr>
        </p:nvSpPr>
        <p:spPr>
          <a:xfrm>
            <a:off x="2898775" y="6356350"/>
            <a:ext cx="3505200" cy="365125"/>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endParaRPr kumimoji="0" lang="en-GB" altLang="en-US"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5473" r:id="rId1"/>
  </p:sldLayoutIdLst>
  <p:transition/>
  <p:timing/>
  <p:txStyles>
    <p:titleStyle>
      <a:lvl1pPr marL="0" indent="0" algn="r" defTabSz="914400" rtl="0" eaLnBrk="0" fontAlgn="base" hangingPunct="0">
        <a:lnSpc>
          <a:spcPct val="100000"/>
        </a:lnSpc>
        <a:spcBef>
          <a:spcPct val="0"/>
        </a:spcBef>
        <a:spcAft>
          <a:spcPct val="0"/>
        </a:spcAft>
        <a:buClrTx/>
        <a:buSzTx/>
        <a:buFontTx/>
        <a:buNone/>
        <a:defRPr kumimoji="0"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cxnSp>
        <p:nvCxnSpPr>
          <p:cNvPr id="4098" name="Straight Connector 28"/>
          <p:cNvCxnSpPr/>
          <p:nvPr/>
        </p:nvCxnSpPr>
        <p:spPr>
          <a:xfrm>
            <a:off x="457200" y="1143000"/>
            <a:ext cx="8229600" cy="0"/>
          </a:xfrm>
          <a:prstGeom prst="line">
            <a:avLst/>
          </a:prstGeom>
          <a:noFill/>
          <a:ln>
            <a:solidFill>
              <a:srgbClr val="959595"/>
            </a:solidFill>
            <a:prstDash val="dash"/>
            <a:miter lim="800000"/>
          </a:ln>
        </p:spPr>
      </p:cxnSp>
      <p:cxnSp>
        <p:nvCxnSpPr>
          <p:cNvPr id="4099" name="Straight Connector 27"/>
          <p:cNvCxnSpPr/>
          <p:nvPr/>
        </p:nvCxnSpPr>
        <p:spPr>
          <a:xfrm>
            <a:off x="457200" y="6353175"/>
            <a:ext cx="8229600" cy="0"/>
          </a:xfrm>
          <a:prstGeom prst="line">
            <a:avLst/>
          </a:prstGeom>
          <a:noFill/>
          <a:ln>
            <a:solidFill>
              <a:srgbClr val="959595"/>
            </a:solidFill>
            <a:prstDash val="dash"/>
            <a:miter lim="800000"/>
          </a:ln>
        </p:spPr>
      </p:cxnSp>
      <p:sp>
        <p:nvSpPr>
          <p:cNvPr id="4100" name="Slide Number Placeholder 4"/>
          <p:cNvSpPr txBox="1"/>
          <p:nvPr/>
        </p:nvSpPr>
        <p:spPr>
          <a:xfrm>
            <a:off x="7054850" y="6524625"/>
            <a:ext cx="1981200" cy="222250"/>
          </a:xfrm>
          <a:prstGeom prst="rect">
            <a:avLst/>
          </a:prstGeom>
        </p:spPr>
        <p:txBody>
          <a:bodyPr>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fld id="{74BEF455-2FAD-4F23-95E2-348DC3555678}" type="slidenum">
              <a:rPr lang="en-GB" altLang="en-US" sz="1200" b="1">
                <a:latin typeface="Calibri" pitchFamily="34" charset="0"/>
              </a:rPr>
              <a:t>0</a:t>
            </a:fld>
            <a:endParaRPr lang="en-GB" altLang="en-US" sz="1200" b="1">
              <a:latin typeface="Calibri" pitchFamily="34" charset="0"/>
            </a:endParaRPr>
          </a:p>
        </p:txBody>
      </p:sp>
      <p:sp>
        <p:nvSpPr>
          <p:cNvPr id="4101"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lvl="0"/>
            <a:r>
              <a:t>Click to edit Master title style</a:t>
            </a:r>
          </a:p>
        </p:txBody>
      </p:sp>
      <p:sp>
        <p:nvSpPr>
          <p:cNvPr id="4102" name="Text Placeholder 12"/>
          <p:cNvSpPr/>
          <p:nvPr>
            <p:ph type="body" idx="1"/>
          </p:nvPr>
        </p:nvSpPr>
        <p:spPr>
          <a:xfrm>
            <a:off x="457200" y="1219200"/>
            <a:ext cx="8229600" cy="4910138"/>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4103" name="Date Placeholder 27"/>
          <p:cNvSpPr>
            <a:spLocks noGrp="1"/>
          </p:cNvSpPr>
          <p:nvPr>
            <p:ph type="dt" sz="half" idx="2"/>
          </p:nvPr>
        </p:nvSpPr>
        <p:spPr>
          <a:xfrm>
            <a:off x="6400800" y="6354763"/>
            <a:ext cx="2286000" cy="366712"/>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eaLnBrk="1" hangingPunct="1"/>
            <a:fld id="{CB909D7B-03BC-4646-A41F-C8ECBB2E50CC}" type="datetime1">
              <a:rPr kumimoji="0" lang="en-US" altLang="en-US" sz="1400">
                <a:solidFill>
                  <a:schemeClr val="tx2"/>
                </a:solidFill>
              </a:rPr>
              <a:t>*</a:t>
            </a:fld>
            <a:endParaRPr kumimoji="0" lang="en-GB" altLang="en-US" sz="1400">
              <a:solidFill>
                <a:schemeClr val="tx2"/>
              </a:solidFill>
            </a:endParaRPr>
          </a:p>
        </p:txBody>
      </p:sp>
      <p:sp>
        <p:nvSpPr>
          <p:cNvPr id="4104" name="Footer Placeholder 16"/>
          <p:cNvSpPr>
            <a:spLocks noGrp="1"/>
          </p:cNvSpPr>
          <p:nvPr>
            <p:ph type="ftr" sz="quarter" idx="3"/>
          </p:nvPr>
        </p:nvSpPr>
        <p:spPr>
          <a:xfrm>
            <a:off x="2898775" y="6354763"/>
            <a:ext cx="3475038" cy="366712"/>
          </a:xfrm>
          <a:prstGeom prst="rect">
            <a:avLst/>
          </a:prstGeom>
        </p:spPr>
        <p:txBody>
          <a:bodyPr numCol="1" compatLnSpc="1">
            <a:prstTxWarp prst="textNoShape">
              <a:avLst/>
            </a:prstTxWarp>
            <a:noAutofit/>
          </a:bodyPr>
          <a:lstStyle>
            <a:lvl1pPr marL="0" indent="0" algn="l" defTabSz="914400"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en-US" altLang="en-US" sz="1800" b="0" i="0" u="none" kern="1200">
                <a:solidFill>
                  <a:schemeClr val="tx1"/>
                </a:solidFill>
                <a:latin typeface="+mn-lt"/>
                <a:ea typeface="+mn-ea"/>
                <a:cs typeface="+mn-cs"/>
              </a:defRPr>
            </a:lvl5pPr>
            <a:lvl6pPr marL="2286000" algn="l" rtl="0" eaLnBrk="1" latinLnBrk="0" hangingPunct="1">
              <a:defRPr kumimoji="0" lang="en-US" altLang="en-US" kern="1200">
                <a:solidFill>
                  <a:schemeClr val="tx1"/>
                </a:solidFill>
                <a:latin typeface="+mn-lt"/>
                <a:ea typeface="+mn-ea"/>
                <a:cs typeface="+mn-cs"/>
              </a:defRPr>
            </a:lvl6pPr>
            <a:lvl7pPr marL="2743200" algn="l" rtl="0" eaLnBrk="1" latinLnBrk="0" hangingPunct="1">
              <a:defRPr kumimoji="0" lang="en-US" altLang="en-US" kern="1200">
                <a:solidFill>
                  <a:schemeClr val="tx1"/>
                </a:solidFill>
                <a:latin typeface="+mn-lt"/>
                <a:ea typeface="+mn-ea"/>
                <a:cs typeface="+mn-cs"/>
              </a:defRPr>
            </a:lvl7pPr>
            <a:lvl8pPr marL="3200400" algn="l" rtl="0" eaLnBrk="1" latinLnBrk="0" hangingPunct="1">
              <a:defRPr kumimoji="0" lang="en-US" altLang="en-US" kern="1200">
                <a:solidFill>
                  <a:schemeClr val="tx1"/>
                </a:solidFill>
                <a:latin typeface="+mn-lt"/>
                <a:ea typeface="+mn-ea"/>
                <a:cs typeface="+mn-cs"/>
              </a:defRPr>
            </a:lvl8pPr>
            <a:lvl9pPr marL="3657600" algn="l" rtl="0" eaLnBrk="1" latinLnBrk="0" hangingPunct="1">
              <a:defRPr kumimoji="0" lang="en-US" altLang="en-US" kern="1200">
                <a:solidFill>
                  <a:schemeClr val="tx1"/>
                </a:solidFill>
                <a:latin typeface="+mn-lt"/>
                <a:ea typeface="+mn-ea"/>
                <a:cs typeface="+mn-cs"/>
              </a:defRPr>
            </a:lvl9pPr>
          </a:lstStyle>
          <a:p>
            <a:pPr marL="0" lvl="0" indent="0" algn="r" eaLnBrk="1" hangingPunct="1"/>
            <a:endParaRPr kumimoji="0" lang="en-GB" altLang="en-US"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5475" r:id="rId1"/>
  </p:sldLayoutIdLst>
  <p:transition/>
  <p:timing/>
  <p:txStyles>
    <p:titleStyle>
      <a:lvl1pPr marL="0" indent="0" algn="r" defTabSz="914400" rtl="0" eaLnBrk="0" fontAlgn="base" hangingPunct="0">
        <a:lnSpc>
          <a:spcPct val="100000"/>
        </a:lnSpc>
        <a:spcBef>
          <a:spcPct val="0"/>
        </a:spcBef>
        <a:spcAft>
          <a:spcPct val="0"/>
        </a:spcAft>
        <a:buClrTx/>
        <a:buSzTx/>
        <a:buFontTx/>
        <a:buNone/>
        <a:defRPr kumimoji="0"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hyperlink" Target="https://www.hkex.com.hk/-/media/HKEX-Market/News/Market-Consultations/2016-Present/February-2018-Emerging-and-Innovative-Sectors/Conclusions-(April-2018)/cp201802cc.pdf" TargetMode="Ex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 Id="rId3" Type="http://schemas.openxmlformats.org/officeDocument/2006/relationships/image" Target="../media/image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7.xml" /><Relationship Id="rId3" Type="http://schemas.openxmlformats.org/officeDocument/2006/relationships/image" Target="../media/image1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8.xml" /><Relationship Id="rId3" Type="http://schemas.openxmlformats.org/officeDocument/2006/relationships/image" Target="../media/image1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9.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0.xml" /><Relationship Id="rId3" Type="http://schemas.openxmlformats.org/officeDocument/2006/relationships/image" Target="../media/image1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3.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4.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5.xml" /><Relationship Id="rId3" Type="http://schemas.openxmlformats.org/officeDocument/2006/relationships/image" Target="../media/image22.jpeg" /><Relationship Id="rId4" Type="http://schemas.openxmlformats.org/officeDocument/2006/relationships/image" Target="../media/image23.jpeg" /><Relationship Id="rId5" Type="http://schemas.openxmlformats.org/officeDocument/2006/relationships/image" Target="../media/image2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hyperlink" Target="http://www3.hkexnews.hk/listedco/listconews/SEHK/2019/0520/LTN20190520005.pdf" TargetMode="External" /><Relationship Id="rId11" Type="http://schemas.openxmlformats.org/officeDocument/2006/relationships/hyperlink" Target="https://www1.hkexnews.hk/listedco/listconews/sehk/2019/1202/2019120200005.pdf" TargetMode="External" /><Relationship Id="rId12" Type="http://schemas.openxmlformats.org/officeDocument/2006/relationships/hyperlink" Target="https://www1.hkexnews.hk/listedco/listconews/sehk/2019/0912/2019091200015.pdf" TargetMode="External" /><Relationship Id="rId13" Type="http://schemas.openxmlformats.org/officeDocument/2006/relationships/hyperlink" Target="https://www1.hkexnews.hk/listedco/listconews/sehk/2019/1016/2019101600007.pdf" TargetMode="External" /><Relationship Id="rId14" Type="http://schemas.openxmlformats.org/officeDocument/2006/relationships/hyperlink" Target="https://www1.hkexnews.hk/listedco/listconews/sehk/2019/1029/2019102900009.pdf" TargetMode="External" /><Relationship Id="rId15" Type="http://schemas.openxmlformats.org/officeDocument/2006/relationships/hyperlink" Target="https://www1.hkexnews.hk/listedco/listconews/sehk/2019/1031/2019103100065.pdf" TargetMode="External" /><Relationship Id="rId16" Type="http://schemas.openxmlformats.org/officeDocument/2006/relationships/hyperlink" Target="https://www1.hkexnews.hk/listedco/listconews/sehk/2019/1128/2019112800029.pdf" TargetMode="External" /><Relationship Id="rId17" Type="http://schemas.openxmlformats.org/officeDocument/2006/relationships/hyperlink" Target="https://www1.hkexnews.hk/listedco/listconews/sehk/2020/0311/2020031100035.pdf" TargetMode="External" /><Relationship Id="rId18" Type="http://schemas.openxmlformats.org/officeDocument/2006/relationships/hyperlink" Target="https://www1.hkexnews.hk/listedco/listconews/sehk/2020/0414/2020041400145.pdf" TargetMode="External" /><Relationship Id="rId19" Type="http://schemas.openxmlformats.org/officeDocument/2006/relationships/hyperlink" Target="https://www1.hkexnews.hk/listedco/listconews/sehk/2020/0505/2020050500011.pdf" TargetMode="External" /><Relationship Id="rId2" Type="http://schemas.openxmlformats.org/officeDocument/2006/relationships/notesSlide" Target="../notesSlides/notesSlide3.xml" /><Relationship Id="rId20" Type="http://schemas.openxmlformats.org/officeDocument/2006/relationships/hyperlink" Target="https://www1.hkexnews.hk/listedco/listconews/sehk/2020/0512/2020051200013.pdf" TargetMode="External" /><Relationship Id="rId21" Type="http://schemas.openxmlformats.org/officeDocument/2006/relationships/hyperlink" Target="https://www1.hkexnews.hk/listedco/listconews/sehk/2020/0629/2020062900019.pdf" TargetMode="External" /><Relationship Id="rId22" Type="http://schemas.openxmlformats.org/officeDocument/2006/relationships/hyperlink" Target="https://www1.hkexnews.hk/listedco/listconews/sehk/2020/0629/2020062900093.pdf" TargetMode="External" /><Relationship Id="rId23" Type="http://schemas.openxmlformats.org/officeDocument/2006/relationships/hyperlink" Target="https://www1.hkexnews.hk/listedco/listconews/sehk/2020/0923/2020092300015.pdf" TargetMode="External" /><Relationship Id="rId24" Type="http://schemas.openxmlformats.org/officeDocument/2006/relationships/hyperlink" Target="https://www1.hkexnews.hk/listedco/listconews/sehk/2020/1022/2020102200035.pdf" TargetMode="External" /><Relationship Id="rId25" Type="http://schemas.openxmlformats.org/officeDocument/2006/relationships/hyperlink" Target="https://www1.hkexnews.hk/listedco/listconews/sehk/2020/1028/2020102800023.pdf" TargetMode="External" /><Relationship Id="rId26" Type="http://schemas.openxmlformats.org/officeDocument/2006/relationships/hyperlink" Target="https://www1.hkexnews.hk/listedco/listconews/sehk/2020/1109/2020110900007.pdf" TargetMode="External" /><Relationship Id="rId27" Type="http://schemas.openxmlformats.org/officeDocument/2006/relationships/hyperlink" Target="https://www1.hkexnews.hk/listedco/listconews/sehk/2020/1130/2020113000017.pdf" TargetMode="External" /><Relationship Id="rId28" Type="http://schemas.openxmlformats.org/officeDocument/2006/relationships/hyperlink" Target="https://www1.hkexnews.hk/listedco/listconews/sehk/2020/1209/2020120900013.pdf" TargetMode="External" /><Relationship Id="rId3" Type="http://schemas.openxmlformats.org/officeDocument/2006/relationships/hyperlink" Target="http://www.hkexnews.hk/listedco/listconews/SEHK/2018/0720/LTN20180720033.pdf" TargetMode="External" /><Relationship Id="rId4" Type="http://schemas.openxmlformats.org/officeDocument/2006/relationships/hyperlink" Target="http://www.hkexnews.hk/listedco/listconews/SEHK/2018/0730/LTN20180730005.pdf" TargetMode="External" /><Relationship Id="rId5" Type="http://schemas.openxmlformats.org/officeDocument/2006/relationships/hyperlink" Target="http://www.hkexnews.hk/listedco/listconews/SEHK/2018/0831/LTN20180831037.pdf" TargetMode="External" /><Relationship Id="rId6" Type="http://schemas.openxmlformats.org/officeDocument/2006/relationships/hyperlink" Target="http://www.hkexnews.hk/listedco/listconews/SEHK/2018/1018/LTN20181018025.HTM" TargetMode="External" /><Relationship Id="rId7" Type="http://schemas.openxmlformats.org/officeDocument/2006/relationships/hyperlink" Target="http://www3.hkexnews.hk/listedco/listconews/SEHK/2018/1211/LTN20181211021.pdf" TargetMode="External" /><Relationship Id="rId8" Type="http://schemas.openxmlformats.org/officeDocument/2006/relationships/hyperlink" Target="http://www3.hkexnews.hk/listedco/listconews/SEHK/2019/0214/LTN20190214041.pdf" TargetMode="External" /><Relationship Id="rId9" Type="http://schemas.openxmlformats.org/officeDocument/2006/relationships/hyperlink" Target="http://www3.hkexnews.hk/listedco/listconews/SEHK/2019/0318/LTN20190318019.pdf" TargetMode="Externa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6.xml" /><Relationship Id="rId3" Type="http://schemas.openxmlformats.org/officeDocument/2006/relationships/image" Target="../media/image25.jpeg" /><Relationship Id="rId4" Type="http://schemas.openxmlformats.org/officeDocument/2006/relationships/image" Target="../media/image26.jpeg" /><Relationship Id="rId5" Type="http://schemas.openxmlformats.org/officeDocument/2006/relationships/image" Target="../media/image27.jpeg" /><Relationship Id="rId6" Type="http://schemas.openxmlformats.org/officeDocument/2006/relationships/image" Target="../media/image28.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7.xml"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 Id="rId6" Type="http://schemas.openxmlformats.org/officeDocument/2006/relationships/image" Target="../media/image32.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8.xml" /><Relationship Id="rId3" Type="http://schemas.openxmlformats.org/officeDocument/2006/relationships/image" Target="../media/image33.jpeg" /><Relationship Id="rId4" Type="http://schemas.openxmlformats.org/officeDocument/2006/relationships/image" Target="../media/image34.jpeg" /><Relationship Id="rId5" Type="http://schemas.openxmlformats.org/officeDocument/2006/relationships/image" Target="../media/image35.jpeg" /><Relationship Id="rId6" Type="http://schemas.openxmlformats.org/officeDocument/2006/relationships/image" Target="../media/image3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7.jpeg" /><Relationship Id="rId3" Type="http://schemas.openxmlformats.org/officeDocument/2006/relationships/image" Target="../media/image10.jpeg" /><Relationship Id="rId4" Type="http://schemas.openxmlformats.org/officeDocument/2006/relationships/hyperlink" Target="http://www.avrioadvocati.com/" TargetMode="External" /><Relationship Id="rId5" Type="http://schemas.openxmlformats.org/officeDocument/2006/relationships/image" Target="../media/image38.jpeg" /><Relationship Id="rId6" Type="http://schemas.openxmlformats.org/officeDocument/2006/relationships/hyperlink" Target="http://www.boasecohencollins.com/" TargetMode="Ex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hyperlink" Target="http://en-rules.hkex.com.hk/net_file_store/new_rulebooks/g/l/gl9218.pdf"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7170" name="Picture 7" descr="L:\Pictures\MarketingPhotos\Countries\China\HongKong\dreamstimemaximum_43380656.jpg"/>
          <p:cNvPicPr/>
          <p:nvPr/>
        </p:nvPicPr>
        <p:blipFill>
          <a:blip r:embed="rId2"/>
          <a:srcRect t="2443" b="16149"/>
          <a:stretch>
            <a:fillRect/>
          </a:stretch>
        </p:blipFill>
        <p:spPr>
          <a:xfrm>
            <a:off x="468312" y="1258888"/>
            <a:ext cx="8215312" cy="4449762"/>
          </a:xfrm>
          <a:prstGeom prst="rect">
            <a:avLst/>
          </a:prstGeom>
          <a:noFill/>
          <a:ln>
            <a:noFill/>
            <a:miter lim="800000"/>
          </a:ln>
        </p:spPr>
      </p:pic>
      <p:sp>
        <p:nvSpPr>
          <p:cNvPr id="7171" name="TextBox 5"/>
          <p:cNvSpPr/>
          <p:nvPr/>
        </p:nvSpPr>
        <p:spPr>
          <a:xfrm>
            <a:off x="827088" y="1484312"/>
            <a:ext cx="6624638" cy="646112"/>
          </a:xfrm>
          <a:prstGeom prst="rect">
            <a:avLst/>
          </a:prstGeom>
          <a:noFill/>
          <a:ln>
            <a:noFill/>
            <a:miter lim="800000"/>
          </a:ln>
        </p:spPr>
        <p:txBody>
          <a:bodyPr>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defTabSz="912812" eaLnBrk="1" hangingPunct="1">
              <a:spcBef>
                <a:spcPct val="0"/>
              </a:spcBef>
              <a:buClrTx/>
              <a:buSzTx/>
              <a:buFontTx/>
              <a:buNone/>
            </a:pPr>
            <a:endParaRPr lang="en-GB" altLang="en-US" sz="2000" b="1">
              <a:solidFill>
                <a:schemeClr val="accent1"/>
              </a:solidFill>
              <a:latin typeface="Trebuchet MS" pitchFamily="34" charset="0"/>
              <a:ea typeface="新細明體" pitchFamily="18" charset="-120"/>
            </a:endParaRPr>
          </a:p>
          <a:p>
            <a:pPr marL="0" lvl="0" indent="0" defTabSz="912812" eaLnBrk="1" hangingPunct="1">
              <a:spcBef>
                <a:spcPct val="0"/>
              </a:spcBef>
              <a:buClrTx/>
              <a:buSzTx/>
              <a:buFontTx/>
              <a:buNone/>
            </a:pPr>
            <a:endParaRPr lang="en-GB" altLang="en-US">
              <a:solidFill>
                <a:schemeClr val="tx2"/>
              </a:solidFill>
              <a:latin typeface="Century Gothic" pitchFamily="34" charset="0"/>
              <a:ea typeface="新細明體" pitchFamily="18" charset="-120"/>
            </a:endParaRPr>
          </a:p>
        </p:txBody>
      </p:sp>
      <p:sp>
        <p:nvSpPr>
          <p:cNvPr id="7172" name="副標題 2"/>
          <p:cNvSpPr txBox="1"/>
          <p:nvPr/>
        </p:nvSpPr>
        <p:spPr bwMode="auto">
          <a:xfrm>
            <a:off x="395536" y="476672"/>
            <a:ext cx="8168789" cy="648072"/>
          </a:xfrm>
          <a:prstGeom prst="rect">
            <a:avLst/>
          </a:prstGeom>
          <a:noFill/>
          <a:ln>
            <a:noFill/>
          </a:ln>
          <a:effectLst>
            <a:reflection blurRad="6350" stA="95000" endPos="0" dist="50800" dir="5400000" sy="-100000" algn="bl" rotWithShape="0"/>
          </a:effectLst>
          <a:scene3d>
            <a:camera prst="orthographicFront"/>
            <a:lightRig rig="threePt" dir="t"/>
          </a:scene3d>
          <a:sp3d>
            <a:bevelT/>
          </a:sp3d>
          <a:extLst/>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1600" kern="1200">
                <a:solidFill>
                  <a:schemeClr val="tx1"/>
                </a:solidFill>
                <a:latin typeface="Calibri" pitchFamily="34" charset="0"/>
                <a:ea typeface="+mn-ea"/>
                <a:cs typeface="Calibri" pitchFamily="34" charset="0"/>
              </a:defRPr>
            </a:lvl1pPr>
            <a:lvl2pPr marL="625475" indent="-269875" algn="l" rtl="0" eaLnBrk="0" fontAlgn="base" hangingPunct="0">
              <a:spcBef>
                <a:spcPts val="500"/>
              </a:spcBef>
              <a:spcAft>
                <a:spcPct val="0"/>
              </a:spcAft>
              <a:buClr>
                <a:srgbClr val="727CA3"/>
              </a:buClr>
              <a:buSzPct val="76000"/>
              <a:buFont typeface="Calibri" pitchFamily="34" charset="0"/>
              <a:buChar char="○"/>
              <a:defRPr sz="1600" kern="1200">
                <a:solidFill>
                  <a:schemeClr val="tx1"/>
                </a:solidFill>
                <a:latin typeface="Calibri" pitchFamily="34" charset="0"/>
                <a:ea typeface="+mn-ea"/>
                <a:cs typeface="Calibri" pitchFamily="34" charset="0"/>
              </a:defRPr>
            </a:lvl2pPr>
            <a:lvl3pPr marL="890588" indent="-203200" algn="l" rtl="0" eaLnBrk="0" fontAlgn="base" hangingPunct="0">
              <a:spcBef>
                <a:spcPts val="500"/>
              </a:spcBef>
              <a:spcAft>
                <a:spcPct val="0"/>
              </a:spcAft>
              <a:buClr>
                <a:srgbClr val="727CA3"/>
              </a:buClr>
              <a:buSzPct val="76000"/>
              <a:buFont typeface="新細明體" pitchFamily="18" charset="-120"/>
              <a:buChar char="＊"/>
              <a:defRPr sz="1600" kern="1200">
                <a:solidFill>
                  <a:schemeClr val="tx1"/>
                </a:solidFill>
                <a:latin typeface="Calibri" pitchFamily="34" charset="0"/>
                <a:ea typeface="+mn-ea"/>
                <a:cs typeface="Calibri" pitchFamily="34" charset="0"/>
              </a:defRPr>
            </a:lvl3pPr>
            <a:lvl4pPr marL="1249363" indent="-206375" algn="l" rtl="0" eaLnBrk="0" fontAlgn="base" hangingPunct="0">
              <a:spcBef>
                <a:spcPts val="400"/>
              </a:spcBef>
              <a:spcAft>
                <a:spcPct val="0"/>
              </a:spcAft>
              <a:buClr>
                <a:srgbClr val="727CA3"/>
              </a:buClr>
              <a:buSzPct val="70000"/>
              <a:buFont typeface="Wingdings" pitchFamily="2" charset="2"/>
              <a:buChar char="p"/>
              <a:defRPr sz="1600" kern="1200">
                <a:solidFill>
                  <a:schemeClr val="tx1"/>
                </a:solidFill>
                <a:latin typeface="Calibri" pitchFamily="34" charset="0"/>
                <a:ea typeface="+mn-ea"/>
                <a:cs typeface="Calibri" pitchFamily="34" charset="0"/>
              </a:defRPr>
            </a:lvl4pPr>
            <a:lvl5pPr marL="1608138" indent="-198438" algn="l" rtl="0" eaLnBrk="0" fontAlgn="base" hangingPunct="0">
              <a:spcBef>
                <a:spcPts val="300"/>
              </a:spcBef>
              <a:spcAft>
                <a:spcPct val="0"/>
              </a:spcAft>
              <a:buClr>
                <a:srgbClr val="727CA3"/>
              </a:buClr>
              <a:buSzPct val="76000"/>
              <a:buFont typeface="Calibri" pitchFamily="34" charset="0"/>
              <a:buChar char="●"/>
              <a:defRPr sz="16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ct val="0"/>
              </a:spcAft>
              <a:buClr>
                <a:srgbClr val="C80E1D"/>
              </a:buClr>
              <a:buSzPct val="76000"/>
              <a:buFont typeface="Wingdings 3"/>
              <a:buChar char=""/>
              <a:defRPr/>
            </a:pPr>
            <a:r>
              <a:rPr kumimoji="1" lang="en-US" altLang="zh-HK" sz="2000" b="1" i="0" u="none" strike="noStrike" kern="1200" cap="none" spc="0" normalizeH="0" baseline="0" noProof="0" smtClean="0">
                <a:ln>
                  <a:noFill/>
                </a:ln>
                <a:solidFill>
                  <a:schemeClr val="tx1"/>
                </a:solidFill>
                <a:effectLst/>
                <a:uLnTx/>
                <a:uFillTx/>
                <a:latin typeface="Century Gothic" pitchFamily="34" charset="0"/>
                <a:ea typeface="Arial Unicode MS" pitchFamily="34" charset="-120"/>
                <a:cs typeface="Arial Unicode MS" pitchFamily="34" charset="-120"/>
              </a:rPr>
              <a:t>Chapter </a:t>
            </a:r>
            <a:r>
              <a:rPr kumimoji="1" lang="en-US" altLang="zh-HK" sz="2000" b="1" i="0" u="none" strike="noStrike" kern="1200" cap="none" spc="0" normalizeH="0" baseline="0" noProof="0">
                <a:ln>
                  <a:noFill/>
                </a:ln>
                <a:solidFill>
                  <a:schemeClr val="tx1"/>
                </a:solidFill>
                <a:effectLst/>
                <a:uLnTx/>
                <a:uFillTx/>
                <a:latin typeface="Century Gothic" pitchFamily="34" charset="0"/>
                <a:ea typeface="Arial Unicode MS" pitchFamily="34" charset="-120"/>
                <a:cs typeface="Arial Unicode MS" pitchFamily="34" charset="-120"/>
              </a:rPr>
              <a:t>18A Listing </a:t>
            </a:r>
            <a:r>
              <a:rPr kumimoji="1" lang="en-US" altLang="zh-HK" sz="2000" b="1" i="0" u="none" strike="noStrike" kern="1200" cap="none" spc="0" normalizeH="0" baseline="0" noProof="0" smtClean="0">
                <a:ln>
                  <a:noFill/>
                </a:ln>
                <a:solidFill>
                  <a:schemeClr val="tx1"/>
                </a:solidFill>
                <a:effectLst/>
                <a:uLnTx/>
                <a:uFillTx/>
                <a:latin typeface="Century Gothic" pitchFamily="34" charset="0"/>
                <a:ea typeface="Arial Unicode MS" pitchFamily="34" charset="-120"/>
                <a:cs typeface="Arial Unicode MS" pitchFamily="34" charset="-120"/>
              </a:rPr>
              <a:t>Biotech Companies </a:t>
            </a:r>
            <a:r>
              <a:rPr kumimoji="1" lang="en-US" altLang="zh-HK" sz="2000" b="1" i="0" u="none" strike="noStrike" kern="1200" cap="none" spc="0" normalizeH="0" baseline="0" noProof="0">
                <a:ln>
                  <a:noFill/>
                </a:ln>
                <a:solidFill>
                  <a:schemeClr val="tx1"/>
                </a:solidFill>
                <a:effectLst/>
                <a:uLnTx/>
                <a:uFillTx/>
                <a:latin typeface="Century Gothic" pitchFamily="34" charset="0"/>
                <a:ea typeface="Arial Unicode MS" pitchFamily="34" charset="-120"/>
                <a:cs typeface="Arial Unicode MS" pitchFamily="34" charset="-120"/>
              </a:rPr>
              <a:t>on </a:t>
            </a:r>
            <a:r>
              <a:rPr kumimoji="1" lang="en-US" altLang="zh-HK" sz="2000" b="1" i="0" u="none" strike="noStrike" kern="1200" cap="none" spc="0" normalizeH="0" baseline="0" noProof="0" smtClean="0">
                <a:ln>
                  <a:noFill/>
                </a:ln>
                <a:solidFill>
                  <a:schemeClr val="tx1"/>
                </a:solidFill>
                <a:effectLst/>
                <a:uLnTx/>
                <a:uFillTx/>
                <a:latin typeface="Century Gothic" pitchFamily="34" charset="0"/>
                <a:ea typeface="Arial Unicode MS" pitchFamily="34" charset="-120"/>
                <a:cs typeface="Arial Unicode MS" pitchFamily="34" charset="-120"/>
              </a:rPr>
              <a:t>the Hong </a:t>
            </a:r>
            <a:r>
              <a:rPr kumimoji="1" lang="en-US" altLang="zh-HK" sz="2000" b="1" i="0" u="none" strike="noStrike" kern="1200" cap="none" spc="0" normalizeH="0" baseline="0" noProof="0">
                <a:ln>
                  <a:noFill/>
                </a:ln>
                <a:solidFill>
                  <a:schemeClr val="tx1"/>
                </a:solidFill>
                <a:effectLst/>
                <a:uLnTx/>
                <a:uFillTx/>
                <a:latin typeface="Century Gothic" pitchFamily="34" charset="0"/>
                <a:ea typeface="Arial Unicode MS" pitchFamily="34" charset="-120"/>
                <a:cs typeface="Arial Unicode MS" pitchFamily="34" charset="-120"/>
              </a:rPr>
              <a:t>Kong Stock Exchange</a:t>
            </a:r>
            <a:endParaRPr kumimoji="1" lang="en-US" altLang="zh-HK" sz="2000" b="0" i="0" u="none" strike="noStrike" kern="1200" cap="none" spc="0" normalizeH="0" baseline="0" noProof="0" smtClean="0">
              <a:ln>
                <a:noFill/>
              </a:ln>
              <a:solidFill>
                <a:schemeClr val="tx1"/>
              </a:solidFill>
              <a:effectLst/>
              <a:uLnTx/>
              <a:uFillTx/>
              <a:latin typeface="Century Gothic" pitchFamily="34" charset="0"/>
              <a:ea typeface="Arial Unicode MS" pitchFamily="34" charset="-120"/>
              <a:cs typeface="Arial Unicode MS" pitchFamily="34" charset="-120"/>
            </a:endParaRPr>
          </a:p>
        </p:txBody>
      </p:sp>
      <p:sp>
        <p:nvSpPr>
          <p:cNvPr id="7173" name="投影片編號版面配置區 3"/>
          <p:cNvSpPr/>
          <p:nvPr/>
        </p:nvSpPr>
        <p:spPr>
          <a:xfrm>
            <a:off x="8683625" y="6597650"/>
            <a:ext cx="352425" cy="222250"/>
          </a:xfrm>
          <a:prstGeom prst="rect">
            <a:avLst/>
          </a:prstGeom>
          <a:solidFill>
            <a:schemeClr val="bg1"/>
          </a:solid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eaLnBrk="1" hangingPunct="1">
              <a:spcBef>
                <a:spcPct val="0"/>
              </a:spcBef>
              <a:buClrTx/>
              <a:buSzTx/>
              <a:buFontTx/>
              <a:buNone/>
            </a:pPr>
            <a:endParaRPr lang="en-GB" altLang="en-US" sz="1800">
              <a:solidFill>
                <a:schemeClr val="tx2"/>
              </a:solidFill>
              <a:latin typeface="Calibri" pitchFamily="34" charset="0"/>
              <a:ea typeface="新細明體" pitchFamily="18" charset="-120"/>
            </a:endParaRPr>
          </a:p>
        </p:txBody>
      </p:sp>
      <p:sp>
        <p:nvSpPr>
          <p:cNvPr id="7174" name="文字方塊 6"/>
          <p:cNvSpPr/>
          <p:nvPr/>
        </p:nvSpPr>
        <p:spPr>
          <a:xfrm>
            <a:off x="395288" y="6400800"/>
            <a:ext cx="1644650" cy="277812"/>
          </a:xfrm>
          <a:prstGeom prst="rect">
            <a:avLst/>
          </a:prstGeom>
          <a:noFill/>
          <a:ln>
            <a:noFill/>
            <a:miter lim="800000"/>
          </a:ln>
        </p:spPr>
        <p:txBody>
          <a:bodyPr wrap="none">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defTabSz="912812" eaLnBrk="1" hangingPunct="1">
              <a:buClrTx/>
              <a:buSzTx/>
              <a:buFontTx/>
              <a:buNone/>
            </a:pPr>
            <a:r>
              <a:rPr lang="en-GB" altLang="en-US" sz="1200">
                <a:solidFill>
                  <a:srgbClr val="C80E1D"/>
                </a:solidFill>
                <a:latin typeface="Calibri" pitchFamily="34" charset="0"/>
                <a:ea typeface="新細明體" pitchFamily="18" charset="-120"/>
              </a:rPr>
              <a:t>www.charltonslaw.com</a:t>
            </a:r>
            <a:endParaRPr lang="en-GB" altLang="en-US" sz="1200">
              <a:solidFill>
                <a:srgbClr val="C80E1D"/>
              </a:solidFill>
              <a:latin typeface="Calibri" pitchFamily="34" charset="0"/>
              <a:ea typeface="新細明體" pitchFamily="18" charset="-120"/>
            </a:endParaRPr>
          </a:p>
        </p:txBody>
      </p:sp>
      <p:sp>
        <p:nvSpPr>
          <p:cNvPr id="7175" name="文字方塊 1"/>
          <p:cNvSpPr/>
          <p:nvPr/>
        </p:nvSpPr>
        <p:spPr>
          <a:xfrm>
            <a:off x="415925" y="5867400"/>
            <a:ext cx="2076450" cy="369888"/>
          </a:xfrm>
          <a:prstGeom prst="rect">
            <a:avLst/>
          </a:prstGeom>
          <a:noFill/>
          <a:ln>
            <a:noFill/>
            <a:miter lim="800000"/>
          </a:ln>
        </p:spPr>
        <p:txBody>
          <a:bodyPr>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eaLnBrk="1" hangingPunct="1">
              <a:spcBef>
                <a:spcPct val="0"/>
              </a:spcBef>
              <a:buClrTx/>
              <a:buSzTx/>
              <a:buFontTx/>
              <a:buNone/>
            </a:pPr>
            <a:r>
              <a:rPr kumimoji="1" lang="en-GB" altLang="en-US" sz="1800" b="1">
                <a:latin typeface="Calibri" pitchFamily="34" charset="0"/>
                <a:ea typeface="新細明體" pitchFamily="18" charset="-120"/>
              </a:rPr>
              <a:t>January 2020</a:t>
            </a:r>
            <a:endParaRPr kumimoji="1" lang="en-GB" altLang="en-US" sz="1800" b="1">
              <a:latin typeface="Calibri" pitchFamily="34" charset="0"/>
              <a:ea typeface="新細明體" pitchFamily="18" charset="-12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4578"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24579"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AEE64173-8938-42A7-9BEA-CA3DF8DA6B68}" type="slidenum">
              <a:rPr lang="en-GB" altLang="en-US" sz="1200" b="1">
                <a:solidFill>
                  <a:schemeClr val="tx2"/>
                </a:solidFill>
                <a:latin typeface="Calibri" pitchFamily="34" charset="0"/>
                <a:ea typeface="新細明體" pitchFamily="18" charset="-120"/>
              </a:rPr>
              <a:t>9</a:t>
            </a:fld>
            <a:endParaRPr lang="en-GB" altLang="en-US" sz="1200" b="1">
              <a:solidFill>
                <a:schemeClr val="tx2"/>
              </a:solidFill>
              <a:latin typeface="Calibri" pitchFamily="34" charset="0"/>
              <a:ea typeface="新細明體" pitchFamily="18" charset="-120"/>
            </a:endParaRPr>
          </a:p>
        </p:txBody>
      </p:sp>
      <p:sp>
        <p:nvSpPr>
          <p:cNvPr id="24580" name="Content Placeholder 1"/>
          <p:cNvSpPr/>
          <p:nvPr>
            <p:ph sz="quarter" idx="4294967295"/>
          </p:nvPr>
        </p:nvSpPr>
        <p:spPr>
          <a:xfrm>
            <a:off x="539750" y="1196975"/>
            <a:ext cx="8135938" cy="5000625"/>
          </a:xfrm>
          <a:prstGeom prst="rect">
            <a:avLst/>
          </a:prstGeom>
          <a:noFill/>
          <a:ln>
            <a:miter lim="800000"/>
          </a:ln>
        </p:spPr>
        <p:txBody>
          <a:bodyPr vert="horz" wrap="square" lIns="91440" tIns="45720" rIns="91440" bIns="45720" anchor="t" anchorCtr="0">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lvl="0" indent="0" algn="just">
              <a:spcAft>
                <a:spcPts val="1200"/>
              </a:spcAft>
              <a:buNone/>
            </a:pPr>
            <a:endParaRPr lang="en-GB" altLang="en-US" sz="1400"/>
          </a:p>
          <a:p>
            <a:pPr marL="0" lvl="0" indent="0" algn="just">
              <a:spcAft>
                <a:spcPts val="1200"/>
              </a:spcAft>
              <a:buNone/>
            </a:pPr>
            <a:endParaRPr lang="en-GB" altLang="en-US" sz="1400" b="1"/>
          </a:p>
          <a:p>
            <a:pPr marL="0" lvl="0" indent="0" algn="just">
              <a:spcAft>
                <a:spcPts val="1200"/>
              </a:spcAft>
              <a:buNone/>
            </a:pPr>
            <a:endParaRPr sz="1400"/>
          </a:p>
        </p:txBody>
      </p:sp>
      <p:graphicFrame>
        <p:nvGraphicFramePr>
          <p:cNvPr id="24581" name="Table 1"/>
          <p:cNvGraphicFramePr>
            <a:graphicFrameLocks noGrp="1"/>
          </p:cNvGraphicFramePr>
          <p:nvPr/>
        </p:nvGraphicFramePr>
        <p:xfrm>
          <a:off x="468312" y="1196975"/>
          <a:ext cx="8207375" cy="4837175"/>
        </p:xfrm>
        <a:graphic>
          <a:graphicData uri="http://schemas.openxmlformats.org/drawingml/2006/table">
            <a:tbl>
              <a:tblPr/>
              <a:tblGrid>
                <a:gridCol w="8207375"/>
              </a:tblGrid>
              <a:tr h="158750">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b="1">
                          <a:latin typeface="Segoe UI Light" pitchFamily="34" charset="0"/>
                          <a:ea typeface="Calibri" pitchFamily="34" charset="0"/>
                        </a:rPr>
                        <a:t>Other Biotech Products</a:t>
                      </a: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1357312">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a:latin typeface="Segoe UI Light" pitchFamily="34" charset="0"/>
                          <a:ea typeface="Calibri" pitchFamily="34" charset="0"/>
                        </a:rPr>
                        <a:t>The Exchange </a:t>
                      </a:r>
                      <a:r>
                        <a:rPr kumimoji="0" sz="1200">
                          <a:latin typeface="Segoe UI Light" pitchFamily="34" charset="0"/>
                          <a:ea typeface="Calibri" pitchFamily="34" charset="0"/>
                        </a:rPr>
                        <a:t>considers </a:t>
                      </a:r>
                      <a:r>
                        <a:rPr kumimoji="0" sz="1200">
                          <a:latin typeface="Segoe UI Light" pitchFamily="34" charset="0"/>
                          <a:ea typeface="Calibri" pitchFamily="34" charset="0"/>
                        </a:rPr>
                        <a:t>other Biotech products on a case by case basis to determine if the applicant has demonstrated that the product has been developed beyond the concept stage by reference to factors referred to in paragraph 3.3 of the Biotech Guidance Letter and whether there is an appropriate framework or objective indicators to make an informed investment decision regarding the listing applicant.  A determination to accept such a listing would be a modification that may only be made with the SFC’s consent under LR2.04.  For applicants eligible to list under Chapter 18A, references to “Core Products” </a:t>
                      </a:r>
                      <a:r>
                        <a:rPr kumimoji="0" sz="1200">
                          <a:latin typeface="Segoe UI Light" pitchFamily="34" charset="0"/>
                          <a:ea typeface="Calibri" pitchFamily="34" charset="0"/>
                        </a:rPr>
                        <a:t>refer </a:t>
                      </a:r>
                      <a:r>
                        <a:rPr kumimoji="0" sz="1200">
                          <a:latin typeface="Segoe UI Light" pitchFamily="34" charset="0"/>
                          <a:ea typeface="Calibri" pitchFamily="34" charset="0"/>
                        </a:rPr>
                        <a:t>to the Biotech Product of the relevant listing applicant</a:t>
                      </a:r>
                      <a:r>
                        <a:rPr kumimoji="0" sz="1200">
                          <a:latin typeface="Segoe UI Light" pitchFamily="34" charset="0"/>
                          <a:ea typeface="Calibri" pitchFamily="34" charset="0"/>
                        </a:rPr>
                        <a:t>.</a:t>
                      </a:r>
                      <a:endParaRPr kumimoji="0"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alphaLcParenR"/>
                      </a:pPr>
                      <a:r>
                        <a:rPr kumimoji="0" lang="en-US" altLang="zh-TW" sz="1200">
                          <a:latin typeface="Segoe UI Light" pitchFamily="34" charset="0"/>
                          <a:ea typeface="Calibri" pitchFamily="34" charset="0"/>
                        </a:rPr>
                        <a:t>The Exchange will categorise a Biotech Product as it is categorised by its Competent Authority. If a Biotech Product is regulated as a pharmaceutical, biologics, or medical device, a Biotech Company cannot re-classify such products as “Other Biotech Product” because it is unable to fulfil any of the requirements of the relevant category </a:t>
                      </a:r>
                      <a:endParaRPr kumimoji="0" lang="en-US" altLang="zh-TW"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alphaLcParenR"/>
                      </a:pPr>
                      <a:r>
                        <a:rPr kumimoji="0" lang="en-US" altLang="zh-TW" sz="1200">
                          <a:latin typeface="Segoe UI Light" pitchFamily="34" charset="0"/>
                          <a:ea typeface="Calibri" pitchFamily="34" charset="0"/>
                        </a:rPr>
                        <a:t>Where there is no regulatory regime which sets out external milestones or an objective framework to assess the development progress, market and clinical relevance of a product under the “Other Biotech Product” category, the Exchange will consider, for example, </a:t>
                      </a:r>
                      <a:endParaRPr kumimoji="0" lang="en-US" altLang="zh-TW" sz="1200">
                        <a:latin typeface="Segoe UI Light" pitchFamily="34" charset="0"/>
                        <a:ea typeface="Calibri" pitchFamily="34" charset="0"/>
                      </a:endParaRPr>
                    </a:p>
                    <a:p>
                      <a:pPr marL="685800" lvl="1" indent="-228600" algn="just" eaLnBrk="1" hangingPunct="1">
                        <a:lnSpc>
                          <a:spcPct val="115000"/>
                        </a:lnSpc>
                        <a:buFont typeface="Bookman Old Style" pitchFamily="18" charset="0"/>
                        <a:buAutoNum type="arabicParenR"/>
                      </a:pPr>
                      <a:r>
                        <a:rPr kumimoji="0" lang="en-US" altLang="zh-TW" sz="1200">
                          <a:latin typeface="Segoe UI Light" pitchFamily="34" charset="0"/>
                          <a:ea typeface="Calibri" pitchFamily="34" charset="0"/>
                        </a:rPr>
                        <a:t>the number, selection process and diversity of the test sampling population, and availability of data from pre-clinical and clinical trials; </a:t>
                      </a:r>
                      <a:endParaRPr kumimoji="0" lang="en-US" altLang="zh-TW" sz="1200">
                        <a:latin typeface="Segoe UI Light" pitchFamily="34" charset="0"/>
                        <a:ea typeface="Calibri" pitchFamily="34" charset="0"/>
                      </a:endParaRPr>
                    </a:p>
                    <a:p>
                      <a:pPr marL="685800" lvl="1" indent="-228600" algn="just" eaLnBrk="1" hangingPunct="1">
                        <a:lnSpc>
                          <a:spcPct val="115000"/>
                        </a:lnSpc>
                        <a:buFont typeface="Bookman Old Style" pitchFamily="18" charset="0"/>
                        <a:buAutoNum type="arabicParenR"/>
                      </a:pPr>
                      <a:r>
                        <a:rPr kumimoji="0" lang="en-US" altLang="zh-TW" sz="1200">
                          <a:latin typeface="Segoe UI Light" pitchFamily="34" charset="0"/>
                          <a:ea typeface="Calibri" pitchFamily="34" charset="0"/>
                        </a:rPr>
                        <a:t>time-frame and impediments to commercialisation;</a:t>
                      </a:r>
                      <a:endParaRPr kumimoji="0" lang="en-US" altLang="zh-TW" sz="1200">
                        <a:latin typeface="Segoe UI Light" pitchFamily="34" charset="0"/>
                        <a:ea typeface="Calibri" pitchFamily="34" charset="0"/>
                      </a:endParaRPr>
                    </a:p>
                    <a:p>
                      <a:pPr marL="685800" lvl="1" indent="-228600" algn="just" eaLnBrk="1" hangingPunct="1">
                        <a:lnSpc>
                          <a:spcPct val="115000"/>
                        </a:lnSpc>
                        <a:buFont typeface="Bookman Old Style" pitchFamily="18" charset="0"/>
                        <a:buAutoNum type="arabicParenR"/>
                      </a:pPr>
                      <a:r>
                        <a:rPr kumimoji="0" lang="en-US" altLang="zh-TW" sz="1200">
                          <a:latin typeface="Segoe UI Light" pitchFamily="34" charset="0"/>
                          <a:ea typeface="Calibri" pitchFamily="34" charset="0"/>
                        </a:rPr>
                        <a:t>whether the pre-clinical and clinical results have been published in medical/scientific journals. The Exchange will take into account the impact factor of the journals; and</a:t>
                      </a:r>
                      <a:endParaRPr kumimoji="0" lang="en-US" altLang="zh-TW" sz="1200">
                        <a:latin typeface="Segoe UI Light" pitchFamily="34" charset="0"/>
                        <a:ea typeface="Calibri" pitchFamily="34" charset="0"/>
                      </a:endParaRPr>
                    </a:p>
                    <a:p>
                      <a:pPr marL="685800" lvl="1" indent="-228600" algn="just" eaLnBrk="1" hangingPunct="1">
                        <a:lnSpc>
                          <a:spcPct val="115000"/>
                        </a:lnSpc>
                        <a:buFont typeface="Bookman Old Style" pitchFamily="18" charset="0"/>
                        <a:buAutoNum type="arabicParenR"/>
                      </a:pPr>
                      <a:r>
                        <a:rPr kumimoji="0" lang="en-US" altLang="zh-TW" sz="1200">
                          <a:latin typeface="Segoe UI Light" pitchFamily="34" charset="0"/>
                          <a:ea typeface="Calibri" pitchFamily="34" charset="0"/>
                        </a:rPr>
                        <a:t>where Competent Authorities have published relevant guidelines, their views and aspects of a comparable framework and/ or objective indicators of “Other Biotech Products”.</a:t>
                      </a:r>
                      <a:endParaRPr kumimoji="0" lang="en-US" altLang="zh-TW"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alphaLcParenR"/>
                      </a:pPr>
                      <a:endParaRPr kumimoji="0" lang="en-US" altLang="zh-TW" sz="1200">
                        <a:latin typeface="Segoe UI Light" pitchFamily="34" charset="0"/>
                        <a:ea typeface="Calibri" pitchFamily="34" charset="0"/>
                      </a:endParaRPr>
                    </a:p>
                    <a:p>
                      <a:pPr marL="0" lvl="0" indent="0" algn="just" eaLnBrk="1" hangingPunct="1">
                        <a:lnSpc>
                          <a:spcPct val="115000"/>
                        </a:lnSpc>
                      </a:pPr>
                      <a:endParaRPr kumimoji="0" sz="1200">
                        <a:latin typeface="Segoe UI Light" pitchFamily="34" charset="0"/>
                        <a:ea typeface="Calibri" pitchFamily="34" charset="0"/>
                      </a:endParaRPr>
                    </a:p>
                    <a:p>
                      <a:pPr marL="0" lvl="0" indent="0" algn="just" eaLnBrk="1" hangingPunct="1">
                        <a:lnSpc>
                          <a:spcPct val="115000"/>
                        </a:lnSpc>
                      </a:pP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6626"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26627"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49555688-F7AE-4F4B-A376-8003B75AB779}" type="slidenum">
              <a:rPr lang="en-GB" altLang="en-US" sz="1200" b="1">
                <a:solidFill>
                  <a:schemeClr val="tx2"/>
                </a:solidFill>
                <a:latin typeface="Calibri" pitchFamily="34" charset="0"/>
                <a:ea typeface="新細明體" pitchFamily="18" charset="-120"/>
              </a:rPr>
              <a:t>10</a:t>
            </a:fld>
            <a:endParaRPr lang="en-GB" altLang="en-US" sz="1200" b="1">
              <a:solidFill>
                <a:schemeClr val="tx2"/>
              </a:solidFill>
              <a:latin typeface="Calibri" pitchFamily="34" charset="0"/>
              <a:ea typeface="新細明體" pitchFamily="18" charset="-120"/>
            </a:endParaRPr>
          </a:p>
        </p:txBody>
      </p:sp>
      <p:sp>
        <p:nvSpPr>
          <p:cNvPr id="26628" name="Content Placeholder 1"/>
          <p:cNvSpPr>
            <a:spLocks noGrp="1"/>
          </p:cNvSpPr>
          <p:nvPr>
            <p:ph sz="quarter" idx="4294967295"/>
          </p:nvPr>
        </p:nvSpPr>
        <p:spPr>
          <a:xfrm>
            <a:off x="539552" y="1196752"/>
            <a:ext cx="8136904" cy="5001097"/>
          </a:xfrm>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800100" indent="-34290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246188" indent="-342900" algn="l"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342900" marR="0" lvl="0" indent="-342900" algn="just">
              <a:spcAft>
                <a:spcPts val="1200"/>
              </a:spcAft>
              <a:buFont typeface="Bookman Old Style" pitchFamily="18" charset="0"/>
              <a:buAutoNum type="alphaLcPeriod" startAt="3"/>
            </a:pPr>
            <a:endParaRPr lang="en-GB" altLang="en-US" sz="1400"/>
          </a:p>
          <a:p>
            <a:pPr marL="800100" marR="0" lvl="1" indent="-342900" algn="just">
              <a:spcBef>
                <a:spcPct val="0"/>
              </a:spcBef>
              <a:spcAft>
                <a:spcPts val="1000"/>
              </a:spcAft>
              <a:buFont typeface="Bookman Old Style" pitchFamily="18" charset="0"/>
              <a:buAutoNum type="alphaLcPeriod" startAt="2"/>
            </a:pPr>
            <a:r>
              <a:rPr sz="1400"/>
              <a:t>primary engagement in R&amp;D for developing its Core Product(s</a:t>
            </a:r>
            <a:r>
              <a:rPr sz="1400"/>
              <a:t>);</a:t>
            </a:r>
            <a:endParaRPr sz="1400"/>
          </a:p>
          <a:p>
            <a:pPr marL="800100" marR="0" lvl="1" indent="-342900" algn="just">
              <a:spcBef>
                <a:spcPct val="0"/>
              </a:spcBef>
              <a:spcAft>
                <a:spcPts val="1000"/>
              </a:spcAft>
              <a:buFont typeface="Bookman Old Style" pitchFamily="18" charset="0"/>
              <a:buAutoNum type="alphaLcPeriod" startAt="2"/>
            </a:pPr>
            <a:r>
              <a:rPr lang="en-US" altLang="zh-TW" sz="1400"/>
              <a:t>engagement in the R&amp;D of its Core Products for a minimum of 12 months prior to </a:t>
            </a:r>
            <a:r>
              <a:rPr lang="en-US" altLang="zh-TW" sz="1400"/>
              <a:t>listing, including but not limited to: </a:t>
            </a:r>
            <a:endParaRPr lang="en-GB" altLang="en-US" sz="1400"/>
          </a:p>
          <a:p>
            <a:pPr marL="1246188" marR="0" lvl="2" indent="-342900" algn="just">
              <a:spcBef>
                <a:spcPct val="0"/>
              </a:spcBef>
              <a:spcAft>
                <a:spcPts val="1000"/>
              </a:spcAft>
              <a:buFont typeface="Arial"/>
              <a:buChar char="•"/>
            </a:pPr>
            <a:r>
              <a:rPr sz="1400"/>
              <a:t>in </a:t>
            </a:r>
            <a:r>
              <a:rPr sz="1400"/>
              <a:t>the case of a Core Product which is in-licensed or acquired from third parties, the listing applicant must be able to demonstrate R&amp;D progress since the in-licensing acquisition). </a:t>
            </a:r>
            <a:r>
              <a:rPr lang="en-US" altLang="zh-TW" sz="1400"/>
              <a:t>For </a:t>
            </a:r>
            <a:r>
              <a:rPr lang="en-US" altLang="zh-TW" sz="1400"/>
              <a:t>example, the applicant’s in-licensed or acquired products (1) progressed from preclinical stage to clinical stage, (2) progressed from one clinical phase to the next phase of clinical trial, or (3) obtained regulatory approval from the Competent Authority to market the Core Product; and </a:t>
            </a:r>
            <a:endParaRPr lang="en-US" altLang="zh-TW" sz="1400"/>
          </a:p>
          <a:p>
            <a:pPr marL="1246188" marR="0" lvl="2" indent="-342900" algn="just">
              <a:spcBef>
                <a:spcPct val="0"/>
              </a:spcBef>
              <a:spcAft>
                <a:spcPts val="1000"/>
              </a:spcAft>
              <a:buFont typeface="Arial"/>
              <a:buChar char="•"/>
            </a:pPr>
            <a:r>
              <a:rPr lang="en-US" altLang="zh-TW" sz="1400"/>
              <a:t>in </a:t>
            </a:r>
            <a:r>
              <a:rPr lang="en-US" altLang="zh-TW" sz="1400"/>
              <a:t>the case of a Core Product which has been commercialised in a given market for specified indication(s) and the Biotech Company intends to apply a portion of the listing proceeds to, for example, (1) expand the indications of the commercialised Biotech Product, or (2) launch it in another market, the Exchange would expect further R&amp;D expended on the Core Product in connection with the clinical trials required by the Competent Authority to either bring the Core Product for (1) a new indication; or (2) commercialisation in a new regulated market </a:t>
            </a:r>
            <a:endParaRPr lang="en-US" altLang="zh-TW" sz="1400"/>
          </a:p>
          <a:p>
            <a:pPr marL="0" marR="0" lvl="0" indent="0" algn="just">
              <a:spcAft>
                <a:spcPts val="1200"/>
              </a:spcAft>
              <a:buNone/>
            </a:pPr>
            <a:endParaRPr lang="en-GB" altLang="en-US" sz="1400" b="1"/>
          </a:p>
          <a:p>
            <a:pPr marL="0" marR="0" lvl="0" indent="0" algn="just">
              <a:spcAft>
                <a:spcPts val="1200"/>
              </a:spcAft>
              <a:buNone/>
            </a:pPr>
            <a:endParaRPr sz="14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8674"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28675"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8F10C422-1A93-4BA1-BA5C-A0DC22D66308}" type="slidenum">
              <a:rPr lang="en-GB" altLang="en-US" sz="1200" b="1">
                <a:solidFill>
                  <a:schemeClr val="tx2"/>
                </a:solidFill>
                <a:latin typeface="Calibri" pitchFamily="34" charset="0"/>
                <a:ea typeface="新細明體" pitchFamily="18" charset="-120"/>
              </a:rPr>
              <a:t>11</a:t>
            </a:fld>
            <a:endParaRPr lang="en-GB" altLang="en-US" sz="1200" b="1">
              <a:solidFill>
                <a:schemeClr val="tx2"/>
              </a:solidFill>
              <a:latin typeface="Calibri" pitchFamily="34" charset="0"/>
              <a:ea typeface="新細明體" pitchFamily="18" charset="-120"/>
            </a:endParaRPr>
          </a:p>
        </p:txBody>
      </p:sp>
      <p:sp>
        <p:nvSpPr>
          <p:cNvPr id="28676" name="Content Placeholder 1"/>
          <p:cNvSpPr/>
          <p:nvPr>
            <p:ph sz="quarter" idx="4294967295"/>
          </p:nvPr>
        </p:nvSpPr>
        <p:spPr>
          <a:xfrm>
            <a:off x="539750" y="1196975"/>
            <a:ext cx="8135938" cy="5000625"/>
          </a:xfrm>
          <a:prstGeom prst="rect">
            <a:avLst/>
          </a:prstGeom>
          <a:noFill/>
          <a:ln>
            <a:miter lim="800000"/>
          </a:ln>
        </p:spPr>
        <p:txBody>
          <a:bodyPr vert="horz" wrap="square" lIns="91440" tIns="45720" rIns="91440" bIns="45720" anchor="t" anchorCtr="0">
            <a:noAutofit/>
          </a:bodyPr>
          <a:lstStyle>
            <a:defPPr>
              <a:tabLst>
                <a:tab pos="457200"/>
              </a:tabLst>
            </a:defPPr>
            <a:lvl1pPr marL="0" indent="0" algn="l" rtl="0" eaLnBrk="0" fontAlgn="base" hangingPunct="0">
              <a:lnSpc>
                <a:spcPct val="100000"/>
              </a:lnSpc>
              <a:spcBef>
                <a:spcPts val="600"/>
              </a:spcBef>
              <a:spcAft>
                <a:spcPct val="0"/>
              </a:spcAft>
              <a:buClr>
                <a:srgbClr val="C80E1D"/>
              </a:buClr>
              <a:buSzPct val="76000"/>
              <a:buFont typeface="Wingdings 3" pitchFamily="18" charset="2"/>
              <a:buChar char=""/>
              <a:tabLst>
                <a:tab pos="457200"/>
              </a:tabLst>
              <a:defRPr kumimoji="0" lang="en-US" altLang="en-US" sz="1200" b="0" i="0" u="none">
                <a:solidFill>
                  <a:schemeClr val="tx1"/>
                </a:solidFill>
                <a:latin typeface="Segoe UI Light" pitchFamily="34" charset="0"/>
                <a:ea typeface="Segoe UI Light" pitchFamily="34" charset="0"/>
              </a:defRPr>
            </a:lvl1pPr>
            <a:lvl2pPr marL="800100" indent="-342900" algn="l" rtl="0" eaLnBrk="0" fontAlgn="base" hangingPunct="0">
              <a:lnSpc>
                <a:spcPct val="100000"/>
              </a:lnSpc>
              <a:spcBef>
                <a:spcPts val="500"/>
              </a:spcBef>
              <a:spcAft>
                <a:spcPct val="0"/>
              </a:spcAft>
              <a:buClr>
                <a:srgbClr val="C00000"/>
              </a:buClr>
              <a:buSzPct val="76000"/>
              <a:buFont typeface="Wingdings" pitchFamily="2" charset="2"/>
              <a:buChar char="§"/>
              <a:tabLst>
                <a:tab pos="457200"/>
              </a:tabLst>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800100" lvl="1" indent="-342900" algn="just">
              <a:spcBef>
                <a:spcPct val="0"/>
              </a:spcBef>
              <a:spcAft>
                <a:spcPts val="1000"/>
              </a:spcAft>
              <a:buFont typeface="Bookman Old Style" pitchFamily="18" charset="0"/>
              <a:buAutoNum type="alphaLcPeriod" startAt="4"/>
              <a:tabLst>
                <a:tab pos="457200"/>
              </a:tabLst>
            </a:pPr>
            <a:r>
              <a:rPr sz="1400"/>
              <a:t>the primary reason for listing must be the raising funds for R&amp;D to bring its Core Product(s) to commercialization. </a:t>
            </a:r>
            <a:r>
              <a:rPr lang="en-US" altLang="zh-TW" sz="1400"/>
              <a:t>For </a:t>
            </a:r>
            <a:r>
              <a:rPr lang="en-US" altLang="zh-TW" sz="1400"/>
              <a:t>Biotech Companies that develop medical devices which have a short development cycle, the Exchange may take into account these Biotech Companies’ business plan and development stage of the pipeline products such that they may allocate a portion of listing proceeds to, for example, set up production facilities that will be primarily used for the manufacturing of Core Product(s) to bring it to commercialisation, and establish sales, marketing and medical teams to commercialise its Core Product(s) </a:t>
            </a:r>
            <a:endParaRPr lang="en-US" altLang="zh-TW" sz="1400"/>
          </a:p>
          <a:p>
            <a:pPr marL="800100" lvl="1" indent="-342900" algn="just">
              <a:spcBef>
                <a:spcPct val="0"/>
              </a:spcBef>
              <a:spcAft>
                <a:spcPts val="1000"/>
              </a:spcAft>
              <a:buFont typeface="Bookman Old Style" pitchFamily="18" charset="0"/>
              <a:buAutoNum type="alphaLcPeriod" startAt="4"/>
              <a:tabLst>
                <a:tab pos="457200"/>
              </a:tabLst>
            </a:pPr>
            <a:r>
              <a:rPr sz="1400"/>
              <a:t>the applicant must have registered patent(s), patent application(s) and/or intellectual property in relation to its Core Product(s);</a:t>
            </a:r>
            <a:endParaRPr lang="en-GB" altLang="en-US" sz="1400"/>
          </a:p>
          <a:p>
            <a:pPr marL="800100" lvl="1" indent="-342900" algn="just">
              <a:spcBef>
                <a:spcPct val="0"/>
              </a:spcBef>
              <a:spcAft>
                <a:spcPts val="1000"/>
              </a:spcAft>
              <a:buFont typeface="Bookman Old Style" pitchFamily="18" charset="0"/>
              <a:buAutoNum type="alphaLcPeriod" startAt="4"/>
              <a:tabLst>
                <a:tab pos="457200"/>
              </a:tabLst>
            </a:pPr>
            <a:r>
              <a:rPr lang="en-GB" altLang="en-US" sz="1400"/>
              <a:t>if </a:t>
            </a:r>
            <a:r>
              <a:rPr sz="1400"/>
              <a:t>the applicant is engaged in R&amp;D of pharmaceutical (small molecule drugs) products or biological products, there must be a pipeline of those potential products; </a:t>
            </a:r>
            <a:r>
              <a:rPr sz="1400"/>
              <a:t>and</a:t>
            </a:r>
            <a:endParaRPr sz="1400"/>
          </a:p>
          <a:p>
            <a:pPr marL="800100" lvl="1" indent="-342900" algn="just">
              <a:spcBef>
                <a:spcPct val="0"/>
              </a:spcBef>
              <a:spcAft>
                <a:spcPts val="1000"/>
              </a:spcAft>
              <a:buFont typeface="Bookman Old Style" pitchFamily="18" charset="0"/>
              <a:buAutoNum type="alphaLcPeriod" startAt="4"/>
              <a:tabLst>
                <a:tab pos="457200"/>
              </a:tabLst>
            </a:pPr>
            <a:r>
              <a:rPr sz="1400"/>
              <a:t>prior </a:t>
            </a:r>
            <a:r>
              <a:rPr sz="1400"/>
              <a:t>meaningful third party investment (being more than just a token investment) from at least one sophisticated investor at least six months before the proposed listing, and that investment continuing at listing. In the case of a spin-off listing from a parent company, the Exchange may not insist on compliance with this requirement where the applicant can otherwise demonstrate a reasonable degree of market acceptance for its R&amp;D and Biotech Product.</a:t>
            </a:r>
            <a:endParaRPr lang="en-GB" altLang="en-US" sz="1400"/>
          </a:p>
          <a:p>
            <a:pPr marL="0" lvl="0" indent="0" algn="just">
              <a:spcAft>
                <a:spcPts val="1200"/>
              </a:spcAft>
              <a:buNone/>
              <a:tabLst>
                <a:tab pos="457200"/>
              </a:tabLst>
            </a:pPr>
            <a:endParaRPr lang="en-GB" altLang="en-US" sz="1400" b="1"/>
          </a:p>
          <a:p>
            <a:pPr marL="0" lvl="0" indent="0" algn="just">
              <a:spcAft>
                <a:spcPts val="1200"/>
              </a:spcAft>
              <a:buNone/>
              <a:tabLst>
                <a:tab pos="457200"/>
              </a:tabLst>
            </a:pPr>
            <a:endParaRPr sz="14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072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US" altLang="en-US">
              <a:solidFill>
                <a:srgbClr val="009999"/>
              </a:solidFill>
              <a:ea typeface="Segoe UI" panose="020b0502040204020203" pitchFamily="34" charset="0"/>
            </a:endParaRPr>
          </a:p>
        </p:txBody>
      </p:sp>
      <p:sp>
        <p:nvSpPr>
          <p:cNvPr id="30723"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6F53E425-7DE1-4C93-BE46-15847E9B5DBF}" type="slidenum">
              <a:rPr lang="en-GB" altLang="en-US" sz="1200" b="1">
                <a:solidFill>
                  <a:schemeClr val="tx2"/>
                </a:solidFill>
                <a:latin typeface="Calibri" pitchFamily="34" charset="0"/>
                <a:ea typeface="新細明體" pitchFamily="18" charset="-120"/>
              </a:rPr>
              <a:t>12</a:t>
            </a:fld>
            <a:endParaRPr lang="en-GB" altLang="en-US" sz="1200" b="1">
              <a:solidFill>
                <a:schemeClr val="tx2"/>
              </a:solidFill>
              <a:latin typeface="Calibri" pitchFamily="34" charset="0"/>
              <a:ea typeface="新細明體" pitchFamily="18" charset="-120"/>
            </a:endParaRPr>
          </a:p>
        </p:txBody>
      </p:sp>
      <p:sp>
        <p:nvSpPr>
          <p:cNvPr id="30724" name="Content Placeholder 1"/>
          <p:cNvSpPr>
            <a:spLocks noGrp="1"/>
          </p:cNvSpPr>
          <p:nvPr>
            <p:ph sz="quarter" idx="4294967295"/>
          </p:nvPr>
        </p:nvSpPr>
        <p:spPr>
          <a:xfrm>
            <a:off x="539552" y="1196752"/>
            <a:ext cx="8136904" cy="5328592"/>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273050" indent="-2730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273050" marR="0" lvl="1" indent="-273050" algn="just">
              <a:spcBef>
                <a:spcPts val="600"/>
              </a:spcBef>
              <a:spcAft>
                <a:spcPts val="1200"/>
              </a:spcAft>
              <a:buClr>
                <a:srgbClr val="C80E1D"/>
              </a:buClr>
              <a:buFont typeface="Wingdings 3" pitchFamily="18" charset="2"/>
              <a:buChar char="}"/>
            </a:pPr>
            <a:r>
              <a:rPr sz="1400"/>
              <a:t>The Exchange </a:t>
            </a:r>
            <a:r>
              <a:rPr sz="1400"/>
              <a:t>assesses </a:t>
            </a:r>
            <a:r>
              <a:rPr sz="1400"/>
              <a:t>on a case-by-case basis whether an investor is a “sophisticated investor” for these purposes by reference to factors such as net assets and assets under management, relevant investment experience, and the investor’s knowledge and expertise in the relevant field. The Biotech Guidance Letter (paragraph 3.2(g)(i)) gives the following as examples of sophisticated investors:</a:t>
            </a:r>
            <a:endParaRPr lang="en-GB" altLang="en-US" sz="1400"/>
          </a:p>
          <a:p>
            <a:pPr marL="1087438" marR="0" lvl="2" indent="-400050"/>
            <a:r>
              <a:rPr sz="1400"/>
              <a:t>a dedicated healthcare or Biotech fund or an established fund with a division/department that invests in the biopharmaceutical sector;</a:t>
            </a:r>
            <a:endParaRPr lang="en-GB" altLang="en-US" sz="1400"/>
          </a:p>
          <a:p>
            <a:pPr marL="1087438" marR="0" lvl="2" indent="-400050"/>
            <a:r>
              <a:rPr lang="en-GB" altLang="en-US" sz="1400"/>
              <a:t>a major pharmaceutical/healthcare company;</a:t>
            </a:r>
            <a:endParaRPr lang="en-GB" altLang="en-US" sz="1400"/>
          </a:p>
          <a:p>
            <a:pPr marL="1087438" marR="0" lvl="2" indent="-400050"/>
            <a:r>
              <a:rPr lang="en-GB" altLang="en-US" sz="1400"/>
              <a:t>a venture capital fund of a major pharmaceutical/healthcare company; and</a:t>
            </a:r>
            <a:endParaRPr lang="en-GB" altLang="en-US" sz="1400"/>
          </a:p>
          <a:p>
            <a:pPr marL="1087438" marR="0" lvl="2" indent="-400050"/>
            <a:r>
              <a:rPr lang="en-GB" altLang="en-US" sz="1400"/>
              <a:t>an investor, investment fund or financial institution with minimum assets under management of HK$1 billion (increased from the HK$500,000 originally proposed</a:t>
            </a:r>
            <a:r>
              <a:rPr sz="1400"/>
              <a:t>).</a:t>
            </a:r>
            <a:endParaRPr lang="en-GB" altLang="en-US" sz="1400"/>
          </a:p>
          <a:p>
            <a:pPr marL="687388" marR="0" lvl="2" indent="0">
              <a:buFont typeface="+mj-lt"/>
              <a:buNone/>
            </a:pPr>
            <a:endParaRPr sz="1400" b="1"/>
          </a:p>
          <a:p>
            <a:pPr marL="273050" marR="0" lvl="1" indent="-273050" algn="just">
              <a:spcBef>
                <a:spcPts val="600"/>
              </a:spcBef>
              <a:spcAft>
                <a:spcPts val="1200"/>
              </a:spcAft>
              <a:buClr>
                <a:srgbClr val="C80E1D"/>
              </a:buClr>
              <a:buFont typeface="Wingdings 3" pitchFamily="18" charset="2"/>
              <a:buChar char="}"/>
            </a:pPr>
            <a:r>
              <a:rPr sz="1400"/>
              <a:t>Whether a third party investment is meaningful </a:t>
            </a:r>
            <a:r>
              <a:rPr sz="1400"/>
              <a:t>is </a:t>
            </a:r>
            <a:r>
              <a:rPr sz="1400"/>
              <a:t>assessed case-by-case taking into account the nature of the investment, the amount invested, the size of the stake and timing of the investment. As an indicative benchmark, the Exchange gives the following as examples of investment amounts that </a:t>
            </a:r>
            <a:r>
              <a:rPr sz="1400"/>
              <a:t>are typically considered </a:t>
            </a:r>
            <a:r>
              <a:rPr sz="1400"/>
              <a:t>to be “meaningful investments”:</a:t>
            </a:r>
            <a:endParaRPr sz="1400"/>
          </a:p>
          <a:p>
            <a:pPr marL="368300" marR="0" lvl="1" indent="0" algn="just">
              <a:spcBef>
                <a:spcPct val="0"/>
              </a:spcBef>
              <a:buNone/>
            </a:pPr>
            <a:r>
              <a:rPr sz="1400" b="1"/>
              <a:t>Applicant’s market capitalisation	          </a:t>
            </a:r>
            <a:r>
              <a:rPr sz="1400" b="1"/>
              <a:t>	Meaningful </a:t>
            </a:r>
            <a:r>
              <a:rPr sz="1400" b="1"/>
              <a:t>investment - % of the applicant’s </a:t>
            </a:r>
            <a:endParaRPr sz="1400" b="1"/>
          </a:p>
          <a:p>
            <a:pPr marL="368300" marR="0" lvl="1" indent="0" algn="just">
              <a:spcBef>
                <a:spcPct val="0"/>
              </a:spcBef>
              <a:buNone/>
            </a:pPr>
            <a:r>
              <a:rPr sz="1400" b="1"/>
              <a:t>			         </a:t>
            </a:r>
            <a:r>
              <a:rPr sz="1400" b="1"/>
              <a:t>	issued </a:t>
            </a:r>
            <a:r>
              <a:rPr sz="1400" b="1"/>
              <a:t>share capital on listing</a:t>
            </a:r>
            <a:endParaRPr sz="1400" b="1"/>
          </a:p>
          <a:p>
            <a:pPr marL="368300" marR="0" lvl="1" indent="0" algn="just">
              <a:spcBef>
                <a:spcPct val="0"/>
              </a:spcBef>
              <a:buNone/>
            </a:pPr>
            <a:endParaRPr sz="1400" b="1"/>
          </a:p>
          <a:p>
            <a:pPr marL="368300" marR="0" lvl="1" indent="0" algn="just">
              <a:spcBef>
                <a:spcPct val="0"/>
              </a:spcBef>
              <a:buNone/>
            </a:pPr>
            <a:r>
              <a:rPr sz="1400" b="1"/>
              <a:t> </a:t>
            </a:r>
            <a:r>
              <a:rPr sz="1400"/>
              <a:t>HK$1.5 bln - HK$3 bln	 </a:t>
            </a:r>
            <a:r>
              <a:rPr sz="1400"/>
              <a:t>	5</a:t>
            </a:r>
            <a:r>
              <a:rPr sz="1400"/>
              <a:t>% or more</a:t>
            </a:r>
            <a:endParaRPr sz="1400"/>
          </a:p>
          <a:p>
            <a:pPr marL="368300" marR="0" lvl="1" indent="0" algn="just">
              <a:spcBef>
                <a:spcPct val="0"/>
              </a:spcBef>
              <a:buNone/>
            </a:pPr>
            <a:r>
              <a:rPr sz="1400"/>
              <a:t> HK$3 bln - HK$8 bln	 	</a:t>
            </a:r>
            <a:r>
              <a:rPr sz="1400"/>
              <a:t>3</a:t>
            </a:r>
            <a:r>
              <a:rPr sz="1400"/>
              <a:t>% or more</a:t>
            </a:r>
            <a:endParaRPr sz="1400"/>
          </a:p>
          <a:p>
            <a:pPr marL="368300" marR="0" lvl="1" indent="0" algn="just">
              <a:spcBef>
                <a:spcPct val="0"/>
              </a:spcBef>
              <a:buAutoNum type="alphaLcPeriod"/>
            </a:pPr>
            <a:r>
              <a:rPr sz="1400"/>
              <a:t> &gt; </a:t>
            </a:r>
            <a:r>
              <a:rPr sz="1400"/>
              <a:t>HK$8 billion	 		1% or more</a:t>
            </a:r>
            <a:endParaRPr sz="1400"/>
          </a:p>
          <a:p>
            <a:pPr marL="0" marR="0" lvl="0" indent="0" algn="just">
              <a:spcAft>
                <a:spcPts val="1200"/>
              </a:spcAft>
              <a:buNone/>
            </a:pPr>
            <a:endParaRPr lang="en-GB" altLang="en-US" sz="1400" b="1"/>
          </a:p>
          <a:p>
            <a:pPr marL="0" marR="0" lvl="0" indent="0" algn="just">
              <a:spcAft>
                <a:spcPts val="1200"/>
              </a:spcAft>
              <a:buNone/>
            </a:pPr>
            <a:endParaRPr sz="14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2770"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US" altLang="en-US">
              <a:solidFill>
                <a:srgbClr val="009999"/>
              </a:solidFill>
              <a:latin typeface="Calibri" pitchFamily="34" charset="0"/>
              <a:ea typeface="Segoe UI" panose="020b0502040204020203" pitchFamily="34" charset="0"/>
            </a:endParaRPr>
          </a:p>
        </p:txBody>
      </p:sp>
      <p:sp>
        <p:nvSpPr>
          <p:cNvPr id="32771"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EF077A66-C6C2-47D2-BC7D-D185C9F437A1}" type="slidenum">
              <a:rPr lang="en-GB" altLang="en-US" sz="1200" b="1">
                <a:solidFill>
                  <a:schemeClr val="tx2"/>
                </a:solidFill>
                <a:latin typeface="Calibri" pitchFamily="34" charset="0"/>
                <a:ea typeface="新細明體" pitchFamily="18" charset="-120"/>
              </a:rPr>
              <a:t>13</a:t>
            </a:fld>
            <a:endParaRPr lang="en-GB" altLang="en-US" sz="1200" b="1">
              <a:solidFill>
                <a:schemeClr val="tx2"/>
              </a:solidFill>
              <a:latin typeface="Calibri" pitchFamily="34" charset="0"/>
              <a:ea typeface="新細明體" pitchFamily="18" charset="-120"/>
            </a:endParaRPr>
          </a:p>
        </p:txBody>
      </p:sp>
      <p:sp>
        <p:nvSpPr>
          <p:cNvPr id="32772" name="Content Placeholder 1"/>
          <p:cNvSpPr/>
          <p:nvPr>
            <p:ph sz="quarter" idx="4294967295"/>
          </p:nvPr>
        </p:nvSpPr>
        <p:spPr>
          <a:xfrm>
            <a:off x="539750" y="1196975"/>
            <a:ext cx="8135938" cy="5040312"/>
          </a:xfrm>
          <a:prstGeom prst="rect">
            <a:avLst/>
          </a:prstGeom>
          <a:noFill/>
          <a:ln>
            <a:miter lim="800000"/>
          </a:ln>
        </p:spPr>
        <p:txBody>
          <a:bodyPr vert="horz" wrap="square" lIns="91440" tIns="45720" rIns="91440" bIns="45720" anchor="t" anchorCtr="0">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273050" indent="-2730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lvl="0" indent="0" algn="just">
              <a:spcAft>
                <a:spcPts val="1200"/>
              </a:spcAft>
              <a:buNone/>
            </a:pPr>
            <a:r>
              <a:rPr sz="1600" b="1"/>
              <a:t>Track </a:t>
            </a:r>
            <a:r>
              <a:rPr sz="1600" b="1"/>
              <a:t>Record</a:t>
            </a:r>
            <a:endParaRPr sz="1600" b="1"/>
          </a:p>
          <a:p>
            <a:pPr marL="273050" lvl="1" indent="-273050" algn="just">
              <a:spcBef>
                <a:spcPts val="600"/>
              </a:spcBef>
              <a:spcAft>
                <a:spcPts val="1200"/>
              </a:spcAft>
              <a:buClr>
                <a:srgbClr val="C80E1D"/>
              </a:buClr>
              <a:buFont typeface="Wingdings 3" pitchFamily="18" charset="2"/>
              <a:buChar char="}"/>
            </a:pPr>
            <a:r>
              <a:rPr sz="1400"/>
              <a:t>Biotech Company listing applicants must have a track record of operating in their current line of business of at least 2 financial years prior to listing under substantially the same management (LR 18A.03(3</a:t>
            </a:r>
            <a:r>
              <a:rPr sz="1400"/>
              <a:t>)).</a:t>
            </a:r>
            <a:endParaRPr sz="1400" b="1"/>
          </a:p>
          <a:p>
            <a:pPr marL="0" lvl="0" indent="0" algn="just">
              <a:spcAft>
                <a:spcPts val="1200"/>
              </a:spcAft>
              <a:buNone/>
            </a:pPr>
            <a:r>
              <a:rPr sz="1600" b="1"/>
              <a:t>Ownership </a:t>
            </a:r>
            <a:r>
              <a:rPr sz="1600" b="1"/>
              <a:t>Continuity and </a:t>
            </a:r>
            <a:r>
              <a:rPr sz="1600" b="1"/>
              <a:t>Control</a:t>
            </a:r>
            <a:endParaRPr sz="1600" b="1"/>
          </a:p>
          <a:p>
            <a:pPr marL="273050" lvl="1" indent="-273050" algn="just">
              <a:spcBef>
                <a:spcPts val="600"/>
              </a:spcBef>
              <a:spcAft>
                <a:spcPts val="1200"/>
              </a:spcAft>
              <a:buClr>
                <a:srgbClr val="C80E1D"/>
              </a:buClr>
              <a:buFont typeface="Wingdings 3" pitchFamily="18" charset="2"/>
              <a:buChar char="}"/>
            </a:pPr>
            <a:r>
              <a:rPr sz="1400"/>
              <a:t>The Exchange </a:t>
            </a:r>
            <a:r>
              <a:rPr sz="1400"/>
              <a:t>reviews </a:t>
            </a:r>
            <a:r>
              <a:rPr sz="1400"/>
              <a:t>any change in the applicant’s ownership within 12 months prior to the date of the listing application in assessing the applicant’s suitability for listing (Paragraph 4.1 of the Biotech Guidance Letter</a:t>
            </a:r>
            <a:r>
              <a:rPr sz="1400"/>
              <a:t>).</a:t>
            </a:r>
            <a:endParaRPr lang="en-GB" altLang="en-US" sz="1400"/>
          </a:p>
          <a:p>
            <a:pPr marL="0" lvl="0" indent="0" algn="just">
              <a:spcAft>
                <a:spcPts val="1200"/>
              </a:spcAft>
              <a:buNone/>
            </a:pPr>
            <a:r>
              <a:rPr sz="1600" b="1"/>
              <a:t>Working capital</a:t>
            </a:r>
            <a:endParaRPr lang="en-GB" altLang="en-US" sz="1600"/>
          </a:p>
          <a:p>
            <a:pPr marL="273050" lvl="1" indent="-273050" algn="just">
              <a:spcBef>
                <a:spcPts val="600"/>
              </a:spcBef>
              <a:spcAft>
                <a:spcPts val="1200"/>
              </a:spcAft>
              <a:buClr>
                <a:srgbClr val="C80E1D"/>
              </a:buClr>
              <a:buFont typeface="Wingdings 3" pitchFamily="18" charset="2"/>
              <a:buChar char="}"/>
            </a:pPr>
            <a:r>
              <a:rPr sz="1400"/>
              <a:t>An applicant must have available working capital to cover at least 125% of the group’s costs for at least 12 months from the date of publication of the listing document (after taking into account the IPO proceeds) (LR 18A.03(4)). These costs should substantially consist of (a) general, administrative and operating costs, and (b) R&amp;D costs. The Exchange expects a substantive portion of the IPO proceeds to be applied to these costs.</a:t>
            </a:r>
            <a:endParaRPr lang="en-GB" altLang="en-US" sz="1400"/>
          </a:p>
          <a:p>
            <a:pPr marL="0" lvl="0" indent="0" algn="just">
              <a:spcAft>
                <a:spcPts val="1200"/>
              </a:spcAft>
              <a:buNone/>
            </a:pPr>
            <a:endParaRPr sz="1400"/>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4818"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US" altLang="en-US">
              <a:solidFill>
                <a:srgbClr val="009999"/>
              </a:solidFill>
              <a:latin typeface="Calibri" pitchFamily="34" charset="0"/>
              <a:ea typeface="Segoe UI" panose="020b0502040204020203" pitchFamily="34" charset="0"/>
            </a:endParaRPr>
          </a:p>
        </p:txBody>
      </p:sp>
      <p:sp>
        <p:nvSpPr>
          <p:cNvPr id="34819"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58A04A47-7027-448E-A855-26D6BEBD4CEB}" type="slidenum">
              <a:rPr lang="en-GB" altLang="en-US" sz="1200" b="1">
                <a:solidFill>
                  <a:schemeClr val="tx2"/>
                </a:solidFill>
                <a:latin typeface="Calibri" pitchFamily="34" charset="0"/>
                <a:ea typeface="新細明體" pitchFamily="18" charset="-120"/>
              </a:rPr>
              <a:t>14</a:t>
            </a:fld>
            <a:endParaRPr lang="en-GB" altLang="en-US" sz="1200" b="1">
              <a:solidFill>
                <a:schemeClr val="tx2"/>
              </a:solidFill>
              <a:latin typeface="Calibri" pitchFamily="34" charset="0"/>
              <a:ea typeface="新細明體" pitchFamily="18" charset="-120"/>
            </a:endParaRPr>
          </a:p>
        </p:txBody>
      </p:sp>
      <p:sp>
        <p:nvSpPr>
          <p:cNvPr id="34820"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lgn="just">
              <a:spcAft>
                <a:spcPts val="1200"/>
              </a:spcAft>
              <a:buNone/>
            </a:pPr>
            <a:r>
              <a:rPr sz="1600" b="1"/>
              <a:t>Subscription of shares by existing </a:t>
            </a:r>
            <a:r>
              <a:rPr sz="1600" b="1"/>
              <a:t>shareholders</a:t>
            </a:r>
            <a:endParaRPr sz="1600" b="1"/>
          </a:p>
          <a:p>
            <a:pPr marL="273050" marR="0" lvl="0" indent="-273050" algn="just"/>
            <a:r>
              <a:rPr sz="1400"/>
              <a:t>Biotech Companies which list under Chapter 18A are expected to have significant ongoing funding needs to bring their Core Product(s) to commercialisation. Existing shareholders in Biotech Company listing applicants may wish to continue to participate in post-listing fundraisings to prevent their shareholdings being diluted. Given the likely funding needs of Biotech Companies and the important role played by existing shareholders in providing continuing funding, existing shareholders </a:t>
            </a:r>
            <a:r>
              <a:rPr sz="1400"/>
              <a:t>are </a:t>
            </a:r>
            <a:r>
              <a:rPr sz="1400"/>
              <a:t>allowed to participate in a Biotech Company’s IPO, provided that the company complies with the public float requirements of LR 8.08(1) and LR18A.07</a:t>
            </a:r>
            <a:r>
              <a:rPr sz="1400"/>
              <a:t>.</a:t>
            </a:r>
            <a:endParaRPr sz="1400"/>
          </a:p>
          <a:p>
            <a:pPr marL="273050" marR="0" lvl="0" indent="-273050" algn="just"/>
            <a:r>
              <a:rPr lang="en-US" altLang="zh-TW" sz="1400"/>
              <a:t>For the avoidance of doubt, the Existing Shareholders Conditions in GL85-16 do not apply to Biotech Companies. For example: </a:t>
            </a:r>
            <a:endParaRPr lang="en-US" altLang="zh-TW" sz="1400"/>
          </a:p>
          <a:p>
            <a:pPr marL="641350" marR="0" lvl="1" indent="-285750" algn="just"/>
            <a:r>
              <a:rPr lang="en-US" altLang="zh-TW" sz="1400"/>
              <a:t>an existing shareholder holding less than 10% of shares in the Biotech Company may subscribe for shares in the IPO as either a cornerstone investor or as a placee. In the case of subscription as a placee, the applicant and its sponsor must confirm that no preference in allocation was given to the existing shareholder. In the case of subscription as a cornerstone investor, the applicant and its sponsor must confirm that no preference was given to the existing shareholder other than the preferential treatment of assured entitlement at the IPO price and the terms must be substantially the same as other cornerstone investors</a:t>
            </a:r>
            <a:r>
              <a:rPr lang="en-US" altLang="zh-TW" sz="1400"/>
              <a:t>.</a:t>
            </a:r>
            <a:endParaRPr lang="en-US" altLang="zh-TW" sz="1400"/>
          </a:p>
          <a:p>
            <a:pPr marL="641350" marR="0" lvl="1" indent="-285750" algn="just"/>
            <a:r>
              <a:rPr lang="en-US" altLang="zh-TW" sz="1400"/>
              <a:t>an existing shareholder holding 10% or more of shares in the Biotech Company may subscribe for shares in the IPO as a cornerstone investor</a:t>
            </a:r>
            <a:endParaRPr lang="en-US" altLang="zh-TW" sz="1400"/>
          </a:p>
          <a:p>
            <a:pPr marL="355600" marR="0" lvl="1" indent="0" algn="just">
              <a:buNone/>
            </a:pPr>
            <a:endParaRPr lang="en-US" altLang="zh-TW" sz="1400"/>
          </a:p>
          <a:p>
            <a:pPr marL="273050" marR="0" lvl="0" indent="-273050" algn="just"/>
            <a:endParaRPr sz="1400"/>
          </a:p>
          <a:p>
            <a:pPr marL="0" marR="0" lvl="0" indent="0">
              <a:buNone/>
            </a:pPr>
            <a:endParaRPr lang="en-GB" altLang="en-US" sz="1400"/>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6866"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US" altLang="en-US">
              <a:solidFill>
                <a:srgbClr val="009999"/>
              </a:solidFill>
              <a:latin typeface="Calibri" pitchFamily="34" charset="0"/>
              <a:ea typeface="Segoe UI" panose="020b0502040204020203" pitchFamily="34" charset="0"/>
            </a:endParaRPr>
          </a:p>
        </p:txBody>
      </p:sp>
      <p:sp>
        <p:nvSpPr>
          <p:cNvPr id="36867"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38465467-952C-4BF6-B17C-DB852F9A3F6E}" type="slidenum">
              <a:rPr lang="en-GB" altLang="en-US" sz="1200" b="1">
                <a:solidFill>
                  <a:schemeClr val="tx2"/>
                </a:solidFill>
                <a:latin typeface="Calibri" pitchFamily="34" charset="0"/>
                <a:ea typeface="新細明體" pitchFamily="18" charset="-120"/>
              </a:rPr>
              <a:t>15</a:t>
            </a:fld>
            <a:endParaRPr lang="en-GB" altLang="en-US" sz="1200" b="1">
              <a:solidFill>
                <a:schemeClr val="tx2"/>
              </a:solidFill>
              <a:latin typeface="Calibri" pitchFamily="34" charset="0"/>
              <a:ea typeface="新細明體" pitchFamily="18" charset="-120"/>
            </a:endParaRPr>
          </a:p>
        </p:txBody>
      </p:sp>
      <p:sp>
        <p:nvSpPr>
          <p:cNvPr id="36868"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355600" indent="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lgn="just">
              <a:spcAft>
                <a:spcPts val="1200"/>
              </a:spcAft>
              <a:buNone/>
            </a:pPr>
            <a:r>
              <a:rPr sz="1600" b="1"/>
              <a:t>Pre-IPO Investments </a:t>
            </a:r>
            <a:endParaRPr sz="1600" b="1"/>
          </a:p>
          <a:p>
            <a:pPr marL="273050" marR="0" lvl="0" indent="-273050" algn="just"/>
            <a:r>
              <a:rPr lang="en-US" altLang="zh-TW" sz="1400"/>
              <a:t>An </a:t>
            </a:r>
            <a:r>
              <a:rPr lang="en-US" altLang="zh-TW" sz="1400"/>
              <a:t>existing shareholder with a contractual anti-dilution right may exercise such right and subscribe for shares in the IPO in accordance with the existing requirements under paragraph 3.10 of </a:t>
            </a:r>
            <a:r>
              <a:rPr lang="en-US" altLang="zh-TW" sz="1400"/>
              <a:t>GL43-12, as illustrated as follows: </a:t>
            </a:r>
            <a:endParaRPr lang="en-US" altLang="zh-TW" sz="1400"/>
          </a:p>
          <a:p>
            <a:pPr marL="273050" marR="0" lvl="0" indent="-273050" algn="just"/>
            <a:endParaRPr lang="en-US" altLang="zh-TW" sz="1400"/>
          </a:p>
          <a:p>
            <a:pPr marL="355600" marR="0" lvl="1" indent="0" algn="just">
              <a:buNone/>
            </a:pPr>
            <a:endParaRPr lang="en-US" altLang="zh-TW" sz="1400"/>
          </a:p>
          <a:p>
            <a:pPr marL="273050" marR="0" lvl="0" indent="-273050" algn="just"/>
            <a:endParaRPr sz="1400"/>
          </a:p>
          <a:p>
            <a:pPr marL="0" marR="0" lvl="0" indent="0">
              <a:buNone/>
            </a:pPr>
            <a:endParaRPr lang="en-GB" altLang="en-US" sz="1400"/>
          </a:p>
        </p:txBody>
      </p:sp>
      <p:graphicFrame>
        <p:nvGraphicFramePr>
          <p:cNvPr id="36869" name="Table 1"/>
          <p:cNvGraphicFramePr>
            <a:graphicFrameLocks noGrp="1"/>
          </p:cNvGraphicFramePr>
          <p:nvPr/>
        </p:nvGraphicFramePr>
        <p:xfrm>
          <a:off x="503238" y="2420938"/>
          <a:ext cx="8208962" cy="3540251"/>
        </p:xfrm>
        <a:graphic>
          <a:graphicData uri="http://schemas.openxmlformats.org/drawingml/2006/table">
            <a:tbl>
              <a:tblPr/>
              <a:tblGrid>
                <a:gridCol w="8208962"/>
              </a:tblGrid>
              <a:tr h="158750">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b="1">
                          <a:latin typeface="Segoe UI Light" pitchFamily="34" charset="0"/>
                          <a:ea typeface="Calibri" pitchFamily="34" charset="0"/>
                        </a:rPr>
                        <a:t>Anti-dilution rights</a:t>
                      </a: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1357312">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28600" lvl="0" indent="-228600" algn="just" eaLnBrk="1" hangingPunct="1">
                        <a:lnSpc>
                          <a:spcPct val="115000"/>
                        </a:lnSpc>
                        <a:buFont typeface="Bookman Old Style" pitchFamily="18" charset="0"/>
                        <a:buAutoNum type="alphaLcParenR"/>
                      </a:pPr>
                      <a:endParaRPr kumimoji="0" lang="en-US" altLang="zh-TW" sz="1200">
                        <a:latin typeface="Segoe UI Light" pitchFamily="34" charset="0"/>
                        <a:ea typeface="Calibri" pitchFamily="34" charset="0"/>
                      </a:endParaRPr>
                    </a:p>
                    <a:p>
                      <a:pPr marL="228600" lvl="0" indent="-228600" algn="just" eaLnBrk="1" hangingPunct="1">
                        <a:lnSpc>
                          <a:spcPct val="115000"/>
                        </a:lnSpc>
                      </a:pPr>
                      <a:r>
                        <a:rPr kumimoji="0" lang="en-US" altLang="zh-TW" sz="1400">
                          <a:latin typeface="Segoe UI Light" pitchFamily="34" charset="0"/>
                          <a:ea typeface="Segoe UI Light" pitchFamily="34" charset="0"/>
                        </a:rPr>
                        <a:t>May exercise before and in connection with an IPO: </a:t>
                      </a:r>
                      <a:endParaRPr kumimoji="0" lang="en-US" altLang="zh-TW" sz="1400">
                        <a:latin typeface="Segoe UI Light" pitchFamily="34" charset="0"/>
                        <a:ea typeface="Segoe UI Light" pitchFamily="34" charset="0"/>
                      </a:endParaRPr>
                    </a:p>
                    <a:p>
                      <a:pPr marL="228600" lvl="0" indent="-228600" algn="just" eaLnBrk="1" hangingPunct="1">
                        <a:lnSpc>
                          <a:spcPct val="115000"/>
                        </a:lnSpc>
                        <a:buFont typeface="Bookman Old Style" pitchFamily="18" charset="0"/>
                        <a:buAutoNum type="arabicParenR"/>
                      </a:pPr>
                      <a:r>
                        <a:rPr kumimoji="0" lang="en-US" altLang="zh-TW" sz="1400">
                          <a:latin typeface="Segoe UI Light" pitchFamily="34" charset="0"/>
                          <a:ea typeface="Segoe UI Light" pitchFamily="34" charset="0"/>
                        </a:rPr>
                        <a:t>Exercise of anti-dilution rights by the pre-IPO investors in connection with the IPO is permissible if: (i) the allocation is necessary in order to give effect to the pre-existing contractual rights of the pre-IPO investors; </a:t>
                      </a:r>
                      <a:endParaRPr kumimoji="0" lang="en-US" altLang="zh-TW" sz="1400">
                        <a:latin typeface="Segoe UI Light" pitchFamily="34" charset="0"/>
                        <a:ea typeface="Segoe UI Light" pitchFamily="34" charset="0"/>
                      </a:endParaRPr>
                    </a:p>
                    <a:p>
                      <a:pPr marL="228600" lvl="0" indent="-228600" algn="just" eaLnBrk="1" hangingPunct="1">
                        <a:lnSpc>
                          <a:spcPct val="115000"/>
                        </a:lnSpc>
                        <a:buFont typeface="Bookman Old Style" pitchFamily="18" charset="0"/>
                        <a:buAutoNum type="arabicParenR"/>
                      </a:pPr>
                      <a:r>
                        <a:rPr kumimoji="0" lang="en-US" altLang="zh-TW" sz="1400">
                          <a:latin typeface="Segoe UI Light" pitchFamily="34" charset="0"/>
                          <a:ea typeface="Segoe UI Light" pitchFamily="34" charset="0"/>
                        </a:rPr>
                        <a:t>full disclosure of the pre-existing contractual entitlement of the preIPO investors contained in the relevant investor rights agreement and the number of shares to be subscribed by the pre-IPO investors will be made in the listing document and the allotment results announcement; and</a:t>
                      </a:r>
                      <a:endParaRPr kumimoji="0" lang="en-US" altLang="zh-TW" sz="1400">
                        <a:latin typeface="Segoe UI Light" pitchFamily="34" charset="0"/>
                        <a:ea typeface="Segoe UI Light" pitchFamily="34" charset="0"/>
                      </a:endParaRPr>
                    </a:p>
                    <a:p>
                      <a:pPr marL="228600" lvl="0" indent="-228600" algn="just" eaLnBrk="1" hangingPunct="1">
                        <a:lnSpc>
                          <a:spcPct val="115000"/>
                        </a:lnSpc>
                        <a:buFont typeface="Bookman Old Style" pitchFamily="18" charset="0"/>
                        <a:buAutoNum type="arabicParenR"/>
                      </a:pPr>
                      <a:r>
                        <a:rPr kumimoji="0" lang="en-US" altLang="zh-TW" sz="1400">
                          <a:latin typeface="Segoe UI Light" pitchFamily="34" charset="0"/>
                          <a:ea typeface="Segoe UI Light" pitchFamily="34" charset="0"/>
                        </a:rPr>
                        <a:t>the additional shares will be subscribed for at the offer price of the IPO offering.</a:t>
                      </a:r>
                      <a:endParaRPr kumimoji="0" lang="en-US" altLang="zh-TW" sz="1400">
                        <a:latin typeface="Segoe UI Light" pitchFamily="34" charset="0"/>
                        <a:ea typeface="Segoe UI Light" pitchFamily="34" charset="0"/>
                      </a:endParaRPr>
                    </a:p>
                    <a:p>
                      <a:pPr marL="228600" lvl="0" indent="-228600" algn="just" eaLnBrk="1" hangingPunct="1">
                        <a:lnSpc>
                          <a:spcPct val="115000"/>
                        </a:lnSpc>
                      </a:pPr>
                      <a:endParaRPr kumimoji="0" lang="en-AU" altLang="en-US" sz="1200">
                        <a:latin typeface="Segoe UI Light" pitchFamily="34" charset="0"/>
                        <a:ea typeface="Calibri" pitchFamily="34" charset="0"/>
                      </a:endParaRPr>
                    </a:p>
                    <a:p>
                      <a:pPr marL="228600" lvl="0" indent="-228600" algn="just" eaLnBrk="1" hangingPunct="1">
                        <a:lnSpc>
                          <a:spcPct val="115000"/>
                        </a:lnSpc>
                      </a:pPr>
                      <a:r>
                        <a:rPr kumimoji="0" sz="1400">
                          <a:latin typeface="Segoe UI Light" pitchFamily="34" charset="0"/>
                          <a:ea typeface="Segoe UI Light" pitchFamily="34" charset="0"/>
                        </a:rPr>
                        <a:t>Must terminate upon listing:</a:t>
                      </a:r>
                      <a:endParaRPr kumimoji="0" sz="1400">
                        <a:latin typeface="Segoe UI Light" pitchFamily="34" charset="0"/>
                        <a:ea typeface="Segoe UI Light" pitchFamily="34" charset="0"/>
                      </a:endParaRPr>
                    </a:p>
                    <a:p>
                      <a:pPr marL="228600" lvl="0" indent="-228600" algn="just" eaLnBrk="1" hangingPunct="1">
                        <a:lnSpc>
                          <a:spcPct val="115000"/>
                        </a:lnSpc>
                      </a:pPr>
                      <a:r>
                        <a:rPr kumimoji="0" sz="1400">
                          <a:latin typeface="Segoe UI Light" pitchFamily="34" charset="0"/>
                          <a:ea typeface="Segoe UI Light" pitchFamily="34" charset="0"/>
                        </a:rPr>
                        <a:t>• Anti-dilution rights may not survive after listing to be in line with Main Board Rule 13.36 (GEM Rule 17.39) on pre-emptive rights.</a:t>
                      </a:r>
                      <a:endParaRPr kumimoji="0" lang="en-AU" altLang="en-US" sz="1400">
                        <a:latin typeface="Segoe UI Light" pitchFamily="34" charset="0"/>
                        <a:ea typeface="Segoe UI Light" pitchFamily="34" charset="0"/>
                      </a:endParaRPr>
                    </a:p>
                    <a:p>
                      <a:pPr marL="228600" lvl="0" indent="-228600" algn="just" eaLnBrk="1" hangingPunct="1">
                        <a:lnSpc>
                          <a:spcPct val="115000"/>
                        </a:lnSpc>
                      </a:pP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8914"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US" altLang="en-US">
              <a:solidFill>
                <a:srgbClr val="009999"/>
              </a:solidFill>
              <a:latin typeface="Calibri" pitchFamily="34" charset="0"/>
              <a:ea typeface="Segoe UI" panose="020b0502040204020203" pitchFamily="34" charset="0"/>
            </a:endParaRPr>
          </a:p>
        </p:txBody>
      </p:sp>
      <p:sp>
        <p:nvSpPr>
          <p:cNvPr id="38915"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C7988F36-2116-4639-8779-86955AF9E8DF}" type="slidenum">
              <a:rPr lang="en-GB" altLang="en-US" sz="1200" b="1">
                <a:solidFill>
                  <a:schemeClr val="tx2"/>
                </a:solidFill>
                <a:latin typeface="Calibri" pitchFamily="34" charset="0"/>
                <a:ea typeface="新細明體" pitchFamily="18" charset="-120"/>
              </a:rPr>
              <a:t>16</a:t>
            </a:fld>
            <a:endParaRPr lang="en-GB" altLang="en-US" sz="1200" b="1">
              <a:solidFill>
                <a:schemeClr val="tx2"/>
              </a:solidFill>
              <a:latin typeface="Calibri" pitchFamily="34" charset="0"/>
              <a:ea typeface="新細明體" pitchFamily="18" charset="-120"/>
            </a:endParaRPr>
          </a:p>
        </p:txBody>
      </p:sp>
      <p:sp>
        <p:nvSpPr>
          <p:cNvPr id="38916"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355600" indent="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lgn="just">
              <a:spcAft>
                <a:spcPts val="1200"/>
              </a:spcAft>
              <a:buNone/>
            </a:pPr>
            <a:r>
              <a:rPr sz="1600" b="1"/>
              <a:t>Listing Rules 9.09 waiver</a:t>
            </a:r>
            <a:endParaRPr sz="1600" b="1"/>
          </a:p>
          <a:p>
            <a:pPr marL="273050" marR="0" lvl="0" indent="-273050"/>
            <a:endParaRPr lang="zh-TW" altLang="en-US" sz="1600"/>
          </a:p>
          <a:p>
            <a:pPr marL="273050" marR="0" lvl="0" indent="-273050"/>
            <a:r>
              <a:rPr lang="en-US" altLang="zh-TW" sz="1400"/>
              <a:t>Where allocations will be made to core connected persons, the Biotech Company must apply for, and the Exchange will ordinarily grant, a related Rule 9.09 waiver, if applicable </a:t>
            </a:r>
            <a:endParaRPr lang="en-US" altLang="zh-TW" sz="1400"/>
          </a:p>
          <a:p>
            <a:pPr marL="273050" marR="0" lvl="0" indent="-273050" algn="just"/>
            <a:endParaRPr lang="en-US" altLang="zh-TW" sz="1400"/>
          </a:p>
          <a:p>
            <a:pPr marL="273050" marR="0" lvl="0" indent="-273050" algn="just"/>
            <a:r>
              <a:rPr lang="en-US" altLang="zh-TW" sz="1400"/>
              <a:t>LR9.09 is </a:t>
            </a:r>
            <a:r>
              <a:rPr lang="en-US" altLang="zh-TW" sz="1400"/>
              <a:t>as follows: </a:t>
            </a:r>
            <a:endParaRPr lang="en-US" altLang="zh-TW" sz="1400"/>
          </a:p>
          <a:p>
            <a:pPr marL="273050" marR="0" lvl="0" indent="-273050" algn="just"/>
            <a:r>
              <a:rPr lang="en-US" altLang="zh-TW" sz="1400" i="1"/>
              <a:t>“There </a:t>
            </a:r>
            <a:r>
              <a:rPr lang="en-US" altLang="zh-TW" sz="1400" i="1"/>
              <a:t>must be no dealing in the securities for which listing is sought by any core connected person of the issuer (except as permitted by rule 7.11): (a) in the case of listing application by listed issuers, from the time of submission of the formal application for listing until listing is granted; and (b) in the case of a new applicant, from 4 clear business days before the expected hearing date until listing is granted. The directors of the issuer for whose securities listing is being sought shall forthwith notify the Exchange of any such dealing or suspected dealing of which they become aware. If any of the directors or their close associates are found to have engaged in such dealing, the application may be rejected</a:t>
            </a:r>
            <a:r>
              <a:rPr lang="en-US" altLang="zh-TW" sz="1400" i="1"/>
              <a:t>.”</a:t>
            </a:r>
            <a:endParaRPr lang="en-US" altLang="zh-TW" sz="1400" i="1"/>
          </a:p>
          <a:p>
            <a:pPr marL="355600" marR="0" lvl="1" indent="0" algn="just">
              <a:buNone/>
            </a:pPr>
            <a:endParaRPr lang="en-US" altLang="zh-TW" sz="1400"/>
          </a:p>
          <a:p>
            <a:pPr marL="273050" marR="0" lvl="0" indent="-273050" algn="just"/>
            <a:endParaRPr sz="1400"/>
          </a:p>
          <a:p>
            <a:pPr marL="0" marR="0" lvl="0" indent="0">
              <a:buNone/>
            </a:pPr>
            <a:endParaRPr lang="en-GB" altLang="en-US" sz="1400"/>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096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ENHANCED </a:t>
            </a:r>
            <a:r>
              <a:rPr>
                <a:solidFill>
                  <a:srgbClr val="009999"/>
                </a:solidFill>
                <a:ea typeface="Segoe UI" panose="020b0502040204020203" pitchFamily="34" charset="0"/>
              </a:rPr>
              <a:t>DISCLOSURE</a:t>
            </a:r>
            <a:r>
              <a:rPr>
                <a:ea typeface="Segoe UI" panose="020b0502040204020203" pitchFamily="34" charset="0"/>
              </a:rPr>
              <a:t> REQUIREMENTS</a:t>
            </a:r>
            <a:endParaRPr lang="en-GB" altLang="en-US">
              <a:ea typeface="Segoe UI" panose="020b0502040204020203" pitchFamily="34" charset="0"/>
            </a:endParaRPr>
          </a:p>
        </p:txBody>
      </p:sp>
      <p:sp>
        <p:nvSpPr>
          <p:cNvPr id="40963"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FDD3B6EB-7B67-4A10-BA9E-7E8C5C0740EF}" type="slidenum">
              <a:rPr lang="en-GB" altLang="en-US" sz="1200" b="1">
                <a:solidFill>
                  <a:schemeClr val="tx2"/>
                </a:solidFill>
                <a:latin typeface="Calibri" pitchFamily="34" charset="0"/>
                <a:ea typeface="新細明體" pitchFamily="18" charset="-120"/>
              </a:rPr>
              <a:t>17</a:t>
            </a:fld>
            <a:endParaRPr lang="en-GB" altLang="en-US" sz="1200" b="1">
              <a:solidFill>
                <a:schemeClr val="tx2"/>
              </a:solidFill>
              <a:latin typeface="Calibri" pitchFamily="34" charset="0"/>
              <a:ea typeface="新細明體" pitchFamily="18" charset="-120"/>
            </a:endParaRPr>
          </a:p>
        </p:txBody>
      </p:sp>
      <p:sp>
        <p:nvSpPr>
          <p:cNvPr id="40964"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166688"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273050" marR="0" lvl="0" indent="-273050" algn="just"/>
            <a:r>
              <a:rPr sz="1400"/>
              <a:t>Biotech </a:t>
            </a:r>
            <a:r>
              <a:rPr sz="1400"/>
              <a:t>applicants must provide enhanced risk disclosure in listing documents, including information relating to</a:t>
            </a:r>
            <a:r>
              <a:rPr sz="1400"/>
              <a:t>:</a:t>
            </a:r>
            <a:endParaRPr lang="en-GB" altLang="en-US" sz="1400"/>
          </a:p>
          <a:p>
            <a:pPr marL="1087438" marR="0" lvl="2" indent="-400050" algn="just">
              <a:buAutoNum type="alphaLcPeriod"/>
            </a:pPr>
            <a:r>
              <a:rPr sz="1400"/>
              <a:t>their </a:t>
            </a:r>
            <a:r>
              <a:rPr sz="1400"/>
              <a:t>strategic </a:t>
            </a:r>
            <a:r>
              <a:rPr sz="1400"/>
              <a:t>objectives;</a:t>
            </a:r>
            <a:endParaRPr sz="1400"/>
          </a:p>
          <a:p>
            <a:pPr marL="687388" marR="0" lvl="2" indent="0" algn="just">
              <a:buFont typeface="+mj-lt"/>
              <a:buNone/>
            </a:pPr>
            <a:endParaRPr sz="1400"/>
          </a:p>
          <a:p>
            <a:pPr marL="1087438" marR="0" lvl="2" indent="-400050" algn="just">
              <a:buAutoNum type="alphaLcPeriod" startAt="2"/>
            </a:pPr>
            <a:r>
              <a:rPr sz="1400"/>
              <a:t>details </a:t>
            </a:r>
            <a:r>
              <a:rPr sz="1400"/>
              <a:t>of each Core Product, including</a:t>
            </a:r>
            <a:r>
              <a:rPr sz="1400"/>
              <a:t>:</a:t>
            </a:r>
            <a:endParaRPr sz="1400"/>
          </a:p>
          <a:p>
            <a:pPr marL="1249363" marR="0" lvl="3" indent="-166688" algn="just">
              <a:buClr>
                <a:srgbClr val="C00000"/>
              </a:buClr>
              <a:buFont typeface="Wingdings" pitchFamily="2" charset="2"/>
              <a:buChar char="§"/>
            </a:pPr>
            <a:r>
              <a:rPr sz="1400"/>
              <a:t>a description of the Core Product</a:t>
            </a:r>
            <a:r>
              <a:rPr sz="1400"/>
              <a:t>;</a:t>
            </a:r>
            <a:endParaRPr lang="en-GB" altLang="en-US" sz="1400"/>
          </a:p>
          <a:p>
            <a:pPr marL="1249363" marR="0" lvl="3" indent="-166688" algn="just">
              <a:buClr>
                <a:srgbClr val="C00000"/>
              </a:buClr>
              <a:buFont typeface="Wingdings" pitchFamily="2" charset="2"/>
              <a:buChar char="§"/>
            </a:pPr>
            <a:r>
              <a:rPr lang="en-GB" altLang="en-US" sz="1400"/>
              <a:t>details of any relevant regulatory approval required and/or obtained for each Core Product</a:t>
            </a:r>
            <a:r>
              <a:rPr sz="1400"/>
              <a:t>;</a:t>
            </a:r>
            <a:endParaRPr sz="1400"/>
          </a:p>
          <a:p>
            <a:pPr marL="1249363" marR="0" lvl="3" indent="-166688" algn="just">
              <a:buClr>
                <a:srgbClr val="C00000"/>
              </a:buClr>
              <a:buFont typeface="Wingdings" pitchFamily="2" charset="2"/>
              <a:buChar char="§"/>
            </a:pPr>
            <a:r>
              <a:rPr sz="1400"/>
              <a:t>a summary of material communications with the relevant Competent Authority in relation to its Core Product(s) (unless disclosure is not permitted under applicable laws or regulations, or the directions of the Competent Authority</a:t>
            </a:r>
            <a:r>
              <a:rPr sz="1400"/>
              <a:t>);</a:t>
            </a:r>
            <a:endParaRPr sz="1400"/>
          </a:p>
          <a:p>
            <a:pPr marL="1249363" marR="0" lvl="3" indent="-166688" algn="just">
              <a:buClr>
                <a:srgbClr val="C00000"/>
              </a:buClr>
              <a:buFont typeface="Wingdings" pitchFamily="2" charset="2"/>
              <a:buChar char="§"/>
            </a:pPr>
            <a:r>
              <a:rPr sz="1400"/>
              <a:t>the stage of research and development for each Core Product</a:t>
            </a:r>
            <a:r>
              <a:rPr sz="1400"/>
              <a:t>;</a:t>
            </a:r>
            <a:endParaRPr sz="1400"/>
          </a:p>
          <a:p>
            <a:pPr marL="1249363" marR="0" lvl="3" indent="-166688" algn="just">
              <a:buClr>
                <a:srgbClr val="C00000"/>
              </a:buClr>
              <a:buFont typeface="Wingdings" pitchFamily="2" charset="2"/>
              <a:buChar char="§"/>
            </a:pPr>
            <a:r>
              <a:rPr sz="1400"/>
              <a:t>development details by key stages and its requirements for each Core Product to reach commercialisation, and a general indication of the likely timeframe, if the development is successful, for the product to reach commercialisation</a:t>
            </a:r>
            <a:r>
              <a:rPr sz="1400"/>
              <a:t>;</a:t>
            </a:r>
            <a:endParaRPr sz="1400"/>
          </a:p>
          <a:p>
            <a:pPr marL="1249363" marR="0" lvl="3" indent="-206375" algn="just">
              <a:buClr>
                <a:srgbClr val="C00000"/>
              </a:buClr>
              <a:buFont typeface="Wingdings" pitchFamily="2" charset="2"/>
              <a:buAutoNum type="alphaLcPeriod"/>
            </a:pPr>
            <a:r>
              <a:rPr sz="1400"/>
              <a:t>all material safety data relating to its Core Product(s), including any serious adverse events</a:t>
            </a:r>
            <a:r>
              <a:rPr sz="1400"/>
              <a:t>;</a:t>
            </a:r>
            <a:endParaRPr sz="1400"/>
          </a:p>
          <a:p>
            <a:pPr marL="1249363" marR="0" lvl="3" indent="-206375" algn="just">
              <a:buClr>
                <a:srgbClr val="C00000"/>
              </a:buClr>
              <a:buFont typeface="Wingdings" pitchFamily="2" charset="2"/>
              <a:buAutoNum type="alphaLcPeriod"/>
            </a:pPr>
            <a:r>
              <a:rPr sz="1400"/>
              <a:t>a description of the immediate market opportunity of each Core Product if it proceeds to commercialization and any potential increased market opportunity in the future (including a general description of the competition in the potential market);</a:t>
            </a:r>
            <a:endParaRPr sz="1400"/>
          </a:p>
          <a:p>
            <a:pPr marL="1249363" marR="0" lvl="3" indent="-166688" algn="just">
              <a:buClr>
                <a:srgbClr val="C00000"/>
              </a:buClr>
              <a:buFont typeface="Wingdings" pitchFamily="2" charset="2"/>
              <a:buAutoNum type="alphaLcPeriod"/>
            </a:pPr>
            <a:endParaRPr sz="1400"/>
          </a:p>
          <a:p>
            <a:pPr marL="1249363" marR="0" lvl="3" indent="-206375">
              <a:buClr>
                <a:srgbClr val="C00000"/>
              </a:buClr>
              <a:buFont typeface="Wingdings" pitchFamily="2" charset="2"/>
              <a:buChar char="§"/>
            </a:pPr>
            <a:endParaRPr sz="1400"/>
          </a:p>
          <a:p>
            <a:pPr marL="1042988" marR="0" lvl="3" indent="0">
              <a:buClr>
                <a:srgbClr val="C00000"/>
              </a:buClr>
              <a:buAutoNum type="alphaLcPeriod" startAt="2"/>
            </a:pPr>
            <a:endParaRPr lang="en-GB" altLang="en-US" sz="1400"/>
          </a:p>
          <a:p>
            <a:pPr marL="0" marR="0" lvl="0" indent="0">
              <a:buAutoNum type="alphaLcPeriod" startAt="2"/>
            </a:pPr>
            <a:endParaRPr lang="en-GB" altLang="en-US" sz="1400"/>
          </a:p>
          <a:p>
            <a:pPr marL="273050" marR="0" lvl="0" indent="-273050"/>
            <a:endParaRPr lang="en-GB" altLang="en-US" sz="1400"/>
          </a:p>
          <a:p>
            <a:pPr marL="0" marR="0" lvl="0" indent="0">
              <a:buAutoNum type="alphaLcPeriod" startAt="2"/>
            </a:pPr>
            <a:endParaRPr lang="en-GB" altLang="en-US" sz="1400"/>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3010"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ENHANCED </a:t>
            </a:r>
            <a:r>
              <a:rPr>
                <a:solidFill>
                  <a:srgbClr val="009999"/>
                </a:solidFill>
                <a:ea typeface="Segoe UI" panose="020b0502040204020203" pitchFamily="34" charset="0"/>
              </a:rPr>
              <a:t>DISCLOSURE</a:t>
            </a:r>
            <a:r>
              <a:rPr>
                <a:ea typeface="Segoe UI" panose="020b0502040204020203" pitchFamily="34" charset="0"/>
              </a:rPr>
              <a:t> REQUIREMENTS</a:t>
            </a:r>
            <a:endParaRPr lang="en-US" altLang="en-US">
              <a:latin typeface="Calibri" pitchFamily="34" charset="0"/>
              <a:ea typeface="Segoe UI" panose="020b0502040204020203" pitchFamily="34" charset="0"/>
            </a:endParaRPr>
          </a:p>
        </p:txBody>
      </p:sp>
      <p:sp>
        <p:nvSpPr>
          <p:cNvPr id="43011"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C591F29C-A035-4982-B3FC-CB92FF11496C}" type="slidenum">
              <a:rPr lang="en-GB" altLang="en-US" sz="1200" b="1">
                <a:solidFill>
                  <a:schemeClr val="tx2"/>
                </a:solidFill>
                <a:latin typeface="Calibri" pitchFamily="34" charset="0"/>
                <a:ea typeface="新細明體" pitchFamily="18" charset="-120"/>
              </a:rPr>
              <a:t>18</a:t>
            </a:fld>
            <a:endParaRPr lang="en-GB" altLang="en-US" sz="1200" b="1">
              <a:solidFill>
                <a:schemeClr val="tx2"/>
              </a:solidFill>
              <a:latin typeface="Calibri" pitchFamily="34" charset="0"/>
              <a:ea typeface="新細明體" pitchFamily="18" charset="-120"/>
            </a:endParaRPr>
          </a:p>
        </p:txBody>
      </p:sp>
      <p:sp>
        <p:nvSpPr>
          <p:cNvPr id="43012"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1027112" indent="-34290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1249363" marR="0" lvl="3" indent="-206375">
              <a:buClr>
                <a:srgbClr val="C00000"/>
              </a:buClr>
              <a:buFont typeface="Wingdings" pitchFamily="2" charset="2"/>
              <a:buChar char="§"/>
            </a:pPr>
            <a:endParaRPr sz="1400"/>
          </a:p>
          <a:p>
            <a:pPr marL="1249363" marR="0" lvl="3" indent="-206375">
              <a:buClr>
                <a:srgbClr val="C00000"/>
              </a:buClr>
              <a:buFont typeface="Wingdings" pitchFamily="2" charset="2"/>
              <a:buChar char="§"/>
            </a:pPr>
            <a:endParaRPr sz="1400"/>
          </a:p>
          <a:p>
            <a:pPr marL="1249363" marR="0" lvl="3" indent="-206375" algn="just">
              <a:buClr>
                <a:srgbClr val="C00000"/>
              </a:buClr>
              <a:buFont typeface="Wingdings" pitchFamily="2" charset="2"/>
              <a:buChar char="§"/>
            </a:pPr>
            <a:r>
              <a:rPr sz="1400"/>
              <a:t>details </a:t>
            </a:r>
            <a:r>
              <a:rPr sz="1400"/>
              <a:t>of patent(s) granted, registered and applied for in relation to the Core Product(s) (unless the applicant is able to demonstrate to the satisfaction of the Exchange that such disclosure would require the applicant to disclose highly sensitive commercial information) or an appropriate negative statement</a:t>
            </a:r>
            <a:r>
              <a:rPr sz="1400"/>
              <a:t>;</a:t>
            </a:r>
            <a:endParaRPr sz="1400"/>
          </a:p>
          <a:p>
            <a:pPr marL="1249363" marR="0" lvl="3" indent="-206375" algn="just">
              <a:buClr>
                <a:srgbClr val="C00000"/>
              </a:buClr>
              <a:buFont typeface="Wingdings" pitchFamily="2" charset="2"/>
              <a:buChar char="§"/>
            </a:pPr>
            <a:r>
              <a:rPr sz="1400"/>
              <a:t>in </a:t>
            </a:r>
            <a:r>
              <a:rPr sz="1400"/>
              <a:t>the </a:t>
            </a:r>
            <a:r>
              <a:rPr sz="1400"/>
              <a:t>case </a:t>
            </a:r>
            <a:r>
              <a:rPr sz="1400"/>
              <a:t>of a Core Product which is biologics, disclosure of planned capacity and production related technology details; </a:t>
            </a:r>
            <a:r>
              <a:rPr sz="1400"/>
              <a:t>and</a:t>
            </a:r>
            <a:endParaRPr sz="1400"/>
          </a:p>
          <a:p>
            <a:pPr marL="1249363" marR="0" lvl="3" indent="-206375" algn="just">
              <a:buClr>
                <a:srgbClr val="C00000"/>
              </a:buClr>
              <a:buFont typeface="Wingdings" pitchFamily="2" charset="2"/>
              <a:buChar char="§"/>
            </a:pPr>
            <a:r>
              <a:rPr sz="1400"/>
              <a:t>to </a:t>
            </a:r>
            <a:r>
              <a:rPr sz="1400"/>
              <a:t>the extent that any Core Product is in-licensed, a clear statement of the issuer’s material rights and obligations under the applicable licensing agreement</a:t>
            </a:r>
            <a:r>
              <a:rPr sz="1400"/>
              <a:t>;</a:t>
            </a:r>
            <a:endParaRPr sz="1400"/>
          </a:p>
          <a:p>
            <a:pPr marL="1042988" marR="0" lvl="3" indent="0" algn="just">
              <a:buClr>
                <a:srgbClr val="C00000"/>
              </a:buClr>
              <a:buNone/>
            </a:pPr>
            <a:endParaRPr sz="1400"/>
          </a:p>
          <a:p>
            <a:pPr marL="1027113" marR="0" lvl="1" indent="-342900" algn="just">
              <a:buFont typeface="Bookman Old Style" pitchFamily="18" charset="0"/>
              <a:buChar char="§"/>
            </a:pPr>
            <a:r>
              <a:rPr sz="1400"/>
              <a:t>a statement that no material unexpected or adverse changes have occurred since the date of issue of the relevant regulatory approval for a Core Product (if any). Any material changes must be prominently disclosed</a:t>
            </a:r>
            <a:r>
              <a:rPr sz="1400"/>
              <a:t>;</a:t>
            </a:r>
            <a:endParaRPr sz="1400"/>
          </a:p>
          <a:p>
            <a:pPr marL="1027113" marR="0" lvl="1" indent="-342900" algn="just">
              <a:buFont typeface="Bookman Old Style" pitchFamily="18" charset="0"/>
              <a:buChar char="§"/>
            </a:pPr>
            <a:endParaRPr lang="en-GB" altLang="en-US" sz="1400"/>
          </a:p>
          <a:p>
            <a:pPr marL="1027113" marR="0" lvl="1" indent="-342900" algn="just">
              <a:buFont typeface="Bookman Old Style" pitchFamily="18" charset="0"/>
              <a:buChar char="§"/>
            </a:pPr>
            <a:r>
              <a:rPr lang="en-GB" altLang="en-US" sz="1400"/>
              <a:t>a description of any Approved Products owned by the listing applicant and the length of unexpired patent protection period and details of current and expected market competitors;</a:t>
            </a:r>
            <a:endParaRPr lang="en-GB" altLang="en-US" sz="1400"/>
          </a:p>
          <a:p>
            <a:pPr marL="1042988" marR="0" lvl="3" indent="0">
              <a:buClr>
                <a:srgbClr val="C00000"/>
              </a:buClr>
              <a:buNone/>
            </a:pPr>
            <a:endParaRPr sz="1400"/>
          </a:p>
          <a:p>
            <a:pPr marL="1042988" marR="0" lvl="3" indent="0">
              <a:buClr>
                <a:srgbClr val="C00000"/>
              </a:buClr>
              <a:buNone/>
            </a:pPr>
            <a:endParaRPr lang="en-GB" altLang="en-US" sz="1400"/>
          </a:p>
          <a:p>
            <a:pPr marL="0" marR="0" lvl="0" indent="0">
              <a:buNone/>
            </a:pPr>
            <a:endParaRPr lang="en-GB" altLang="en-US" sz="1400"/>
          </a:p>
          <a:p>
            <a:pPr marL="273050" marR="0" lvl="0" indent="-273050"/>
            <a:endParaRPr lang="en-GB" altLang="en-US" sz="1400"/>
          </a:p>
          <a:p>
            <a:pPr marL="0" marR="0" lvl="0" indent="0">
              <a:buNone/>
            </a:pPr>
            <a:endParaRPr lang="en-GB" altLang="en-US" sz="1400"/>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8194"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lang="en-US" altLang="en-US">
                <a:latin typeface="Calibri" pitchFamily="34" charset="0"/>
                <a:ea typeface="Segoe UI" panose="020b0502040204020203" pitchFamily="34" charset="0"/>
              </a:rPr>
              <a:t>INTRODUCTION</a:t>
            </a:r>
            <a:endParaRPr lang="en-US" altLang="en-US">
              <a:latin typeface="Calibri" pitchFamily="34" charset="0"/>
              <a:ea typeface="Segoe UI" panose="020b0502040204020203" pitchFamily="34" charset="0"/>
            </a:endParaRPr>
          </a:p>
        </p:txBody>
      </p:sp>
      <p:sp>
        <p:nvSpPr>
          <p:cNvPr id="8195"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B65E1924-BC78-4CBA-96CA-13BCAF717A16}" type="slidenum">
              <a:rPr lang="en-GB" altLang="en-US" sz="1200" b="1">
                <a:solidFill>
                  <a:schemeClr val="tx2"/>
                </a:solidFill>
                <a:latin typeface="Calibri" pitchFamily="34" charset="0"/>
                <a:ea typeface="新細明體" pitchFamily="18" charset="-120"/>
              </a:rPr>
              <a:t>1</a:t>
            </a:fld>
            <a:endParaRPr lang="en-GB" altLang="en-US" sz="1200" b="1">
              <a:solidFill>
                <a:schemeClr val="tx2"/>
              </a:solidFill>
              <a:latin typeface="Calibri" pitchFamily="34" charset="0"/>
              <a:ea typeface="新細明體" pitchFamily="18" charset="-120"/>
            </a:endParaRPr>
          </a:p>
        </p:txBody>
      </p:sp>
      <p:sp>
        <p:nvSpPr>
          <p:cNvPr id="8196" name="Content Placeholder 1"/>
          <p:cNvSpPr>
            <a:spLocks noGrp="1"/>
          </p:cNvSpPr>
          <p:nvPr>
            <p:ph sz="quarter" idx="4294967295"/>
          </p:nvPr>
        </p:nvSpPr>
        <p:spPr>
          <a:xfrm>
            <a:off x="539552" y="1308223"/>
            <a:ext cx="7992888" cy="4848102"/>
          </a:xfrm>
        </p:spPr>
        <p:txBody>
          <a:bodyPr vert="horz" wrap="square" lIns="91440" tIns="45720" rIns="91440" bIns="45720" numCol="1" anchor="t" anchorCtr="0" compatLnSpc="1">
            <a:prstTxWarp prst="textNoShape">
              <a:avLst/>
            </a:prstTxWarp>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273050" marR="0" lvl="0" indent="-273050" algn="just">
              <a:spcAft>
                <a:spcPts val="1200"/>
              </a:spcAft>
              <a:buFont typeface="Wingdings 3" pitchFamily="18" charset="2"/>
              <a:buChar char="}"/>
            </a:pPr>
            <a:endParaRPr sz="1400"/>
          </a:p>
          <a:p>
            <a:pPr marL="273050" marR="0" lvl="0" indent="-273050" algn="just">
              <a:spcAft>
                <a:spcPts val="1200"/>
              </a:spcAft>
              <a:buFont typeface="Wingdings 3" pitchFamily="18" charset="2"/>
              <a:buChar char="}"/>
            </a:pPr>
            <a:r>
              <a:rPr sz="1400"/>
              <a:t>The Hong Kong Stock Exchange (the </a:t>
            </a:r>
            <a:r>
              <a:rPr sz="1400" b="1"/>
              <a:t>Exchange</a:t>
            </a:r>
            <a:r>
              <a:rPr sz="1400"/>
              <a:t>) published its </a:t>
            </a:r>
            <a:r>
              <a:rPr sz="1400">
                <a:hlinkClick r:id="rId3" invalidUrl="" action="" tgtFrame="" tooltip=""/>
              </a:rPr>
              <a:t>Consultation Conclusions on a Listing Regime for Companies from Emerging and Innovative Sectors</a:t>
            </a:r>
            <a:r>
              <a:rPr sz="1400"/>
              <a:t> on 24 April 2018 (</a:t>
            </a:r>
            <a:r>
              <a:rPr sz="1400" b="1"/>
              <a:t>Consultation Conclusions</a:t>
            </a:r>
            <a:r>
              <a:rPr sz="1400"/>
              <a:t>) setting out Listing Rule changes which </a:t>
            </a:r>
            <a:r>
              <a:rPr sz="1400"/>
              <a:t>allow </a:t>
            </a:r>
            <a:r>
              <a:rPr sz="1400"/>
              <a:t>the listing on the Exchange of two new categories of company - (i) pre-revenue biotech companies and (ii) innovative and high growth issuers which have weighted voting rights (WVR) structures. </a:t>
            </a:r>
            <a:endParaRPr sz="1400"/>
          </a:p>
          <a:p>
            <a:pPr marL="0" marR="0" lvl="0" indent="0" algn="just">
              <a:spcAft>
                <a:spcPts val="1200"/>
              </a:spcAft>
              <a:buNone/>
            </a:pPr>
            <a:endParaRPr sz="1400"/>
          </a:p>
          <a:p>
            <a:pPr marL="273050" marR="0" lvl="0" indent="-273050" algn="just">
              <a:spcAft>
                <a:spcPts val="1200"/>
              </a:spcAft>
              <a:buFont typeface="Wingdings 3" pitchFamily="18" charset="2"/>
              <a:buChar char="}"/>
            </a:pPr>
            <a:r>
              <a:rPr sz="1400"/>
              <a:t>The </a:t>
            </a:r>
            <a:r>
              <a:rPr sz="1400"/>
              <a:t>new Rules </a:t>
            </a:r>
            <a:r>
              <a:rPr sz="1400"/>
              <a:t>took effect </a:t>
            </a:r>
            <a:r>
              <a:rPr sz="1400"/>
              <a:t>on 30 April 2018 and also create a new secondary listing route for innovative companies with primary listings on Qualifying Exchanges.</a:t>
            </a:r>
            <a:endParaRPr lang="en-GB" altLang="en-US" sz="1400"/>
          </a:p>
          <a:p>
            <a:pPr marL="273050" marR="0" lvl="0" indent="-273050" algn="just">
              <a:spcAft>
                <a:spcPts val="1200"/>
              </a:spcAft>
              <a:buFont typeface="Wingdings 3" pitchFamily="18" charset="2"/>
              <a:buChar char="}"/>
            </a:pPr>
            <a:endParaRPr lang="en-GB" altLang="en-US" sz="1400"/>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5058"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ENHANCED </a:t>
            </a:r>
            <a:r>
              <a:rPr>
                <a:solidFill>
                  <a:srgbClr val="009999"/>
                </a:solidFill>
                <a:ea typeface="Segoe UI" panose="020b0502040204020203" pitchFamily="34" charset="0"/>
              </a:rPr>
              <a:t>DISCLOSURE</a:t>
            </a:r>
            <a:r>
              <a:rPr>
                <a:ea typeface="Segoe UI" panose="020b0502040204020203" pitchFamily="34" charset="0"/>
              </a:rPr>
              <a:t> REQUIREMENTS</a:t>
            </a:r>
            <a:endParaRPr lang="en-US" altLang="en-US">
              <a:latin typeface="Calibri" pitchFamily="34" charset="0"/>
              <a:ea typeface="Segoe UI" panose="020b0502040204020203" pitchFamily="34" charset="0"/>
            </a:endParaRPr>
          </a:p>
        </p:txBody>
      </p:sp>
      <p:sp>
        <p:nvSpPr>
          <p:cNvPr id="45059"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01DFDB07-6C35-4DFE-BF29-97168258092B}" type="slidenum">
              <a:rPr lang="en-GB" altLang="en-US" sz="1200" b="1">
                <a:solidFill>
                  <a:schemeClr val="tx2"/>
                </a:solidFill>
                <a:latin typeface="Calibri" pitchFamily="34" charset="0"/>
                <a:ea typeface="新細明體" pitchFamily="18" charset="-120"/>
              </a:rPr>
              <a:t>19</a:t>
            </a:fld>
            <a:endParaRPr lang="en-GB" altLang="en-US" sz="1200" b="1">
              <a:solidFill>
                <a:schemeClr val="tx2"/>
              </a:solidFill>
              <a:latin typeface="Calibri" pitchFamily="34" charset="0"/>
              <a:ea typeface="新細明體" pitchFamily="18" charset="-120"/>
            </a:endParaRPr>
          </a:p>
        </p:txBody>
      </p:sp>
      <p:sp>
        <p:nvSpPr>
          <p:cNvPr id="45060"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1027112" indent="-34290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1027113" marR="0" lvl="1" indent="-342900" algn="just">
              <a:buFont typeface="Bookman Old Style" pitchFamily="18" charset="0"/>
              <a:buAutoNum type="alphaLcPeriod" startAt="5"/>
            </a:pPr>
            <a:r>
              <a:rPr sz="1400"/>
              <a:t>details </a:t>
            </a:r>
            <a:r>
              <a:rPr sz="1400"/>
              <a:t>of the Biotech Company’s R&amp;D experience including</a:t>
            </a:r>
            <a:r>
              <a:rPr sz="1400"/>
              <a:t>:</a:t>
            </a:r>
            <a:endParaRPr lang="en-GB" altLang="en-US" sz="1400"/>
          </a:p>
          <a:p>
            <a:pPr marL="1374775" marR="0" lvl="1" indent="-342900" algn="just"/>
            <a:r>
              <a:rPr sz="1400"/>
              <a:t>details </a:t>
            </a:r>
            <a:r>
              <a:rPr sz="1400"/>
              <a:t>of its operations in laboratory R&amp;D</a:t>
            </a:r>
            <a:r>
              <a:rPr sz="1400"/>
              <a:t>;</a:t>
            </a:r>
            <a:endParaRPr sz="1400"/>
          </a:p>
          <a:p>
            <a:pPr marL="1374775" marR="0" lvl="1" indent="-342900" algn="just"/>
            <a:r>
              <a:rPr sz="1400"/>
              <a:t>the </a:t>
            </a:r>
            <a:r>
              <a:rPr sz="1400"/>
              <a:t>collective expertise and experience of key management and technical staff; </a:t>
            </a:r>
            <a:r>
              <a:rPr sz="1400"/>
              <a:t>and</a:t>
            </a:r>
            <a:endParaRPr sz="1400"/>
          </a:p>
          <a:p>
            <a:pPr marL="1374775" marR="0" lvl="1" indent="-342900" algn="just"/>
            <a:r>
              <a:rPr sz="1400"/>
              <a:t>its </a:t>
            </a:r>
            <a:r>
              <a:rPr sz="1400"/>
              <a:t>collaborative development and research agreements</a:t>
            </a:r>
            <a:r>
              <a:rPr sz="1400"/>
              <a:t>;</a:t>
            </a:r>
            <a:endParaRPr sz="1400"/>
          </a:p>
          <a:p>
            <a:pPr marL="1374775" marR="0" lvl="1" indent="-342900" algn="just">
              <a:buFont typeface="Bookman Old Style" pitchFamily="18" charset="0"/>
              <a:buAutoNum type="alphaLcPeriod" startAt="5"/>
            </a:pPr>
            <a:endParaRPr lang="en-GB" altLang="en-US" sz="1400"/>
          </a:p>
          <a:p>
            <a:pPr marL="1027113" marR="0" lvl="1" indent="-342900" algn="just">
              <a:buFont typeface="Bookman Old Style" pitchFamily="18" charset="0"/>
              <a:buAutoNum type="alphaLcPeriod" startAt="6"/>
            </a:pPr>
            <a:r>
              <a:rPr sz="1400"/>
              <a:t>details of the relevant experience of the Biotech Company’s directors and senior management in the research and development, manufacturing and commercialisation of Biotech Products</a:t>
            </a:r>
            <a:r>
              <a:rPr sz="1400"/>
              <a:t>;</a:t>
            </a:r>
            <a:endParaRPr sz="1400"/>
          </a:p>
          <a:p>
            <a:pPr marL="1027113" marR="0" lvl="1" indent="-342900" algn="just">
              <a:buFont typeface="Bookman Old Style" pitchFamily="18" charset="0"/>
              <a:buAutoNum type="alphaLcPeriod" startAt="5"/>
            </a:pPr>
            <a:endParaRPr sz="1400"/>
          </a:p>
          <a:p>
            <a:pPr marL="1027113" marR="0" lvl="1" indent="-342900" algn="just">
              <a:buFont typeface="Bookman Old Style" pitchFamily="18" charset="0"/>
              <a:buAutoNum type="alphaLcPeriod" startAt="5"/>
            </a:pPr>
            <a:r>
              <a:rPr sz="1400"/>
              <a:t>the salient terms of any service agreements between the listing applicant and its key management and technical staff</a:t>
            </a:r>
            <a:r>
              <a:rPr sz="1400"/>
              <a:t>;</a:t>
            </a:r>
            <a:endParaRPr sz="1400"/>
          </a:p>
          <a:p>
            <a:pPr marL="684213" marR="0" lvl="1" indent="0" algn="just">
              <a:buAutoNum type="alphaLcPeriod" startAt="5"/>
            </a:pPr>
            <a:endParaRPr sz="1400"/>
          </a:p>
          <a:p>
            <a:pPr marL="1027113" marR="0" lvl="1" indent="-342900" algn="just">
              <a:buFont typeface="Bookman Old Style" pitchFamily="18" charset="0"/>
            </a:pPr>
            <a:r>
              <a:rPr sz="1400"/>
              <a:t>measures (if any) that the applicant has in place to retain key management or technical staff (e.g. incentivisation arrangements and/or non-compete clauses), and the safeguards and arrangements that the applicant has in place, in the event of the departure of any of its key management or technical staff</a:t>
            </a:r>
            <a:r>
              <a:rPr sz="1400"/>
              <a:t>;</a:t>
            </a:r>
            <a:endParaRPr sz="1400"/>
          </a:p>
          <a:p>
            <a:pPr marL="1027113" marR="0" lvl="1" indent="-342900" algn="just">
              <a:buFont typeface="Bookman Old Style" pitchFamily="18" charset="0"/>
            </a:pPr>
            <a:endParaRPr sz="1400"/>
          </a:p>
          <a:p>
            <a:pPr marL="1027113" marR="0" lvl="1" indent="-342900" algn="just">
              <a:buFont typeface="Bookman Old Style" pitchFamily="18" charset="0"/>
            </a:pPr>
            <a:r>
              <a:rPr sz="1400"/>
              <a:t>a statement of any legal claims or proceedings that may have an influence on its research and development for any Core Product;</a:t>
            </a:r>
            <a:endParaRPr sz="1400"/>
          </a:p>
          <a:p>
            <a:pPr marL="684213" marR="0" lvl="1" indent="0" algn="just">
              <a:buNone/>
            </a:pPr>
            <a:endParaRPr sz="1400"/>
          </a:p>
          <a:p>
            <a:pPr marL="1027113" marR="0" lvl="1" indent="-342900" algn="just">
              <a:buFont typeface="Bookman Old Style" pitchFamily="18" charset="0"/>
            </a:pPr>
            <a:endParaRPr lang="en-GB" altLang="en-US" sz="1400"/>
          </a:p>
          <a:p>
            <a:pPr marL="684213" marR="0" lvl="1" indent="0">
              <a:buNone/>
            </a:pPr>
            <a:endParaRPr lang="en-GB" altLang="en-US" sz="1400"/>
          </a:p>
          <a:p>
            <a:pPr marL="0" marR="0" lvl="0" indent="0">
              <a:buNone/>
            </a:pPr>
            <a:endParaRPr lang="en-GB" altLang="en-US" sz="1400"/>
          </a:p>
          <a:p>
            <a:pPr marL="273050" marR="0" lvl="0" indent="-273050"/>
            <a:endParaRPr lang="en-GB" altLang="en-US" sz="1400"/>
          </a:p>
          <a:p>
            <a:pPr marL="0" marR="0" lvl="0" indent="0">
              <a:buNone/>
            </a:pPr>
            <a:endParaRPr lang="en-GB" altLang="en-US" sz="1400"/>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7106"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ENHANCED </a:t>
            </a:r>
            <a:r>
              <a:rPr>
                <a:solidFill>
                  <a:srgbClr val="009999"/>
                </a:solidFill>
                <a:ea typeface="Segoe UI" panose="020b0502040204020203" pitchFamily="34" charset="0"/>
              </a:rPr>
              <a:t>DISCLOSURE</a:t>
            </a:r>
            <a:r>
              <a:rPr>
                <a:ea typeface="Segoe UI" panose="020b0502040204020203" pitchFamily="34" charset="0"/>
              </a:rPr>
              <a:t> REQUIREMENTS</a:t>
            </a:r>
            <a:endParaRPr lang="en-US" altLang="en-US">
              <a:latin typeface="Calibri" pitchFamily="34" charset="0"/>
              <a:ea typeface="Segoe UI" panose="020b0502040204020203" pitchFamily="34" charset="0"/>
            </a:endParaRPr>
          </a:p>
        </p:txBody>
      </p:sp>
      <p:sp>
        <p:nvSpPr>
          <p:cNvPr id="47107"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870DA528-EE73-4A7F-890E-58F802A35248}" type="slidenum">
              <a:rPr lang="en-GB" altLang="en-US" sz="1200" b="1">
                <a:solidFill>
                  <a:schemeClr val="tx2"/>
                </a:solidFill>
                <a:latin typeface="Calibri" pitchFamily="34" charset="0"/>
                <a:ea typeface="新細明體" pitchFamily="18" charset="-120"/>
              </a:rPr>
              <a:t>20</a:t>
            </a:fld>
            <a:endParaRPr lang="en-GB" altLang="en-US" sz="1200" b="1">
              <a:solidFill>
                <a:schemeClr val="tx2"/>
              </a:solidFill>
              <a:latin typeface="Calibri" pitchFamily="34" charset="0"/>
              <a:ea typeface="新細明體" pitchFamily="18" charset="-120"/>
            </a:endParaRPr>
          </a:p>
        </p:txBody>
      </p:sp>
      <p:sp>
        <p:nvSpPr>
          <p:cNvPr id="47108"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1027112" indent="-34290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288925" algn="l"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1027113" marR="0" lvl="1" indent="-342900" algn="just">
              <a:buFont typeface="Bookman Old Style" pitchFamily="18" charset="0"/>
              <a:buAutoNum type="alphaLcPeriod" startAt="10"/>
            </a:pPr>
            <a:r>
              <a:rPr sz="1400"/>
              <a:t>disclosure </a:t>
            </a:r>
            <a:r>
              <a:rPr sz="1400"/>
              <a:t>of specific risks, general risks and dependencies, including</a:t>
            </a:r>
            <a:r>
              <a:rPr sz="1400"/>
              <a:t>:</a:t>
            </a:r>
            <a:endParaRPr sz="1400"/>
          </a:p>
          <a:p>
            <a:pPr marL="1087438" marR="0" lvl="2" indent="288925" algn="just">
              <a:buFont typeface="Wingdings" pitchFamily="2" charset="2"/>
              <a:buChar char="§"/>
            </a:pPr>
            <a:r>
              <a:rPr sz="1400"/>
              <a:t>potential risks in clinical trials;</a:t>
            </a:r>
            <a:endParaRPr lang="en-GB" altLang="en-US" sz="1400"/>
          </a:p>
          <a:p>
            <a:pPr marL="1087438" marR="0" lvl="2" indent="288925" algn="just">
              <a:buFont typeface="Wingdings" pitchFamily="2" charset="2"/>
              <a:buChar char="§"/>
            </a:pPr>
            <a:r>
              <a:rPr lang="en-GB" altLang="en-US" sz="1400"/>
              <a:t>risks associated with the approval process for its Core Product(s); and</a:t>
            </a:r>
            <a:endParaRPr lang="en-GB" altLang="en-US" sz="1400"/>
          </a:p>
          <a:p>
            <a:pPr marL="1087438" marR="0" lvl="2" indent="288925" algn="just">
              <a:buFont typeface="Wingdings" pitchFamily="2" charset="2"/>
              <a:buChar char="§"/>
            </a:pPr>
            <a:r>
              <a:rPr lang="en-GB" altLang="en-US" sz="1400"/>
              <a:t>the extent to which its business is dependent on key individuals and the impact of </a:t>
            </a:r>
            <a:r>
              <a:rPr sz="1400"/>
              <a:t>the    departure </a:t>
            </a:r>
            <a:r>
              <a:rPr sz="1400"/>
              <a:t>of key management or technical staff on the applicant’s business </a:t>
            </a:r>
            <a:r>
              <a:rPr sz="1400"/>
              <a:t>operations;</a:t>
            </a:r>
            <a:endParaRPr sz="1400"/>
          </a:p>
          <a:p>
            <a:pPr marL="1087438" marR="0" lvl="2" indent="0" algn="just">
              <a:buFont typeface="+mj-lt"/>
              <a:buNone/>
            </a:pPr>
            <a:endParaRPr sz="1400"/>
          </a:p>
          <a:p>
            <a:pPr marL="1027113" marR="0" lvl="1" indent="-342900" algn="just">
              <a:buFont typeface="Bookman Old Style" pitchFamily="18" charset="0"/>
              <a:buAutoNum type="alphaLcPeriod" startAt="11"/>
            </a:pPr>
            <a:r>
              <a:rPr sz="1400"/>
              <a:t>if relevant and material to the Biotech Company’s business operations, information on</a:t>
            </a:r>
            <a:r>
              <a:rPr sz="1400"/>
              <a:t>:</a:t>
            </a:r>
            <a:endParaRPr lang="en-GB" altLang="en-US" sz="1400"/>
          </a:p>
          <a:p>
            <a:pPr marL="1087438" marR="0" lvl="2" indent="288925" algn="just">
              <a:buFont typeface="Wingdings" pitchFamily="2" charset="2"/>
              <a:buChar char="§"/>
            </a:pPr>
            <a:r>
              <a:rPr sz="1400"/>
              <a:t>project risks arising from environmental, social, and health and safety issues;</a:t>
            </a:r>
            <a:endParaRPr lang="en-GB" altLang="en-US" sz="1400"/>
          </a:p>
          <a:p>
            <a:pPr marL="1087438" marR="0" lvl="2" indent="288925" algn="just">
              <a:buFont typeface="Wingdings" pitchFamily="2" charset="2"/>
              <a:buChar char="§"/>
            </a:pPr>
            <a:r>
              <a:rPr lang="en-GB" altLang="en-US" sz="1400"/>
              <a:t>compliance with host country laws, regulations and permits, and payments made to </a:t>
            </a:r>
            <a:endParaRPr sz="1400"/>
          </a:p>
          <a:p>
            <a:pPr marL="1087438" marR="0" lvl="2" indent="0" algn="just">
              <a:buFont typeface="+mj-lt"/>
              <a:buNone/>
            </a:pPr>
            <a:r>
              <a:rPr sz="1400"/>
              <a:t>       host country </a:t>
            </a:r>
            <a:r>
              <a:rPr sz="1400"/>
              <a:t>governments in respect of tax, royalties and other significant payments </a:t>
            </a:r>
            <a:endParaRPr sz="1400"/>
          </a:p>
          <a:p>
            <a:pPr marL="1087438" marR="0" lvl="2" indent="0" algn="just">
              <a:buFont typeface="+mj-lt"/>
              <a:buAutoNum type="alphaLcPeriod" startAt="10"/>
            </a:pPr>
            <a:r>
              <a:rPr sz="1400"/>
              <a:t>       on </a:t>
            </a:r>
            <a:r>
              <a:rPr sz="1400"/>
              <a:t>a country by country basis</a:t>
            </a:r>
            <a:r>
              <a:rPr sz="1400"/>
              <a:t>;</a:t>
            </a:r>
            <a:endParaRPr sz="1400"/>
          </a:p>
          <a:p>
            <a:pPr marL="1373188" marR="0" lvl="2" indent="-285750" algn="just">
              <a:buFont typeface="Wingdings" pitchFamily="2" charset="2"/>
              <a:buAutoNum type="alphaLcPeriod" startAt="10"/>
            </a:pPr>
            <a:r>
              <a:rPr sz="1400"/>
              <a:t>its historical experience of dealing with host country laws and practices, </a:t>
            </a:r>
            <a:endParaRPr sz="1400"/>
          </a:p>
          <a:p>
            <a:pPr marL="1087438" marR="0" lvl="2" indent="0" algn="just">
              <a:buFont typeface="+mj-lt"/>
              <a:buNone/>
            </a:pPr>
            <a:r>
              <a:rPr sz="1400"/>
              <a:t>       including  management of differences between national and local practice; and</a:t>
            </a:r>
            <a:endParaRPr sz="1400"/>
          </a:p>
          <a:p>
            <a:pPr marL="1087438" marR="0" lvl="2" indent="288925" algn="just">
              <a:buFont typeface="Wingdings" pitchFamily="2" charset="2"/>
              <a:buChar char="§"/>
            </a:pPr>
            <a:r>
              <a:rPr sz="1400"/>
              <a:t>its historical experience of dealing with the concerns of local governments </a:t>
            </a:r>
            <a:endParaRPr sz="1400"/>
          </a:p>
          <a:p>
            <a:pPr marL="1379538" marR="0" lvl="2" indent="0" algn="just">
              <a:buFont typeface="+mj-lt"/>
              <a:buNone/>
            </a:pPr>
            <a:r>
              <a:rPr sz="1400"/>
              <a:t>and communities on the sites of its research and trials, and relevant management  arrangements;</a:t>
            </a:r>
            <a:endParaRPr sz="1400"/>
          </a:p>
          <a:p>
            <a:pPr marL="1087438" marR="0" lvl="2" indent="0" algn="just">
              <a:buFont typeface="+mj-lt"/>
              <a:buNone/>
            </a:pPr>
            <a:endParaRPr lang="en-GB" altLang="en-US" sz="1400"/>
          </a:p>
          <a:p>
            <a:pPr marL="1087438" marR="0" lvl="2" indent="0" algn="just">
              <a:buFont typeface="+mj-lt"/>
              <a:buNone/>
            </a:pPr>
            <a:endParaRPr lang="en-GB" altLang="en-US" sz="1400"/>
          </a:p>
          <a:p>
            <a:pPr marL="1368425" marR="0" lvl="1" indent="-285750"/>
            <a:endParaRPr lang="en-GB" altLang="en-US" sz="1600"/>
          </a:p>
          <a:p>
            <a:pPr marL="0" marR="0" lvl="0" indent="0">
              <a:buAutoNum type="alphaLcPeriod" startAt="11"/>
            </a:pPr>
            <a:endParaRPr lang="en-GB" altLang="en-US" sz="1400"/>
          </a:p>
          <a:p>
            <a:pPr marL="273050" marR="0" lvl="0" indent="-273050"/>
            <a:endParaRPr lang="en-GB" altLang="en-US" sz="1400"/>
          </a:p>
          <a:p>
            <a:pPr marL="0" marR="0" lvl="0" indent="0">
              <a:buAutoNum type="alphaLcPeriod" startAt="11"/>
            </a:pPr>
            <a:endParaRPr lang="en-GB" altLang="en-US" sz="1400"/>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9154"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ENHANCED </a:t>
            </a:r>
            <a:r>
              <a:rPr>
                <a:solidFill>
                  <a:srgbClr val="009999"/>
                </a:solidFill>
                <a:ea typeface="Segoe UI" panose="020b0502040204020203" pitchFamily="34" charset="0"/>
              </a:rPr>
              <a:t>DISCLOSURE</a:t>
            </a:r>
            <a:r>
              <a:rPr>
                <a:ea typeface="Segoe UI" panose="020b0502040204020203" pitchFamily="34" charset="0"/>
              </a:rPr>
              <a:t> REQUIREMENTS</a:t>
            </a:r>
            <a:endParaRPr lang="en-US" altLang="en-US">
              <a:latin typeface="Calibri" pitchFamily="34" charset="0"/>
              <a:ea typeface="Segoe UI" panose="020b0502040204020203" pitchFamily="34" charset="0"/>
            </a:endParaRPr>
          </a:p>
        </p:txBody>
      </p:sp>
      <p:sp>
        <p:nvSpPr>
          <p:cNvPr id="49155"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8DC46BDD-F32B-4CFD-8E81-118E964E3F9F}" type="slidenum">
              <a:rPr lang="en-GB" altLang="en-US" sz="1200" b="1">
                <a:solidFill>
                  <a:schemeClr val="tx2"/>
                </a:solidFill>
                <a:latin typeface="Calibri" pitchFamily="34" charset="0"/>
                <a:ea typeface="新細明體" pitchFamily="18" charset="-120"/>
              </a:rPr>
              <a:t>21</a:t>
            </a:fld>
            <a:endParaRPr lang="en-GB" altLang="en-US" sz="1200" b="1">
              <a:solidFill>
                <a:schemeClr val="tx2"/>
              </a:solidFill>
              <a:latin typeface="Calibri" pitchFamily="34" charset="0"/>
              <a:ea typeface="新細明體" pitchFamily="18" charset="-120"/>
            </a:endParaRPr>
          </a:p>
        </p:txBody>
      </p:sp>
      <p:sp>
        <p:nvSpPr>
          <p:cNvPr id="49156"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defPPr>
              <a:tabLst>
                <a:tab pos="1376362"/>
              </a:tabLst>
            </a:defPPr>
            <a:lvl1pPr marL="0" indent="0" algn="l" rtl="0" eaLnBrk="0" fontAlgn="base" hangingPunct="0">
              <a:lnSpc>
                <a:spcPct val="100000"/>
              </a:lnSpc>
              <a:spcBef>
                <a:spcPts val="600"/>
              </a:spcBef>
              <a:spcAft>
                <a:spcPct val="0"/>
              </a:spcAft>
              <a:buClr>
                <a:srgbClr val="C80E1D"/>
              </a:buClr>
              <a:buSzPct val="76000"/>
              <a:buFont typeface="Wingdings 3" pitchFamily="18" charset="2"/>
              <a:buChar char=""/>
              <a:tabLst>
                <a:tab pos="1376362"/>
              </a:tabLst>
              <a:defRPr kumimoji="0" lang="en-US" altLang="en-US" sz="1200" b="0" i="0" u="none">
                <a:solidFill>
                  <a:schemeClr val="tx1"/>
                </a:solidFill>
                <a:latin typeface="Segoe UI Light" pitchFamily="34" charset="0"/>
                <a:ea typeface="Segoe UI Light" pitchFamily="34" charset="0"/>
              </a:defRPr>
            </a:lvl1pPr>
            <a:lvl2pPr marL="1027112" indent="-342900" algn="l" rtl="0" eaLnBrk="0" fontAlgn="base" hangingPunct="0">
              <a:lnSpc>
                <a:spcPct val="100000"/>
              </a:lnSpc>
              <a:spcBef>
                <a:spcPts val="500"/>
              </a:spcBef>
              <a:spcAft>
                <a:spcPct val="0"/>
              </a:spcAft>
              <a:buClr>
                <a:srgbClr val="C00000"/>
              </a:buClr>
              <a:buSzPct val="76000"/>
              <a:buFont typeface="Wingdings" pitchFamily="2" charset="2"/>
              <a:buChar char="§"/>
              <a:tabLst>
                <a:tab pos="1376362"/>
              </a:tabLst>
              <a:defRPr kumimoji="0" lang="en-US" altLang="en-US" sz="1200" b="0" i="0" u="none">
                <a:solidFill>
                  <a:schemeClr val="tx1"/>
                </a:solidFill>
                <a:latin typeface="Segoe UI Light" pitchFamily="34" charset="0"/>
                <a:ea typeface="Segoe UI Light" pitchFamily="34" charset="0"/>
              </a:defRPr>
            </a:lvl2pPr>
            <a:lvl3pPr marL="1087438" indent="288925" algn="l" rtl="0" eaLnBrk="0" fontAlgn="base" hangingPunct="0">
              <a:lnSpc>
                <a:spcPct val="100000"/>
              </a:lnSpc>
              <a:spcBef>
                <a:spcPts val="500"/>
              </a:spcBef>
              <a:spcAft>
                <a:spcPct val="0"/>
              </a:spcAft>
              <a:buClr>
                <a:srgbClr val="C00000"/>
              </a:buClr>
              <a:buSzPct val="76000"/>
              <a:buFont typeface="Bookman Old Style" pitchFamily="18" charset="0"/>
              <a:buAutoNum type="romanUcPeriod"/>
              <a:tabLst>
                <a:tab pos="1376362"/>
              </a:tabLst>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1027113" marR="0" lvl="1" indent="-342900" algn="just">
              <a:buFont typeface="Bookman Old Style" pitchFamily="18" charset="0"/>
              <a:buAutoNum type="alphaLcPeriod" startAt="12"/>
              <a:tabLst>
                <a:tab pos="1376362"/>
              </a:tabLst>
            </a:pPr>
            <a:r>
              <a:rPr sz="1400"/>
              <a:t>an </a:t>
            </a:r>
            <a:r>
              <a:rPr sz="1400"/>
              <a:t>estimate of cash operating costs, including costs related to R&amp;D and clinical trials incurred in the development of the Core Products and costs associated with</a:t>
            </a:r>
            <a:r>
              <a:rPr sz="1400"/>
              <a:t>:</a:t>
            </a:r>
            <a:endParaRPr sz="1400"/>
          </a:p>
          <a:p>
            <a:pPr marL="1087438" marR="0" lvl="2" indent="288925" algn="just">
              <a:buFont typeface="Wingdings" pitchFamily="2" charset="2"/>
              <a:buChar char="§"/>
              <a:tabLst>
                <a:tab pos="1376362"/>
              </a:tabLst>
            </a:pPr>
            <a:r>
              <a:rPr sz="1400"/>
              <a:t>workforce employment;</a:t>
            </a:r>
            <a:endParaRPr lang="en-GB" altLang="en-US" sz="1400"/>
          </a:p>
          <a:p>
            <a:pPr marL="1087438" marR="0" lvl="2" indent="288925" algn="just">
              <a:buFont typeface="Wingdings" pitchFamily="2" charset="2"/>
              <a:buChar char="§"/>
              <a:tabLst>
                <a:tab pos="1376362"/>
              </a:tabLst>
            </a:pPr>
            <a:r>
              <a:rPr lang="en-GB" altLang="en-US" sz="1400"/>
              <a:t>direct production costs, including materials (if it has commenced production);</a:t>
            </a:r>
            <a:endParaRPr lang="en-GB" altLang="en-US" sz="1400"/>
          </a:p>
          <a:p>
            <a:pPr marL="1087438" marR="0" lvl="2" indent="288925" algn="just">
              <a:buFont typeface="Wingdings" pitchFamily="2" charset="2"/>
              <a:buChar char="§"/>
              <a:tabLst>
                <a:tab pos="1376362"/>
              </a:tabLst>
            </a:pPr>
            <a:r>
              <a:rPr lang="en-GB" altLang="en-US" sz="1400"/>
              <a:t>R&amp;D;</a:t>
            </a:r>
            <a:endParaRPr lang="en-GB" altLang="en-US" sz="1400"/>
          </a:p>
          <a:p>
            <a:pPr marL="1087438" marR="0" lvl="2" indent="288925" algn="just">
              <a:buFont typeface="Wingdings" pitchFamily="2" charset="2"/>
              <a:buChar char="§"/>
              <a:tabLst>
                <a:tab pos="1376362"/>
              </a:tabLst>
            </a:pPr>
            <a:r>
              <a:rPr lang="en-GB" altLang="en-US" sz="1400"/>
              <a:t>product marketing (if any);</a:t>
            </a:r>
            <a:endParaRPr lang="en-GB" altLang="en-US" sz="1400"/>
          </a:p>
          <a:p>
            <a:pPr marL="1087438" marR="0" lvl="2" indent="288925" algn="just">
              <a:buFont typeface="Wingdings" pitchFamily="2" charset="2"/>
              <a:buChar char="§"/>
              <a:tabLst>
                <a:tab pos="1376362"/>
              </a:tabLst>
            </a:pPr>
            <a:r>
              <a:rPr lang="en-GB" altLang="en-US" sz="1400"/>
              <a:t>non-income taxes, royalties and other governmental charges (if any);</a:t>
            </a:r>
            <a:endParaRPr lang="en-GB" altLang="en-US" sz="1400"/>
          </a:p>
          <a:p>
            <a:pPr marL="1087438" marR="0" lvl="2" indent="288925" algn="just">
              <a:buFont typeface="Wingdings" pitchFamily="2" charset="2"/>
              <a:buChar char="§"/>
              <a:tabLst>
                <a:tab pos="1376362"/>
              </a:tabLst>
            </a:pPr>
            <a:r>
              <a:rPr lang="en-GB" altLang="en-US" sz="1400"/>
              <a:t>contingency allowances; and</a:t>
            </a:r>
            <a:endParaRPr lang="en-GB" altLang="en-US" sz="1400"/>
          </a:p>
          <a:p>
            <a:pPr marL="1087438" marR="0" lvl="2" indent="288925" algn="just">
              <a:buFont typeface="Wingdings" pitchFamily="2" charset="2"/>
              <a:buChar char="§"/>
              <a:tabLst>
                <a:tab pos="1376362"/>
              </a:tabLst>
            </a:pPr>
            <a:r>
              <a:rPr lang="en-GB" altLang="en-US" sz="1400"/>
              <a:t>any other significant </a:t>
            </a:r>
            <a:r>
              <a:rPr sz="1400"/>
              <a:t>costs.</a:t>
            </a:r>
            <a:endParaRPr sz="1400"/>
          </a:p>
          <a:p>
            <a:pPr marL="1087438" marR="0" lvl="2" indent="0" algn="just">
              <a:buFont typeface="+mj-lt"/>
              <a:buNone/>
              <a:tabLst>
                <a:tab pos="1376362"/>
              </a:tabLst>
            </a:pPr>
            <a:r>
              <a:rPr sz="1400"/>
              <a:t>In </a:t>
            </a:r>
            <a:r>
              <a:rPr sz="1400"/>
              <a:t>particular, Biotech Companies are required to: (a) set out the components of cash operating costs separately by category; (b) explain the reason for any departure from the list of items to be included under cash operating costs; and (c) discuss any material cost items that should be highlighted to investors;</a:t>
            </a:r>
            <a:endParaRPr lang="en-GB" altLang="en-US" sz="1400"/>
          </a:p>
          <a:p>
            <a:pPr marL="1087438" marR="0" lvl="2" indent="0" algn="just">
              <a:buFont typeface="+mj-lt"/>
              <a:buNone/>
              <a:tabLst>
                <a:tab pos="1376362"/>
              </a:tabLst>
            </a:pPr>
            <a:endParaRPr lang="en-GB" altLang="en-US" sz="1400"/>
          </a:p>
          <a:p>
            <a:pPr marL="1027113" marR="0" lvl="1" indent="-342900" algn="just">
              <a:buFont typeface="Bookman Old Style" pitchFamily="18" charset="0"/>
              <a:buAutoNum type="alphaLcPeriod" startAt="13"/>
              <a:tabLst>
                <a:tab pos="1376362"/>
              </a:tabLst>
            </a:pPr>
            <a:r>
              <a:rPr sz="1400"/>
              <a:t>if the applicant has obtained an expert technical assessment, that assessment should be included in the listing document where relevant and appropriate; and</a:t>
            </a:r>
            <a:endParaRPr sz="1400"/>
          </a:p>
          <a:p>
            <a:pPr marL="1027113" marR="0" lvl="1" indent="-342900" algn="just">
              <a:buFont typeface="Bookman Old Style" pitchFamily="18" charset="0"/>
              <a:buAutoNum type="alphaLcPeriod" startAt="13"/>
              <a:tabLst>
                <a:tab pos="1376362"/>
              </a:tabLst>
            </a:pPr>
            <a:r>
              <a:rPr sz="1400"/>
              <a:t>listing documents must include a prominent warning statement in respect of each Core Product that it may not ultimately be successfully developed and marketed.</a:t>
            </a:r>
            <a:endParaRPr sz="1400"/>
          </a:p>
          <a:p>
            <a:pPr marL="1368425" marR="0" lvl="1" indent="-285750">
              <a:tabLst>
                <a:tab pos="1376362"/>
              </a:tabLst>
            </a:pPr>
            <a:endParaRPr lang="en-GB" altLang="en-US" sz="1600"/>
          </a:p>
          <a:p>
            <a:pPr marL="0" marR="0" lvl="0" indent="0">
              <a:buNone/>
              <a:tabLst>
                <a:tab pos="1376362"/>
              </a:tabLst>
            </a:pPr>
            <a:endParaRPr lang="en-GB" altLang="en-US" sz="1400"/>
          </a:p>
          <a:p>
            <a:pPr marL="273050" marR="0" lvl="0" indent="-273050">
              <a:tabLst>
                <a:tab pos="1376362"/>
              </a:tabLst>
            </a:pPr>
            <a:endParaRPr lang="en-GB" altLang="en-US" sz="1400"/>
          </a:p>
          <a:p>
            <a:pPr marL="0" marR="0" lvl="0" indent="0">
              <a:buNone/>
              <a:tabLst>
                <a:tab pos="1376362"/>
              </a:tabLst>
            </a:pPr>
            <a:endParaRPr lang="en-GB" altLang="en-US" sz="1400"/>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120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solidFill>
                  <a:srgbClr val="009999"/>
                </a:solidFill>
                <a:ea typeface="Segoe UI" panose="020b0502040204020203" pitchFamily="34" charset="0"/>
              </a:rPr>
              <a:t>CONTINUING OBLIGATIONS </a:t>
            </a:r>
            <a:r>
              <a:rPr>
                <a:ea typeface="Segoe UI" panose="020b0502040204020203" pitchFamily="34" charset="0"/>
              </a:rPr>
              <a:t>OF </a:t>
            </a:r>
            <a:br>
              <a:rPr>
                <a:ea typeface="Segoe UI" panose="020b0502040204020203" pitchFamily="34" charset="0"/>
              </a:rPr>
            </a:br>
            <a:r>
              <a:rPr>
                <a:ea typeface="Segoe UI" panose="020b0502040204020203" pitchFamily="34" charset="0"/>
              </a:rPr>
              <a:t>LISTED </a:t>
            </a:r>
            <a:r>
              <a:rPr>
                <a:ea typeface="Segoe UI" panose="020b0502040204020203" pitchFamily="34" charset="0"/>
              </a:rPr>
              <a:t>BIOTECH COMPANIES</a:t>
            </a:r>
            <a:endParaRPr lang="en-GB" altLang="en-US">
              <a:ea typeface="Segoe UI" panose="020b0502040204020203" pitchFamily="34" charset="0"/>
            </a:endParaRPr>
          </a:p>
        </p:txBody>
      </p:sp>
      <p:sp>
        <p:nvSpPr>
          <p:cNvPr id="51203"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99D40F84-39EB-4435-84BC-C8B8A8835363}" type="slidenum">
              <a:rPr lang="en-GB" altLang="en-US" sz="1200" b="1">
                <a:solidFill>
                  <a:schemeClr val="tx2"/>
                </a:solidFill>
                <a:latin typeface="Calibri" pitchFamily="34" charset="0"/>
                <a:ea typeface="新細明體" pitchFamily="18" charset="-120"/>
              </a:rPr>
              <a:t>22</a:t>
            </a:fld>
            <a:endParaRPr lang="en-GB" altLang="en-US" sz="1200" b="1">
              <a:solidFill>
                <a:schemeClr val="tx2"/>
              </a:solidFill>
              <a:latin typeface="Calibri" pitchFamily="34" charset="0"/>
              <a:ea typeface="新細明體" pitchFamily="18" charset="-120"/>
            </a:endParaRPr>
          </a:p>
        </p:txBody>
      </p:sp>
      <p:sp>
        <p:nvSpPr>
          <p:cNvPr id="51204"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1027112" indent="-34290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lgn="just">
              <a:buNone/>
            </a:pPr>
            <a:r>
              <a:rPr sz="1600" b="1"/>
              <a:t>Financial </a:t>
            </a:r>
            <a:r>
              <a:rPr sz="1600" b="1"/>
              <a:t>Report </a:t>
            </a:r>
            <a:r>
              <a:rPr sz="1600" b="1"/>
              <a:t>Disclosure</a:t>
            </a:r>
            <a:endParaRPr sz="1600" b="1"/>
          </a:p>
          <a:p>
            <a:pPr marL="273050" marR="0" lvl="0" indent="-273050" algn="just"/>
            <a:r>
              <a:rPr sz="1400"/>
              <a:t>Biotech Companies must disclose in their annual and half-year reports details of R&amp;D activities including</a:t>
            </a:r>
            <a:r>
              <a:rPr sz="1400"/>
              <a:t>:</a:t>
            </a:r>
            <a:endParaRPr sz="1400"/>
          </a:p>
          <a:p>
            <a:pPr marL="1027113" marR="0" lvl="1" indent="-342900" algn="just">
              <a:buFont typeface="Bookman Old Style" pitchFamily="18" charset="0"/>
              <a:buAutoNum type="alphaLcPeriod"/>
            </a:pPr>
            <a:r>
              <a:rPr sz="1400"/>
              <a:t>details of the key stages of each of its Core Products under development to reach commercialisation and a general indication of the likely timeframe for it to reach commercialisation;</a:t>
            </a:r>
            <a:endParaRPr lang="en-GB" altLang="en-US" sz="1400"/>
          </a:p>
          <a:p>
            <a:pPr marL="1027113" marR="0" lvl="1" indent="-342900" algn="just">
              <a:buFont typeface="Bookman Old Style" pitchFamily="18" charset="0"/>
              <a:buAutoNum type="alphaLcPeriod"/>
            </a:pPr>
            <a:r>
              <a:rPr lang="en-GB" altLang="en-US" sz="1400"/>
              <a:t>a summary of expenditure incurred on R&amp;D activities; and</a:t>
            </a:r>
            <a:endParaRPr lang="en-GB" altLang="en-US" sz="1400"/>
          </a:p>
          <a:p>
            <a:pPr marL="1027113" marR="0" lvl="1" indent="-342900" algn="just">
              <a:buFont typeface="Bookman Old Style" pitchFamily="18" charset="0"/>
              <a:buAutoNum type="alphaLcPeriod"/>
            </a:pPr>
            <a:r>
              <a:rPr lang="en-GB" altLang="en-US" sz="1400"/>
              <a:t>a prominently disclosed warning that a Core Product may not ultimately be successfully </a:t>
            </a:r>
            <a:r>
              <a:rPr sz="1400"/>
              <a:t>developed </a:t>
            </a:r>
            <a:r>
              <a:rPr sz="1400"/>
              <a:t>and marketed</a:t>
            </a:r>
            <a:r>
              <a:rPr sz="1400"/>
              <a:t>.</a:t>
            </a:r>
            <a:endParaRPr sz="1400"/>
          </a:p>
          <a:p>
            <a:pPr marL="0" marR="0" lvl="1" indent="0" algn="just">
              <a:spcBef>
                <a:spcPts val="600"/>
              </a:spcBef>
              <a:buClr>
                <a:srgbClr val="C80E1D"/>
              </a:buClr>
              <a:buNone/>
            </a:pPr>
            <a:r>
              <a:rPr sz="1600" b="1"/>
              <a:t>Delisting</a:t>
            </a:r>
            <a:endParaRPr lang="en-GB" altLang="en-US" sz="1600" b="1"/>
          </a:p>
          <a:p>
            <a:pPr marL="273050" marR="0" lvl="0" indent="-273050" algn="just"/>
            <a:r>
              <a:rPr sz="1400"/>
              <a:t>The Exchange has the power to suspend dealings in the shares of a Biotech Company which does not maintain sufficient operations or assets as required by LR13.24, or may cancel its listing under LR6.01. The Exchange can also give a company up to 12 months to comply with LR13.24, after which its listing will be cancelled if it is still in breach (LR18A.09</a:t>
            </a:r>
            <a:r>
              <a:rPr sz="1400"/>
              <a:t>).</a:t>
            </a:r>
            <a:endParaRPr sz="1400"/>
          </a:p>
          <a:p>
            <a:pPr marL="273050" marR="0" lvl="0" indent="-273050" algn="just"/>
            <a:endParaRPr sz="1400"/>
          </a:p>
          <a:p>
            <a:pPr marL="0" marR="0" lvl="0" indent="0" algn="just">
              <a:buNone/>
            </a:pPr>
            <a:r>
              <a:rPr sz="1600" b="1"/>
              <a:t>Prohibition on fundamental change in business</a:t>
            </a:r>
            <a:endParaRPr lang="en-GB" altLang="en-US" sz="1600"/>
          </a:p>
          <a:p>
            <a:pPr marL="273050" marR="0" lvl="0" indent="-273050" algn="just"/>
            <a:r>
              <a:rPr sz="1400"/>
              <a:t>Listed Biotech Companies require the Exchange’s consent for any acquisition, disposal or other transaction or arrangement (or a series of such transactions) that would result in a fundamental change to the company’s principal business activities as described in its listing document (LR18A.10).</a:t>
            </a:r>
            <a:endParaRPr lang="en-GB" altLang="en-US" sz="1400"/>
          </a:p>
          <a:p>
            <a:pPr marL="273050" marR="0" lvl="0" indent="-273050"/>
            <a:endParaRPr lang="en-GB" altLang="en-US" sz="1400"/>
          </a:p>
          <a:p>
            <a:pPr marL="0" marR="0" lvl="0" indent="0">
              <a:buNone/>
            </a:pPr>
            <a:endParaRPr lang="en-GB" altLang="en-US" sz="1400" b="1"/>
          </a:p>
          <a:p>
            <a:pPr marL="1082675" marR="0" lvl="1" indent="0">
              <a:buNone/>
            </a:pPr>
            <a:endParaRPr lang="en-GB" altLang="en-US" sz="1600"/>
          </a:p>
          <a:p>
            <a:pPr marL="0" marR="0" lvl="0" indent="0">
              <a:buNone/>
            </a:pPr>
            <a:endParaRPr lang="en-GB" altLang="en-US" sz="1400"/>
          </a:p>
          <a:p>
            <a:pPr marL="273050" marR="0" lvl="0" indent="-273050"/>
            <a:endParaRPr lang="en-GB" altLang="en-US" sz="1400"/>
          </a:p>
          <a:p>
            <a:pPr marL="0" marR="0" lvl="0" indent="0">
              <a:buNone/>
            </a:pPr>
            <a:endParaRPr lang="en-GB" altLang="en-US" sz="1400"/>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3250"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solidFill>
                  <a:srgbClr val="009999"/>
                </a:solidFill>
                <a:ea typeface="Segoe UI" panose="020b0502040204020203" pitchFamily="34" charset="0"/>
              </a:rPr>
              <a:t>CONTINUING OBLIGATIONS </a:t>
            </a:r>
            <a:r>
              <a:rPr>
                <a:ea typeface="Segoe UI" panose="020b0502040204020203" pitchFamily="34" charset="0"/>
              </a:rPr>
              <a:t>OF </a:t>
            </a:r>
            <a:br>
              <a:rPr>
                <a:ea typeface="Segoe UI" panose="020b0502040204020203" pitchFamily="34" charset="0"/>
              </a:rPr>
            </a:br>
            <a:r>
              <a:rPr>
                <a:ea typeface="Segoe UI" panose="020b0502040204020203" pitchFamily="34" charset="0"/>
              </a:rPr>
              <a:t>LISTED </a:t>
            </a:r>
            <a:r>
              <a:rPr>
                <a:ea typeface="Segoe UI" panose="020b0502040204020203" pitchFamily="34" charset="0"/>
              </a:rPr>
              <a:t>BIOTECH COMPANIES</a:t>
            </a:r>
            <a:endParaRPr lang="en-GB" altLang="en-US">
              <a:ea typeface="Segoe UI" panose="020b0502040204020203" pitchFamily="34" charset="0"/>
            </a:endParaRPr>
          </a:p>
        </p:txBody>
      </p:sp>
      <p:sp>
        <p:nvSpPr>
          <p:cNvPr id="53251"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4D57AFE5-91C1-4B48-9300-904376C61C61}" type="slidenum">
              <a:rPr lang="en-GB" altLang="en-US" sz="1200" b="1">
                <a:solidFill>
                  <a:schemeClr val="tx2"/>
                </a:solidFill>
                <a:latin typeface="Calibri" pitchFamily="34" charset="0"/>
                <a:ea typeface="新細明體" pitchFamily="18" charset="-120"/>
              </a:rPr>
              <a:t>23</a:t>
            </a:fld>
            <a:endParaRPr lang="en-GB" altLang="en-US" sz="1200" b="1">
              <a:solidFill>
                <a:schemeClr val="tx2"/>
              </a:solidFill>
              <a:latin typeface="Calibri" pitchFamily="34" charset="0"/>
              <a:ea typeface="新細明體" pitchFamily="18" charset="-120"/>
            </a:endParaRPr>
          </a:p>
        </p:txBody>
      </p:sp>
      <p:sp>
        <p:nvSpPr>
          <p:cNvPr id="53252" name="Content Placeholder 1"/>
          <p:cNvSpPr>
            <a:spLocks noGrp="1"/>
          </p:cNvSpPr>
          <p:nvPr>
            <p:ph sz="quarter" idx="4294967295"/>
          </p:nvPr>
        </p:nvSpPr>
        <p:spPr>
          <a:xfrm>
            <a:off x="539552" y="1196752"/>
            <a:ext cx="8136904" cy="5040560"/>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1082675" indent="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buNone/>
            </a:pPr>
            <a:endParaRPr sz="1600" b="1"/>
          </a:p>
          <a:p>
            <a:pPr marL="0" marR="0" lvl="0" indent="0">
              <a:buNone/>
            </a:pPr>
            <a:r>
              <a:rPr sz="1600" b="1"/>
              <a:t>Stock </a:t>
            </a:r>
            <a:r>
              <a:rPr sz="1600" b="1"/>
              <a:t>Marker</a:t>
            </a:r>
            <a:endParaRPr lang="en-GB" altLang="en-US" sz="1600"/>
          </a:p>
          <a:p>
            <a:pPr marL="273050" marR="0" lvl="0" indent="-273050" algn="just"/>
            <a:r>
              <a:rPr sz="1400"/>
              <a:t>Stock names of listed Biotech Companies </a:t>
            </a:r>
            <a:r>
              <a:rPr sz="1400"/>
              <a:t>have </a:t>
            </a:r>
            <a:r>
              <a:rPr sz="1400"/>
              <a:t>the marker “B” at the end of their name (LR18A.11</a:t>
            </a:r>
            <a:r>
              <a:rPr sz="1400"/>
              <a:t>).</a:t>
            </a:r>
            <a:endParaRPr sz="1400"/>
          </a:p>
          <a:p>
            <a:pPr marL="273050" marR="0" lvl="0" indent="-273050"/>
            <a:endParaRPr sz="1600"/>
          </a:p>
          <a:p>
            <a:pPr marL="0" marR="0" lvl="0" indent="0">
              <a:buNone/>
            </a:pPr>
            <a:r>
              <a:rPr sz="1600" b="1"/>
              <a:t>Meeting the Main Board financial eligibility tests</a:t>
            </a:r>
            <a:endParaRPr lang="en-GB" altLang="en-US" sz="1600"/>
          </a:p>
          <a:p>
            <a:pPr marL="273050" marR="0" lvl="0" indent="-273050" algn="just"/>
            <a:r>
              <a:rPr sz="1400"/>
              <a:t>Once a listed Biotech Company is able to satisfy the financial eligibility tests under LR 8.05, LR 18A.09 to LR18A.11 will cease to apply (i.e. sufficiency of operations, Exchange’s consent requirement for material change in business and stock marker requirement</a:t>
            </a:r>
            <a:r>
              <a:rPr sz="1400"/>
              <a:t>).</a:t>
            </a:r>
            <a:endParaRPr sz="1400"/>
          </a:p>
          <a:p>
            <a:pPr marL="0" marR="0" lvl="0" indent="0" algn="just">
              <a:buNone/>
            </a:pPr>
            <a:endParaRPr lang="en-GB" altLang="en-US" sz="1400"/>
          </a:p>
          <a:p>
            <a:pPr marL="273050" marR="0" lvl="0" indent="-273050" algn="just"/>
            <a:r>
              <a:rPr lang="en-GB" altLang="en-US" sz="1400"/>
              <a:t>Biotech companies are a new sector for Hong Kong listings having previously been prevented from listing by the financial eligibility requirements for profits, revenue and cash flow. The first listings of Biotech companies are expected to occur as early as summer 2018 and there is already a pipeline of Biotech companies that have expressed an interest in listing in Hong Kong. </a:t>
            </a:r>
            <a:r>
              <a:rPr sz="1400"/>
              <a:t> Applicants have been able to submit listing </a:t>
            </a:r>
            <a:r>
              <a:rPr sz="1400"/>
              <a:t>applications </a:t>
            </a:r>
            <a:r>
              <a:rPr sz="1400"/>
              <a:t>since 30 </a:t>
            </a:r>
            <a:r>
              <a:rPr sz="1400"/>
              <a:t>April 2018.</a:t>
            </a:r>
            <a:endParaRPr lang="en-GB" altLang="en-US" sz="1400"/>
          </a:p>
          <a:p>
            <a:pPr marL="273050" marR="0" lvl="0" indent="-273050"/>
            <a:endParaRPr lang="en-GB" altLang="en-US" sz="1600"/>
          </a:p>
          <a:p>
            <a:pPr marL="0" marR="0" lvl="0" indent="0">
              <a:buNone/>
            </a:pPr>
            <a:endParaRPr lang="en-GB" altLang="en-US" sz="1400" b="1"/>
          </a:p>
          <a:p>
            <a:pPr marL="1082675" marR="0" lvl="1" indent="0">
              <a:buNone/>
            </a:pPr>
            <a:endParaRPr lang="en-GB" altLang="en-US" sz="1600"/>
          </a:p>
          <a:p>
            <a:pPr marL="0" marR="0" lvl="0" indent="0">
              <a:buNone/>
            </a:pPr>
            <a:endParaRPr lang="en-GB" altLang="en-US" sz="1400"/>
          </a:p>
          <a:p>
            <a:pPr marL="273050" marR="0" lvl="0" indent="-273050"/>
            <a:endParaRPr lang="en-GB" altLang="en-US" sz="1400"/>
          </a:p>
          <a:p>
            <a:pPr marL="0" marR="0" lvl="0" indent="0">
              <a:buNone/>
            </a:pPr>
            <a:endParaRPr lang="en-GB" altLang="en-US" sz="1400"/>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5298"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CHARLTONS</a:t>
            </a:r>
            <a:endParaRPr lang="en-GB" altLang="en-US">
              <a:ea typeface="新細明體" pitchFamily="18" charset="-120"/>
            </a:endParaRPr>
          </a:p>
        </p:txBody>
      </p:sp>
      <p:sp>
        <p:nvSpPr>
          <p:cNvPr id="55299" name="Rectangle 3"/>
          <p:cNvSpPr/>
          <p:nvPr/>
        </p:nvSpPr>
        <p:spPr>
          <a:xfrm>
            <a:off x="2339975" y="1916112"/>
            <a:ext cx="6119812" cy="3733800"/>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lvl="0" indent="-273050" algn="just" eaLnBrk="1" hangingPunct="1">
              <a:spcAft>
                <a:spcPts val="400"/>
              </a:spcAft>
            </a:pPr>
            <a:r>
              <a:rPr kumimoji="1" lang="en-US" altLang="zh-TW" sz="1400">
                <a:latin typeface="Calibri" pitchFamily="34" charset="0"/>
                <a:ea typeface="新細明體" pitchFamily="18" charset="-120"/>
              </a:rPr>
              <a:t>Charltons’ extensive experience in corporate finance makes us uniquely qualified to provide a first class legal service</a:t>
            </a:r>
            <a:endParaRPr kumimoji="1" lang="zh-TW" altLang="en-US" sz="1400">
              <a:solidFill>
                <a:srgbClr val="000000"/>
              </a:solidFill>
              <a:latin typeface="Calibri" pitchFamily="34" charset="0"/>
              <a:ea typeface="標楷體" pitchFamily="65" charset="-120"/>
            </a:endParaRPr>
          </a:p>
          <a:p>
            <a:pPr marL="273050" lvl="0" indent="-273050" algn="just" eaLnBrk="1" hangingPunct="1">
              <a:spcAft>
                <a:spcPts val="400"/>
              </a:spcAft>
            </a:pPr>
            <a:r>
              <a:rPr kumimoji="1" lang="en-US" altLang="zh-TW" sz="1400">
                <a:latin typeface="Calibri" pitchFamily="34" charset="0"/>
                <a:ea typeface="新細明體" pitchFamily="18" charset="-120"/>
              </a:rPr>
              <a:t>Charltons have representative offices in Shanghai, Beijing and Yangon</a:t>
            </a:r>
            <a:endParaRPr kumimoji="1" lang="en-US" altLang="zh-TW" sz="1400">
              <a:latin typeface="Calibri" pitchFamily="34" charset="0"/>
              <a:ea typeface="新細明體" pitchFamily="18" charset="-120"/>
            </a:endParaRPr>
          </a:p>
          <a:p>
            <a:pPr marL="273050" lvl="0" indent="-273050" algn="just" eaLnBrk="1" hangingPunct="1">
              <a:spcAft>
                <a:spcPts val="400"/>
              </a:spcAft>
            </a:pPr>
            <a:r>
              <a:rPr kumimoji="1" lang="en-US" altLang="zh-TW" sz="1400">
                <a:latin typeface="Calibri" pitchFamily="34" charset="0"/>
                <a:ea typeface="新細明體" pitchFamily="18" charset="-120"/>
              </a:rPr>
              <a:t>Charltons was named the “</a:t>
            </a:r>
            <a:r>
              <a:rPr kumimoji="1" lang="en-US" altLang="zh-TW" sz="1400" b="1">
                <a:latin typeface="Calibri" pitchFamily="34" charset="0"/>
                <a:ea typeface="新細明體" pitchFamily="18" charset="-120"/>
              </a:rPr>
              <a:t>Corporate Finance Law Firm of the Year in Hong Kong </a:t>
            </a:r>
            <a:r>
              <a:rPr kumimoji="1" lang="en-US" altLang="zh-TW" sz="1400">
                <a:latin typeface="Calibri" pitchFamily="34" charset="0"/>
                <a:ea typeface="新細明體" pitchFamily="18" charset="-120"/>
              </a:rPr>
              <a:t>” in the Corporate Intl Magazine Global Award 2014 </a:t>
            </a:r>
            <a:endParaRPr kumimoji="1" lang="en-US" altLang="zh-TW" sz="1400">
              <a:latin typeface="Calibri" pitchFamily="34" charset="0"/>
              <a:ea typeface="新細明體" pitchFamily="18" charset="-120"/>
            </a:endParaRPr>
          </a:p>
          <a:p>
            <a:pPr marL="273050" lvl="0" indent="-273050" algn="just" eaLnBrk="1" hangingPunct="1">
              <a:spcAft>
                <a:spcPts val="400"/>
              </a:spcAft>
            </a:pPr>
            <a:r>
              <a:rPr kumimoji="1" lang="en-US" altLang="zh-TW" sz="1400">
                <a:latin typeface="Calibri" pitchFamily="34" charset="0"/>
                <a:ea typeface="新細明體" pitchFamily="18" charset="-120"/>
              </a:rPr>
              <a:t>“</a:t>
            </a:r>
            <a:r>
              <a:rPr kumimoji="1" lang="en-US" altLang="zh-TW" sz="1400" b="1">
                <a:latin typeface="Calibri" pitchFamily="34" charset="0"/>
                <a:ea typeface="新細明體" pitchFamily="18" charset="-120"/>
              </a:rPr>
              <a:t>Boutique Firm of the Year</a:t>
            </a:r>
            <a:r>
              <a:rPr kumimoji="1" lang="en-US" altLang="zh-TW" sz="1400">
                <a:latin typeface="Calibri" pitchFamily="34" charset="0"/>
                <a:ea typeface="新細明體" pitchFamily="18" charset="-120"/>
              </a:rPr>
              <a:t>” / “</a:t>
            </a:r>
            <a:r>
              <a:rPr kumimoji="1" lang="en-US" altLang="zh-TW" sz="1400" b="1">
                <a:latin typeface="Calibri" pitchFamily="34" charset="0"/>
                <a:ea typeface="新細明體" pitchFamily="18" charset="-120"/>
              </a:rPr>
              <a:t>Boutique Transactional Law Firm of the Year</a:t>
            </a:r>
            <a:r>
              <a:rPr kumimoji="1" lang="en-US" altLang="zh-TW" sz="1400">
                <a:latin typeface="Calibri" pitchFamily="34" charset="0"/>
                <a:ea typeface="新細明體" pitchFamily="18" charset="-120"/>
              </a:rPr>
              <a:t>” was awarded to Charltons by Asian Legal Business for the years 2002, 2003 and 2006 to 2017 (inclusive)</a:t>
            </a:r>
            <a:endParaRPr kumimoji="1" lang="en-US" altLang="zh-TW" sz="1400">
              <a:latin typeface="Calibri" pitchFamily="34" charset="0"/>
              <a:ea typeface="新細明體" pitchFamily="18" charset="-120"/>
            </a:endParaRPr>
          </a:p>
          <a:p>
            <a:pPr marL="273050" lvl="0" indent="-273050" algn="just" eaLnBrk="1" hangingPunct="1">
              <a:spcAft>
                <a:spcPts val="400"/>
              </a:spcAft>
            </a:pPr>
            <a:r>
              <a:rPr kumimoji="1" lang="en-US" altLang="zh-TW" sz="1400">
                <a:latin typeface="Calibri" pitchFamily="34" charset="0"/>
                <a:ea typeface="新細明體" pitchFamily="18" charset="-120"/>
              </a:rPr>
              <a:t>“</a:t>
            </a:r>
            <a:r>
              <a:rPr kumimoji="1" lang="en-US" altLang="zh-TW" sz="1400" b="1">
                <a:latin typeface="Calibri" pitchFamily="34" charset="0"/>
                <a:ea typeface="新細明體" pitchFamily="18" charset="-120"/>
              </a:rPr>
              <a:t>Hong Kong's Top Independent Law Firm</a:t>
            </a:r>
            <a:r>
              <a:rPr kumimoji="1" lang="en-US" altLang="zh-TW" sz="1400">
                <a:latin typeface="Calibri" pitchFamily="34" charset="0"/>
                <a:ea typeface="新細明體" pitchFamily="18" charset="-120"/>
              </a:rPr>
              <a:t>”</a:t>
            </a:r>
            <a:r>
              <a:rPr kumimoji="1" lang="en-US" altLang="zh-TW" sz="1400" b="1">
                <a:latin typeface="Calibri" pitchFamily="34" charset="0"/>
                <a:ea typeface="新細明體" pitchFamily="18" charset="-120"/>
              </a:rPr>
              <a:t> </a:t>
            </a:r>
            <a:r>
              <a:rPr kumimoji="1" lang="en-US" altLang="zh-TW" sz="1400">
                <a:latin typeface="Calibri" pitchFamily="34" charset="0"/>
                <a:ea typeface="新細明體" pitchFamily="18" charset="-120"/>
              </a:rPr>
              <a:t>was</a:t>
            </a:r>
            <a:r>
              <a:rPr kumimoji="1" lang="en-US" altLang="zh-TW" sz="1400" b="1">
                <a:latin typeface="Calibri" pitchFamily="34" charset="0"/>
                <a:ea typeface="新細明體" pitchFamily="18" charset="-120"/>
              </a:rPr>
              <a:t> </a:t>
            </a:r>
            <a:r>
              <a:rPr kumimoji="1" lang="en-US" altLang="zh-TW" sz="1400">
                <a:latin typeface="Calibri" pitchFamily="34" charset="0"/>
                <a:ea typeface="新細明體" pitchFamily="18" charset="-120"/>
              </a:rPr>
              <a:t>awarded to Charltons in the Euromoney Legal Media Group Asia Women in Business Law Awards 2012 and 2013</a:t>
            </a:r>
            <a:endParaRPr kumimoji="1" lang="en-US" altLang="zh-TW" sz="1400">
              <a:latin typeface="Calibri" pitchFamily="34" charset="0"/>
              <a:ea typeface="新細明體" pitchFamily="18" charset="-120"/>
            </a:endParaRPr>
          </a:p>
          <a:p>
            <a:pPr marL="273050" lvl="0" indent="-273050" algn="just" eaLnBrk="1" hangingPunct="1">
              <a:spcAft>
                <a:spcPts val="400"/>
              </a:spcAft>
            </a:pPr>
            <a:r>
              <a:rPr kumimoji="1" lang="en-US" altLang="zh-TW" sz="1400">
                <a:latin typeface="Calibri" pitchFamily="34" charset="0"/>
                <a:ea typeface="新細明體" pitchFamily="18" charset="-120"/>
              </a:rPr>
              <a:t>“</a:t>
            </a:r>
            <a:r>
              <a:rPr kumimoji="1" lang="en-US" altLang="zh-TW" sz="1400" b="1">
                <a:latin typeface="Calibri" pitchFamily="34" charset="0"/>
                <a:ea typeface="新細明體" pitchFamily="18" charset="-120"/>
              </a:rPr>
              <a:t>Equity Market Deal of the Year</a:t>
            </a:r>
            <a:r>
              <a:rPr kumimoji="1" lang="en-US" altLang="zh-TW" sz="1400">
                <a:latin typeface="Calibri" pitchFamily="34" charset="0"/>
                <a:ea typeface="新細明體" pitchFamily="18" charset="-120"/>
              </a:rPr>
              <a:t>” was awarded to Charltons in 2011 by Asian Legal Business for advising on the AIA IPO</a:t>
            </a:r>
            <a:endParaRPr kumimoji="1" lang="en-US" altLang="zh-TW" sz="1400">
              <a:latin typeface="Calibri" pitchFamily="34" charset="0"/>
              <a:ea typeface="新細明體" pitchFamily="18" charset="-120"/>
            </a:endParaRPr>
          </a:p>
        </p:txBody>
      </p:sp>
      <p:pic>
        <p:nvPicPr>
          <p:cNvPr id="55300" name="Picture 32"/>
          <p:cNvPicPr/>
          <p:nvPr/>
        </p:nvPicPr>
        <p:blipFill>
          <a:blip r:embed="rId3"/>
          <a:stretch>
            <a:fillRect/>
          </a:stretch>
        </p:blipFill>
        <p:spPr>
          <a:xfrm>
            <a:off x="611188" y="1392238"/>
            <a:ext cx="1382712" cy="3952875"/>
          </a:xfrm>
          <a:prstGeom prst="rect">
            <a:avLst/>
          </a:prstGeom>
          <a:noFill/>
          <a:ln>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7346"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sz="2000">
                <a:ea typeface="新細明體" pitchFamily="18" charset="-120"/>
              </a:rPr>
              <a:t>CHARLTONS – DIRECTORY LISTINGS / RECOMMENDATIONS</a:t>
            </a:r>
            <a:endParaRPr lang="en-GB" altLang="en-US" sz="2000">
              <a:ea typeface="新細明體" pitchFamily="18" charset="-120"/>
            </a:endParaRPr>
          </a:p>
        </p:txBody>
      </p:sp>
      <p:sp>
        <p:nvSpPr>
          <p:cNvPr id="57347" name="Rectangle 3"/>
          <p:cNvSpPr txBox="1"/>
          <p:nvPr/>
        </p:nvSpPr>
        <p:spPr bwMode="auto">
          <a:xfrm>
            <a:off x="2205038" y="1341438"/>
            <a:ext cx="6119812"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marR="0" lvl="0" indent="-273050" algn="just" eaLnBrk="1" hangingPunct="1">
              <a:spcBef>
                <a:spcPct val="0"/>
              </a:spcBef>
            </a:pPr>
            <a:r>
              <a:rPr kumimoji="1" sz="1200" b="1">
                <a:latin typeface="Calibri" pitchFamily="34" charset="0"/>
                <a:ea typeface="新細明體" pitchFamily="18" charset="-120"/>
              </a:rPr>
              <a:t>Asialaw Profiles 2021</a:t>
            </a:r>
            <a:endParaRPr kumimoji="1" sz="1200" b="1">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Capital markets - Highly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Corporate and M&amp;A - Highly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Investment funds - Highly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Private equity - Highly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Banking and financial services -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Technology and telecommunications - Recommended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Regulatory - Recommended</a:t>
            </a:r>
            <a:endParaRPr kumimoji="1" lang="zh-TW" altLang="en-US" sz="1200">
              <a:latin typeface="Calibri" pitchFamily="34" charset="0"/>
              <a:ea typeface="新細明體" pitchFamily="18" charset="-120"/>
            </a:endParaRPr>
          </a:p>
          <a:p>
            <a:pPr marL="273050" marR="0" lvl="0" indent="-273050" algn="just" eaLnBrk="1" hangingPunct="1">
              <a:spcBef>
                <a:spcPct val="0"/>
              </a:spcBef>
            </a:pPr>
            <a:endParaRPr kumimoji="1" sz="1200">
              <a:latin typeface="Calibri" pitchFamily="34" charset="0"/>
              <a:ea typeface="新細明體" pitchFamily="18" charset="-120"/>
            </a:endParaRPr>
          </a:p>
          <a:p>
            <a:pPr marL="273050" marR="0" lvl="0" indent="-273050" algn="just" eaLnBrk="1" hangingPunct="1">
              <a:spcBef>
                <a:spcPct val="0"/>
              </a:spcBef>
            </a:pPr>
            <a:r>
              <a:rPr kumimoji="1" sz="1200" b="1">
                <a:latin typeface="Calibri" pitchFamily="34" charset="0"/>
                <a:ea typeface="新細明體" pitchFamily="18" charset="-120"/>
              </a:rPr>
              <a:t>Chambers and Partners</a:t>
            </a:r>
            <a:endParaRPr kumimoji="1" sz="1200" b="1">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Corporate/M&amp;A: Independent Hong Kong Firms - Band 3</a:t>
            </a:r>
            <a:endParaRPr kumimoji="1" sz="1200">
              <a:latin typeface="Calibri" pitchFamily="34" charset="0"/>
              <a:ea typeface="新細明體" pitchFamily="18" charset="-120"/>
            </a:endParaRPr>
          </a:p>
          <a:p>
            <a:pPr marL="0" marR="0" lvl="1" indent="0" algn="just" eaLnBrk="1" hangingPunct="1">
              <a:spcBef>
                <a:spcPct val="0"/>
              </a:spcBef>
              <a:buClr>
                <a:srgbClr val="C80E1D"/>
              </a:buClr>
              <a:buFontTx/>
              <a:buNone/>
            </a:pPr>
            <a:endParaRPr kumimoji="1" sz="1200">
              <a:latin typeface="Calibri" pitchFamily="34" charset="0"/>
              <a:ea typeface="新細明體" pitchFamily="18" charset="-120"/>
            </a:endParaRPr>
          </a:p>
          <a:p>
            <a:pPr marL="273050" marR="0" lvl="1" indent="-273050" algn="just" eaLnBrk="1" hangingPunct="1">
              <a:spcBef>
                <a:spcPct val="0"/>
              </a:spcBef>
              <a:buClr>
                <a:srgbClr val="C80E1D"/>
              </a:buClr>
              <a:buFont typeface="Wingdings 3" pitchFamily="18" charset="2"/>
            </a:pPr>
            <a:r>
              <a:rPr kumimoji="1" sz="1200" b="1">
                <a:latin typeface="Calibri" pitchFamily="34" charset="0"/>
                <a:ea typeface="新細明體" pitchFamily="18" charset="-120"/>
              </a:rPr>
              <a:t>Chambers Ranked Individuals </a:t>
            </a:r>
            <a:endParaRPr kumimoji="1" sz="1200" b="1">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Julia Charlton - Capital Markets: Equity (International firms) China - Recognised Practitioner</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Julia Charlton - Corporate/M&amp;A: Independent Hong Kong Firms - Band 3</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Clinton Morrow - Corporate/M&amp;A: Independent Hong Kong Firms - Recognised Practitioner</a:t>
            </a:r>
            <a:endParaRPr kumimoji="1" sz="1200">
              <a:latin typeface="Calibri" pitchFamily="34" charset="0"/>
              <a:ea typeface="新細明體" pitchFamily="18" charset="-120"/>
            </a:endParaRPr>
          </a:p>
          <a:p>
            <a:pPr marL="273050" marR="0" lvl="1" indent="-273050" algn="just" eaLnBrk="1" hangingPunct="1">
              <a:spcBef>
                <a:spcPct val="0"/>
              </a:spcBef>
              <a:buClr>
                <a:srgbClr val="C80E1D"/>
              </a:buClr>
              <a:buFont typeface="Wingdings 3" pitchFamily="18" charset="2"/>
            </a:pPr>
            <a:endParaRPr kumimoji="1" sz="1200">
              <a:latin typeface="Calibri" pitchFamily="34" charset="0"/>
              <a:ea typeface="新細明體" pitchFamily="18" charset="-120"/>
            </a:endParaRPr>
          </a:p>
          <a:p>
            <a:pPr marL="273050" marR="0" lvl="1" indent="-273050" algn="just" eaLnBrk="1" hangingPunct="1">
              <a:spcBef>
                <a:spcPct val="0"/>
              </a:spcBef>
              <a:buClr>
                <a:srgbClr val="C80E1D"/>
              </a:buClr>
              <a:buFont typeface="Wingdings 3" pitchFamily="18" charset="2"/>
            </a:pPr>
            <a:r>
              <a:rPr kumimoji="1" sz="1200" b="1">
                <a:latin typeface="Calibri" pitchFamily="34" charset="0"/>
                <a:ea typeface="新細明體" pitchFamily="18" charset="-120"/>
              </a:rPr>
              <a:t>IFLR1000</a:t>
            </a:r>
            <a:endParaRPr kumimoji="1" sz="1200" b="1">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Capital markets : Equity - Other notable</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M&amp;A - Other notable</a:t>
            </a:r>
            <a:endParaRPr kumimoji="1" sz="1200">
              <a:latin typeface="Calibri" pitchFamily="34" charset="0"/>
              <a:ea typeface="新細明體" pitchFamily="18" charset="-120"/>
            </a:endParaRPr>
          </a:p>
          <a:p>
            <a:pPr marL="742950" marR="0" lvl="1" indent="-285750" algn="just" eaLnBrk="1" hangingPunct="1">
              <a:spcBef>
                <a:spcPct val="0"/>
              </a:spcBef>
              <a:buClr>
                <a:srgbClr val="C80E1D"/>
              </a:buClr>
              <a:buFontTx/>
              <a:buNone/>
            </a:pPr>
            <a:r>
              <a:rPr kumimoji="1" sz="1200">
                <a:latin typeface="Calibri" pitchFamily="34" charset="0"/>
                <a:ea typeface="新細明體" pitchFamily="18" charset="-120"/>
              </a:rPr>
              <a:t> </a:t>
            </a:r>
            <a:endParaRPr kumimoji="1" sz="1200">
              <a:latin typeface="Calibri" pitchFamily="34" charset="0"/>
              <a:ea typeface="新細明體" pitchFamily="18" charset="-120"/>
            </a:endParaRPr>
          </a:p>
          <a:p>
            <a:pPr marL="273050" marR="0" lvl="1" indent="-273050" algn="just" eaLnBrk="1" hangingPunct="1">
              <a:spcBef>
                <a:spcPct val="0"/>
              </a:spcBef>
              <a:buClr>
                <a:srgbClr val="C80E1D"/>
              </a:buClr>
              <a:buFont typeface="Wingdings 3" pitchFamily="18" charset="2"/>
            </a:pPr>
            <a:r>
              <a:rPr kumimoji="1" sz="1200" b="1">
                <a:latin typeface="Calibri" pitchFamily="34" charset="0"/>
                <a:ea typeface="新細明體" pitchFamily="18" charset="-120"/>
              </a:rPr>
              <a:t>IFLR1000 Ranked Individuals </a:t>
            </a:r>
            <a:endParaRPr kumimoji="1" sz="1200" b="1">
              <a:latin typeface="Calibri" pitchFamily="34" charset="0"/>
              <a:ea typeface="新細明體" pitchFamily="18" charset="-120"/>
            </a:endParaRPr>
          </a:p>
          <a:p>
            <a:pPr marL="755650" marR="0" lvl="1" indent="-285750" algn="just" eaLnBrk="1" hangingPunct="1">
              <a:spcBef>
                <a:spcPct val="0"/>
              </a:spcBef>
              <a:buClr>
                <a:srgbClr val="C80E1D"/>
              </a:buClr>
              <a:buFont typeface="Arial"/>
            </a:pPr>
            <a:r>
              <a:rPr kumimoji="1" sz="1200">
                <a:latin typeface="Calibri" pitchFamily="34" charset="0"/>
                <a:ea typeface="新細明體" pitchFamily="18" charset="-120"/>
              </a:rPr>
              <a:t>Julia Charlton - Highly regarded</a:t>
            </a:r>
            <a:endParaRPr kumimoji="1" sz="1200">
              <a:latin typeface="Calibri" pitchFamily="34" charset="0"/>
              <a:ea typeface="新細明體" pitchFamily="18" charset="-120"/>
            </a:endParaRPr>
          </a:p>
          <a:p>
            <a:pPr marL="755650" marR="0" lvl="1" indent="-285750" algn="just" eaLnBrk="1" hangingPunct="1">
              <a:spcBef>
                <a:spcPct val="0"/>
              </a:spcBef>
              <a:buClr>
                <a:srgbClr val="C80E1D"/>
              </a:buClr>
              <a:buFont typeface="Arial"/>
            </a:pPr>
            <a:endParaRPr kumimoji="1" sz="1200">
              <a:latin typeface="Calibri" pitchFamily="34" charset="0"/>
              <a:ea typeface="新細明體" pitchFamily="18" charset="-120"/>
            </a:endParaRPr>
          </a:p>
          <a:p>
            <a:pPr marL="755650" marR="0" lvl="1" indent="-285750" algn="just" eaLnBrk="1" hangingPunct="1">
              <a:spcBef>
                <a:spcPts val="600"/>
              </a:spcBef>
              <a:spcAft>
                <a:spcPts val="400"/>
              </a:spcAft>
              <a:buClr>
                <a:srgbClr val="C80E1D"/>
              </a:buClr>
              <a:buFont typeface="Arial"/>
            </a:pPr>
            <a:endParaRPr kumimoji="1" sz="1200">
              <a:latin typeface="Calibri" pitchFamily="34" charset="0"/>
              <a:ea typeface="新細明體" pitchFamily="18" charset="-120"/>
            </a:endParaRPr>
          </a:p>
          <a:p>
            <a:pPr marL="273050" marR="0" lvl="0" indent="-273050" algn="just" eaLnBrk="1" hangingPunct="1">
              <a:spcAft>
                <a:spcPts val="400"/>
              </a:spcAft>
            </a:pPr>
            <a:endParaRPr kumimoji="1" sz="1400">
              <a:latin typeface="Calibri" pitchFamily="34" charset="0"/>
              <a:ea typeface="新細明體" pitchFamily="18" charset="-120"/>
            </a:endParaRPr>
          </a:p>
          <a:p>
            <a:pPr marL="273050" marR="0" lvl="0" indent="-273050" algn="just" eaLnBrk="1" hangingPunct="1">
              <a:spcAft>
                <a:spcPts val="400"/>
              </a:spcAft>
            </a:pPr>
            <a:endParaRPr kumimoji="1" lang="en-US" altLang="zh-TW" sz="1400">
              <a:latin typeface="Calibri" pitchFamily="34" charset="0"/>
              <a:ea typeface="新細明體" pitchFamily="18" charset="-120"/>
            </a:endParaRPr>
          </a:p>
        </p:txBody>
      </p:sp>
      <p:pic>
        <p:nvPicPr>
          <p:cNvPr id="57348" name="Picture 4"/>
          <p:cNvPicPr/>
          <p:nvPr/>
        </p:nvPicPr>
        <p:blipFill>
          <a:blip r:embed="rId3"/>
          <a:srcRect l="56124" t="26229" r="36121" b="50405"/>
          <a:stretch>
            <a:fillRect/>
          </a:stretch>
        </p:blipFill>
        <p:spPr>
          <a:xfrm>
            <a:off x="458788" y="1211262"/>
            <a:ext cx="1747838" cy="1581150"/>
          </a:xfrm>
          <a:prstGeom prst="rect">
            <a:avLst/>
          </a:prstGeom>
          <a:noFill/>
          <a:ln>
            <a:noFill/>
            <a:miter lim="800000"/>
          </a:ln>
        </p:spPr>
      </p:pic>
      <p:sp>
        <p:nvSpPr>
          <p:cNvPr id="57349" name="AutoShape 2" descr="Research Schedule | Chambers and Partners"/>
          <p:cNvSpPr/>
          <p:nvPr/>
        </p:nvSpPr>
        <p:spPr>
          <a:xfrm>
            <a:off x="155575" y="-144462"/>
            <a:ext cx="304800" cy="3048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endParaRPr lang="en-US" altLang="en-US"/>
          </a:p>
        </p:txBody>
      </p:sp>
      <p:pic>
        <p:nvPicPr>
          <p:cNvPr id="57350" name="Picture 6"/>
          <p:cNvPicPr/>
          <p:nvPr/>
        </p:nvPicPr>
        <p:blipFill>
          <a:blip r:embed="rId4"/>
          <a:srcRect l="57774" t="13120" r="32313" b="78405"/>
          <a:stretch>
            <a:fillRect/>
          </a:stretch>
        </p:blipFill>
        <p:spPr>
          <a:xfrm>
            <a:off x="485775" y="3573462"/>
            <a:ext cx="1692275" cy="503238"/>
          </a:xfrm>
          <a:prstGeom prst="rect">
            <a:avLst/>
          </a:prstGeom>
          <a:noFill/>
          <a:ln>
            <a:noFill/>
            <a:miter lim="800000"/>
          </a:ln>
        </p:spPr>
      </p:pic>
      <p:pic>
        <p:nvPicPr>
          <p:cNvPr id="57351" name="Picture 7"/>
          <p:cNvPicPr/>
          <p:nvPr/>
        </p:nvPicPr>
        <p:blipFill>
          <a:blip r:embed="rId5"/>
          <a:srcRect l="57601" t="17214" r="28490" b="73361"/>
          <a:stretch>
            <a:fillRect/>
          </a:stretch>
        </p:blipFill>
        <p:spPr>
          <a:xfrm>
            <a:off x="514350" y="4811712"/>
            <a:ext cx="1690688" cy="406400"/>
          </a:xfrm>
          <a:prstGeom prst="rect">
            <a:avLst/>
          </a:prstGeom>
          <a:noFill/>
          <a:ln>
            <a:noFill/>
            <a:miter lim="800000"/>
          </a:ln>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59394"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CHARLTONS</a:t>
            </a:r>
            <a:endParaRPr lang="en-GB" altLang="en-US">
              <a:ea typeface="新細明體" pitchFamily="18" charset="-120"/>
            </a:endParaRPr>
          </a:p>
        </p:txBody>
      </p:sp>
      <p:sp>
        <p:nvSpPr>
          <p:cNvPr id="59395" name="Rectangle 3"/>
          <p:cNvSpPr/>
          <p:nvPr/>
        </p:nvSpPr>
        <p:spPr>
          <a:xfrm>
            <a:off x="2916238" y="1495425"/>
            <a:ext cx="5759450" cy="4525962"/>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lvl="0" indent="-273050" algn="just" eaLnBrk="1" hangingPunct="1">
              <a:lnSpc>
                <a:spcPct val="120000"/>
              </a:lnSpc>
              <a:spcAft>
                <a:spcPct val="20000"/>
              </a:spcAft>
              <a:buClr>
                <a:srgbClr val="C00000"/>
              </a:buClr>
            </a:pPr>
            <a:r>
              <a:rPr kumimoji="1" lang="en-US" altLang="zh-TW">
                <a:latin typeface="Calibri" pitchFamily="34" charset="0"/>
                <a:ea typeface="新細明體" pitchFamily="18" charset="-120"/>
              </a:rPr>
              <a:t>Excellent links and networks with law firms worldwide.</a:t>
            </a:r>
            <a:endParaRPr kumimoji="1" lang="en-US" altLang="zh-TW">
              <a:latin typeface="Calibri" pitchFamily="34" charset="0"/>
              <a:ea typeface="新細明體" pitchFamily="18" charset="-120"/>
            </a:endParaRPr>
          </a:p>
          <a:p>
            <a:pPr marL="273050" lvl="0" indent="-273050" algn="just" eaLnBrk="1" hangingPunct="1">
              <a:lnSpc>
                <a:spcPct val="120000"/>
              </a:lnSpc>
              <a:spcAft>
                <a:spcPct val="20000"/>
              </a:spcAft>
              <a:buClr>
                <a:srgbClr val="C00000"/>
              </a:buClr>
            </a:pPr>
            <a:r>
              <a:rPr kumimoji="1" lang="en-US" altLang="zh-TW">
                <a:latin typeface="Calibri" pitchFamily="34" charset="0"/>
                <a:ea typeface="新細明體" pitchFamily="18" charset="-120"/>
              </a:rPr>
              <a:t>Julia Charlton was:</a:t>
            </a:r>
            <a:endParaRPr kumimoji="1" lang="en-US" altLang="zh-TW">
              <a:latin typeface="Calibri" pitchFamily="34" charset="0"/>
              <a:ea typeface="新細明體" pitchFamily="18" charset="-120"/>
            </a:endParaRPr>
          </a:p>
          <a:p>
            <a:pPr marL="742950" lvl="1" indent="-285750" algn="just" eaLnBrk="1" hangingPunct="1">
              <a:lnSpc>
                <a:spcPct val="120000"/>
              </a:lnSpc>
              <a:spcBef>
                <a:spcPts val="600"/>
              </a:spcBef>
              <a:spcAft>
                <a:spcPct val="20000"/>
              </a:spcAft>
              <a:buFont typeface="Wingdings 3" pitchFamily="18" charset="2"/>
            </a:pPr>
            <a:r>
              <a:rPr kumimoji="1" lang="en-US" altLang="zh-TW" sz="1400">
                <a:latin typeface="Calibri" pitchFamily="34" charset="0"/>
                <a:ea typeface="新細明體" pitchFamily="18" charset="-120"/>
              </a:rPr>
              <a:t>named a “</a:t>
            </a:r>
            <a:r>
              <a:rPr kumimoji="1" lang="en-US" altLang="zh-TW" sz="1400" b="1">
                <a:latin typeface="Calibri" pitchFamily="34" charset="0"/>
                <a:ea typeface="新細明體" pitchFamily="18" charset="-120"/>
              </a:rPr>
              <a:t>Leading Lawyer</a:t>
            </a:r>
            <a:r>
              <a:rPr kumimoji="1" lang="en-US" altLang="zh-TW" sz="1400">
                <a:latin typeface="Calibri" pitchFamily="34" charset="0"/>
                <a:ea typeface="新細明體" pitchFamily="18" charset="-120"/>
              </a:rPr>
              <a:t>” by Asia Law &amp; Practice for the years 2002, 2003, 2006-2020 (inclusive)</a:t>
            </a:r>
            <a:endParaRPr kumimoji="1" lang="en-US" altLang="zh-TW" sz="1400">
              <a:latin typeface="Calibri" pitchFamily="34" charset="0"/>
              <a:ea typeface="新細明體" pitchFamily="18" charset="-120"/>
            </a:endParaRPr>
          </a:p>
          <a:p>
            <a:pPr marL="742950" lvl="1" indent="-285750" algn="just" eaLnBrk="1" hangingPunct="1">
              <a:lnSpc>
                <a:spcPct val="120000"/>
              </a:lnSpc>
              <a:spcBef>
                <a:spcPts val="600"/>
              </a:spcBef>
              <a:spcAft>
                <a:spcPct val="20000"/>
              </a:spcAft>
              <a:buFont typeface="Wingdings 3" pitchFamily="18" charset="2"/>
            </a:pPr>
            <a:r>
              <a:rPr kumimoji="1" lang="en-US" altLang="en-US" sz="1400">
                <a:latin typeface="Calibri" pitchFamily="34" charset="0"/>
                <a:ea typeface="新細明體" pitchFamily="18" charset="-120"/>
              </a:rPr>
              <a:t>awarded ‘</a:t>
            </a:r>
            <a:r>
              <a:rPr kumimoji="1" lang="en-US" altLang="en-US" sz="1400" b="1">
                <a:latin typeface="Calibri" pitchFamily="34" charset="0"/>
                <a:ea typeface="新細明體" pitchFamily="18" charset="-120"/>
              </a:rPr>
              <a:t>Hong Kong Capital Markets Lawyer of the Year</a:t>
            </a:r>
            <a:r>
              <a:rPr kumimoji="1" lang="en-US" altLang="en-US" sz="1400">
                <a:latin typeface="Calibri" pitchFamily="34" charset="0"/>
                <a:ea typeface="新細明體" pitchFamily="18" charset="-120"/>
              </a:rPr>
              <a:t>’ by Finance Monthly Global Awards 2014. </a:t>
            </a:r>
            <a:endParaRPr kumimoji="1" lang="en-US" altLang="en-US" sz="1400">
              <a:latin typeface="Calibri" pitchFamily="34" charset="0"/>
              <a:ea typeface="新細明體" pitchFamily="18" charset="-120"/>
            </a:endParaRPr>
          </a:p>
          <a:p>
            <a:pPr marL="742950" lvl="1" indent="-285750" algn="just" eaLnBrk="1" hangingPunct="1">
              <a:lnSpc>
                <a:spcPct val="120000"/>
              </a:lnSpc>
              <a:spcBef>
                <a:spcPts val="600"/>
              </a:spcBef>
              <a:spcAft>
                <a:spcPct val="20000"/>
              </a:spcAft>
              <a:buFont typeface="Wingdings 3" pitchFamily="18" charset="2"/>
            </a:pPr>
            <a:r>
              <a:rPr kumimoji="1" lang="en-US" altLang="en-US" sz="1400">
                <a:latin typeface="Calibri" pitchFamily="34" charset="0"/>
                <a:ea typeface="新細明體" pitchFamily="18" charset="-120"/>
              </a:rPr>
              <a:t>named a ‘</a:t>
            </a:r>
            <a:r>
              <a:rPr kumimoji="1" lang="en-US" altLang="en-US" sz="1400" b="1">
                <a:latin typeface="Calibri" pitchFamily="34" charset="0"/>
                <a:ea typeface="新細明體" pitchFamily="18" charset="-120"/>
              </a:rPr>
              <a:t>Leading Advisor</a:t>
            </a:r>
            <a:r>
              <a:rPr kumimoji="1" lang="en-US" altLang="en-US" sz="1400">
                <a:latin typeface="Calibri" pitchFamily="34" charset="0"/>
                <a:ea typeface="新細明體" pitchFamily="18" charset="-120"/>
              </a:rPr>
              <a:t>’ by Acquisition International for 2013.</a:t>
            </a:r>
            <a:endParaRPr kumimoji="1" lang="en-US" altLang="en-US" sz="1400">
              <a:latin typeface="Calibri" pitchFamily="34" charset="0"/>
              <a:ea typeface="新細明體" pitchFamily="18" charset="-120"/>
            </a:endParaRPr>
          </a:p>
          <a:p>
            <a:pPr marL="742950" lvl="1" indent="-285750" algn="just" eaLnBrk="1" hangingPunct="1">
              <a:lnSpc>
                <a:spcPct val="120000"/>
              </a:lnSpc>
              <a:spcBef>
                <a:spcPts val="600"/>
              </a:spcBef>
              <a:spcAft>
                <a:spcPct val="20000"/>
              </a:spcAft>
              <a:buFont typeface="Wingdings 3" pitchFamily="18" charset="2"/>
            </a:pPr>
            <a:r>
              <a:rPr kumimoji="1" lang="en-US" altLang="en-US" sz="1400">
                <a:latin typeface="Calibri" pitchFamily="34" charset="0"/>
                <a:ea typeface="新細明體" pitchFamily="18" charset="-120"/>
              </a:rPr>
              <a:t>awarded the American Chamber of Commerce of Hong Kong / South China Morning Post Women of Influence: Professional of the Year 2008.</a:t>
            </a:r>
            <a:endParaRPr kumimoji="1" lang="en-US" altLang="en-US" sz="1400">
              <a:latin typeface="Calibri" pitchFamily="34" charset="0"/>
              <a:ea typeface="新細明體" pitchFamily="18" charset="-120"/>
            </a:endParaRPr>
          </a:p>
          <a:p>
            <a:pPr marL="742950" lvl="1" indent="-285750" algn="just" eaLnBrk="1" hangingPunct="1">
              <a:lnSpc>
                <a:spcPct val="120000"/>
              </a:lnSpc>
              <a:spcBef>
                <a:spcPts val="600"/>
              </a:spcBef>
              <a:spcAft>
                <a:spcPct val="20000"/>
              </a:spcAft>
              <a:buFont typeface="Wingdings 3" pitchFamily="18" charset="2"/>
            </a:pPr>
            <a:r>
              <a:rPr kumimoji="1" lang="en-US" altLang="en-US" sz="1400">
                <a:latin typeface="Calibri" pitchFamily="34" charset="0"/>
                <a:ea typeface="新細明體" pitchFamily="18" charset="-120"/>
              </a:rPr>
              <a:t>finalist of Veuve Clicquot Business Woman Award 2018 Hong Kong</a:t>
            </a:r>
            <a:endParaRPr kumimoji="1" lang="en-US" altLang="en-US" sz="1400">
              <a:latin typeface="Calibri" pitchFamily="34" charset="0"/>
              <a:ea typeface="新細明體" pitchFamily="18" charset="-120"/>
            </a:endParaRPr>
          </a:p>
          <a:p>
            <a:pPr marL="273050" lvl="0" indent="-273050" algn="just" eaLnBrk="1" hangingPunct="1">
              <a:lnSpc>
                <a:spcPct val="120000"/>
              </a:lnSpc>
              <a:spcAft>
                <a:spcPct val="20000"/>
              </a:spcAft>
              <a:buClr>
                <a:srgbClr val="C00000"/>
              </a:buClr>
            </a:pPr>
            <a:endParaRPr kumimoji="1" lang="zh-TW" altLang="en-GB" sz="1700">
              <a:latin typeface="Calibri" pitchFamily="34" charset="0"/>
              <a:ea typeface="標楷體" pitchFamily="65" charset="-120"/>
            </a:endParaRPr>
          </a:p>
          <a:p>
            <a:pPr marL="273050" lvl="0" indent="-273050" eaLnBrk="1" hangingPunct="1">
              <a:lnSpc>
                <a:spcPct val="150000"/>
              </a:lnSpc>
              <a:spcAft>
                <a:spcPct val="20000"/>
              </a:spcAft>
              <a:buClr>
                <a:schemeClr val="accent1"/>
              </a:buClr>
            </a:pPr>
            <a:endParaRPr kumimoji="1" lang="en-US" altLang="zh-TW" sz="1700">
              <a:latin typeface="Calibri" pitchFamily="34" charset="0"/>
              <a:ea typeface="標楷體" pitchFamily="65" charset="-120"/>
            </a:endParaRPr>
          </a:p>
          <a:p>
            <a:pPr marL="273050" lvl="0" indent="-273050" eaLnBrk="1" hangingPunct="1">
              <a:lnSpc>
                <a:spcPct val="150000"/>
              </a:lnSpc>
              <a:buClr>
                <a:schemeClr val="accent1"/>
              </a:buClr>
            </a:pPr>
            <a:endParaRPr kumimoji="1" lang="zh-TW" altLang="en-US" sz="2600">
              <a:latin typeface="Calibri" pitchFamily="34" charset="0"/>
              <a:ea typeface="標楷體" pitchFamily="65" charset="-120"/>
            </a:endParaRPr>
          </a:p>
        </p:txBody>
      </p:sp>
      <p:grpSp>
        <p:nvGrpSpPr>
          <p:cNvPr id="59396" name="群組 1"/>
          <p:cNvGrpSpPr/>
          <p:nvPr/>
        </p:nvGrpSpPr>
        <p:grpSpPr>
          <a:xfrm>
            <a:off x="900112" y="3500438"/>
            <a:ext cx="1368425" cy="1800225"/>
            <a:chOff x="819275" y="2822193"/>
            <a:chExt cx="1828800" cy="2592387"/>
          </a:xfrm>
        </p:grpSpPr>
        <p:pic>
          <p:nvPicPr>
            <p:cNvPr id="59399" name="Picture 4" descr="C:\Documents and Settings\janetyau\桌面\Logos\alplogo.gif"/>
            <p:cNvPicPr/>
            <p:nvPr/>
          </p:nvPicPr>
          <p:blipFill>
            <a:blip r:embed="rId3"/>
            <a:stretch>
              <a:fillRect/>
            </a:stretch>
          </p:blipFill>
          <p:spPr>
            <a:xfrm>
              <a:off x="1281237" y="2822193"/>
              <a:ext cx="903288" cy="1382712"/>
            </a:xfrm>
            <a:prstGeom prst="rect">
              <a:avLst/>
            </a:prstGeom>
            <a:noFill/>
            <a:ln>
              <a:noFill/>
              <a:miter lim="800000"/>
            </a:ln>
          </p:spPr>
        </p:pic>
        <p:pic>
          <p:nvPicPr>
            <p:cNvPr id="59400" name="Picture 7" descr="C:\Documents and Settings\janetyau\桌面\Logos\IFLR.gif"/>
            <p:cNvPicPr/>
            <p:nvPr/>
          </p:nvPicPr>
          <p:blipFill>
            <a:blip r:embed="rId4"/>
            <a:stretch>
              <a:fillRect/>
            </a:stretch>
          </p:blipFill>
          <p:spPr>
            <a:xfrm>
              <a:off x="819275" y="4579555"/>
              <a:ext cx="1828800" cy="835025"/>
            </a:xfrm>
            <a:prstGeom prst="rect">
              <a:avLst/>
            </a:prstGeom>
            <a:noFill/>
            <a:ln>
              <a:noFill/>
              <a:miter lim="800000"/>
            </a:ln>
          </p:spPr>
        </p:pic>
      </p:grpSp>
      <p:pic>
        <p:nvPicPr>
          <p:cNvPr id="59397" name="Picture 9" descr="Avrio Logo"/>
          <p:cNvPicPr/>
          <p:nvPr/>
        </p:nvPicPr>
        <p:blipFill>
          <a:blip r:embed="rId5"/>
          <a:stretch>
            <a:fillRect/>
          </a:stretch>
        </p:blipFill>
        <p:spPr>
          <a:xfrm>
            <a:off x="468312" y="2505075"/>
            <a:ext cx="2032000" cy="603250"/>
          </a:xfrm>
          <a:prstGeom prst="rect">
            <a:avLst/>
          </a:prstGeom>
          <a:noFill/>
          <a:ln>
            <a:noFill/>
            <a:miter lim="800000"/>
          </a:ln>
        </p:spPr>
      </p:pic>
      <p:pic>
        <p:nvPicPr>
          <p:cNvPr id="59398" name="Picture 9" descr="C:\Documents and Settings\janetyau\桌面\Legalink Logo\Legalink Secondary Signature Partial Tagline on White.jpg"/>
          <p:cNvPicPr/>
          <p:nvPr/>
        </p:nvPicPr>
        <p:blipFill>
          <a:blip r:embed="rId6"/>
          <a:stretch>
            <a:fillRect/>
          </a:stretch>
        </p:blipFill>
        <p:spPr>
          <a:xfrm>
            <a:off x="331788" y="1412875"/>
            <a:ext cx="2305050" cy="815975"/>
          </a:xfrm>
          <a:prstGeom prst="rect">
            <a:avLst/>
          </a:prstGeom>
          <a:noFill/>
          <a:ln>
            <a:noFill/>
            <a:miter lim="800000"/>
          </a:ln>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1442" name="Title 2"/>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PRACTICE AREAS</a:t>
            </a:r>
            <a:endParaRPr lang="en-GB" altLang="en-US">
              <a:ea typeface="新細明體" pitchFamily="18" charset="-120"/>
            </a:endParaRPr>
          </a:p>
        </p:txBody>
      </p:sp>
      <p:sp>
        <p:nvSpPr>
          <p:cNvPr id="61443" name="TextBox 13"/>
          <p:cNvSpPr/>
          <p:nvPr/>
        </p:nvSpPr>
        <p:spPr>
          <a:xfrm>
            <a:off x="923925" y="1420812"/>
            <a:ext cx="5040312" cy="47767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Capital markets</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Corporate and commercial</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Securities</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Mergers and acquisitions</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Investment funds: China and offshore</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Derivatives</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Restructuring</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Venture capital</a:t>
            </a:r>
            <a:endParaRPr kumimoji="0" lang="en-US" altLang="en-US" sz="1600">
              <a:solidFill>
                <a:srgbClr val="373D54"/>
              </a:solidFill>
              <a:latin typeface="Calibri" pitchFamily="34" charset="0"/>
            </a:endParaRPr>
          </a:p>
          <a:p>
            <a:pPr marL="366712"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600">
                <a:solidFill>
                  <a:srgbClr val="373D54"/>
                </a:solidFill>
                <a:latin typeface="Calibri" pitchFamily="34" charset="0"/>
              </a:rPr>
              <a:t>Investment</a:t>
            </a:r>
            <a:endParaRPr kumimoji="0" lang="en-US" altLang="en-US" sz="1600">
              <a:solidFill>
                <a:srgbClr val="373D54"/>
              </a:solidFill>
              <a:latin typeface="Calibri" pitchFamily="34" charset="0"/>
            </a:endParaRPr>
          </a:p>
          <a:p>
            <a:pPr marL="366712" lvl="0" indent="-369888" eaLnBrk="1" hangingPunct="1"/>
            <a:endParaRPr kumimoji="0" lang="en-GB" altLang="en-US" sz="1600">
              <a:solidFill>
                <a:srgbClr val="373D54"/>
              </a:solidFill>
              <a:latin typeface="Calibri" pitchFamily="34" charset="0"/>
            </a:endParaRPr>
          </a:p>
        </p:txBody>
      </p:sp>
      <p:pic>
        <p:nvPicPr>
          <p:cNvPr id="61444" name="Picture 2" descr="C:\Documents and Settings\janetyau\桌面\new website\Downloaded photos for website\Hong Kong airport 5.jpg"/>
          <p:cNvPicPr/>
          <p:nvPr/>
        </p:nvPicPr>
        <p:blipFill>
          <a:blip r:embed="rId2"/>
          <a:stretch>
            <a:fillRect/>
          </a:stretch>
        </p:blipFill>
        <p:spPr>
          <a:xfrm>
            <a:off x="5940425" y="1341438"/>
            <a:ext cx="2735262" cy="4321175"/>
          </a:xfrm>
          <a:prstGeom prst="rect">
            <a:avLst/>
          </a:prstGeom>
          <a:noFill/>
          <a:ln>
            <a:noFill/>
            <a:miter lim="800000"/>
          </a:ln>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2466" name="Title 2"/>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PRACTICE AREAS</a:t>
            </a:r>
            <a:endParaRPr lang="en-GB" altLang="en-US">
              <a:ea typeface="新細明體" pitchFamily="18" charset="-120"/>
            </a:endParaRPr>
          </a:p>
        </p:txBody>
      </p:sp>
      <p:sp>
        <p:nvSpPr>
          <p:cNvPr id="62467" name="Rectangle 1027"/>
          <p:cNvSpPr/>
          <p:nvPr/>
        </p:nvSpPr>
        <p:spPr>
          <a:xfrm>
            <a:off x="539750" y="1206500"/>
            <a:ext cx="3455988" cy="4525962"/>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Capital Markets</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Global offerings and GDRs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IPOs and Placings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Listing on the Hong Kong, Shanghai, Shenzhen, London and Luxembourg stock exchanges</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Corporate and Commercial</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Mergers and Acquisitions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Joint ventures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Stock exchange advisory</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Corporate governance</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Stock options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Employment law</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Securities</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Compliance and disclosure</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Dealing and advisory authorisations in Hong Kong and Mainland China</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Options</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Investment Funds: China and Offshore</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Authorised and unauthorised funds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Stock exchange listing (including Hong Kong, Dublin, London, Cayman, Bermuda stock exchanges)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Closed-end and open-ended structures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Hedge funds</a:t>
            </a:r>
            <a:endParaRPr lang="en-US" altLang="zh-TW" sz="1200">
              <a:solidFill>
                <a:srgbClr val="0D0D0D"/>
              </a:solidFill>
              <a:latin typeface="Calibri" pitchFamily="34" charset="0"/>
            </a:endParaRPr>
          </a:p>
          <a:p>
            <a:pPr marL="273050" lvl="0" indent="-273050" eaLnBrk="1" hangingPunct="1">
              <a:buClr>
                <a:schemeClr val="accent1"/>
              </a:buClr>
              <a:buSzPct val="73000"/>
              <a:buChar char="•"/>
            </a:pPr>
            <a:endParaRPr lang="zh-TW" altLang="en-US" sz="1200">
              <a:latin typeface="Calibri" pitchFamily="34" charset="0"/>
            </a:endParaRPr>
          </a:p>
        </p:txBody>
      </p:sp>
      <p:sp>
        <p:nvSpPr>
          <p:cNvPr id="62468" name="Rectangle 1028"/>
          <p:cNvSpPr/>
          <p:nvPr/>
        </p:nvSpPr>
        <p:spPr>
          <a:xfrm>
            <a:off x="4284662" y="1206500"/>
            <a:ext cx="4103688" cy="539115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Mergers and Acquisitions</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Hong Kong Code on Takeovers and Mergers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Public offerings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Reverse takeovers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Private acquisitions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Due diligence in China and elsewhere in Asia</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Derivatives</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Structuring listed and unlisted derivatives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Placings on Hong Kong and Luxembourg listed warrants and other structured products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Compliance and regulatory</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Restructuring</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Schemes of arrangement</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Workouts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Corporate recovery</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Asset injections</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Investment</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China investment regulations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Structuring a major foreign direct investment projects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Evaluation and due diligence </a:t>
            </a:r>
            <a:endParaRPr lang="en-US" altLang="zh-TW" sz="1200">
              <a:solidFill>
                <a:srgbClr val="0D0D0D"/>
              </a:solidFill>
              <a:latin typeface="Calibri" pitchFamily="34" charset="0"/>
            </a:endParaRPr>
          </a:p>
          <a:p>
            <a:pPr marL="273050" lvl="0" indent="-273050" algn="just" eaLnBrk="1" hangingPunct="1">
              <a:lnSpc>
                <a:spcPct val="105000"/>
              </a:lnSpc>
              <a:spcBef>
                <a:spcPts val="600"/>
              </a:spcBef>
              <a:buClr>
                <a:srgbClr val="C00000"/>
              </a:buClr>
              <a:buSzPct val="76000"/>
              <a:buFont typeface="Wingdings 3" pitchFamily="18" charset="2"/>
              <a:buChar char=""/>
            </a:pPr>
            <a:r>
              <a:rPr lang="en-US" altLang="zh-TW" sz="1200" b="1">
                <a:latin typeface="Calibri" pitchFamily="34" charset="0"/>
              </a:rPr>
              <a:t>Private Equity and Venture Capital</a:t>
            </a:r>
            <a:endParaRPr lang="en-US" altLang="zh-TW" sz="1200" b="1">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Optimum PRC and offshore structures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Preferred stock financing</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PRC regulations</a:t>
            </a:r>
            <a:endParaRPr lang="en-US" altLang="zh-TW" sz="1200">
              <a:solidFill>
                <a:srgbClr val="0D0D0D"/>
              </a:solidFill>
              <a:latin typeface="Calibri" pitchFamily="34" charset="0"/>
            </a:endParaRPr>
          </a:p>
          <a:p>
            <a:pPr marL="520700" lvl="1" indent="-228600" algn="just" eaLnBrk="1" hangingPunct="1">
              <a:lnSpc>
                <a:spcPct val="105000"/>
              </a:lnSpc>
              <a:buClr>
                <a:srgbClr val="C00000"/>
              </a:buClr>
              <a:buSzPct val="80000"/>
              <a:buChar char="-"/>
            </a:pPr>
            <a:r>
              <a:rPr lang="en-US" altLang="zh-TW" sz="1200">
                <a:solidFill>
                  <a:srgbClr val="0D0D0D"/>
                </a:solidFill>
                <a:latin typeface="Calibri" pitchFamily="34" charset="0"/>
              </a:rPr>
              <a:t>Exit Strategies</a:t>
            </a:r>
            <a:endParaRPr lang="en-US" altLang="zh-TW" sz="1200">
              <a:solidFill>
                <a:srgbClr val="0D0D0D"/>
              </a:solidFill>
              <a:latin typeface="Calibri" pitchFamily="34"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024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lang="en-US" altLang="en-US">
                <a:latin typeface="Calibri" pitchFamily="34" charset="0"/>
                <a:ea typeface="Segoe UI" panose="020b0502040204020203" pitchFamily="34" charset="0"/>
              </a:rPr>
              <a:t>BACKGROUND</a:t>
            </a:r>
            <a:endParaRPr lang="en-US" altLang="en-US">
              <a:latin typeface="Calibri" pitchFamily="34" charset="0"/>
              <a:ea typeface="Segoe UI" panose="020b0502040204020203" pitchFamily="34" charset="0"/>
            </a:endParaRPr>
          </a:p>
        </p:txBody>
      </p:sp>
      <p:sp>
        <p:nvSpPr>
          <p:cNvPr id="10243"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1D533CCA-78E1-4700-9941-2E0D7FCE44BF}" type="slidenum">
              <a:rPr lang="en-GB" altLang="en-US" sz="1200" b="1">
                <a:solidFill>
                  <a:schemeClr val="tx2"/>
                </a:solidFill>
                <a:latin typeface="Calibri" pitchFamily="34" charset="0"/>
                <a:ea typeface="新細明體" pitchFamily="18" charset="-120"/>
              </a:rPr>
              <a:t>2</a:t>
            </a:fld>
            <a:endParaRPr lang="en-GB" altLang="en-US" sz="1200" b="1">
              <a:solidFill>
                <a:schemeClr val="tx2"/>
              </a:solidFill>
              <a:latin typeface="Calibri" pitchFamily="34" charset="0"/>
              <a:ea typeface="新細明體" pitchFamily="18" charset="-120"/>
            </a:endParaRPr>
          </a:p>
        </p:txBody>
      </p:sp>
      <p:sp>
        <p:nvSpPr>
          <p:cNvPr id="10244" name="Content Placeholder 1"/>
          <p:cNvSpPr/>
          <p:nvPr>
            <p:ph sz="quarter" idx="4294967295"/>
          </p:nvPr>
        </p:nvSpPr>
        <p:spPr>
          <a:xfrm>
            <a:off x="539750" y="1308100"/>
            <a:ext cx="7993062" cy="4848225"/>
          </a:xfrm>
          <a:prstGeom prst="rect">
            <a:avLst/>
          </a:prstGeom>
          <a:noFill/>
          <a:ln>
            <a:miter lim="800000"/>
          </a:ln>
        </p:spPr>
        <p:txBody>
          <a:bodyPr vert="horz" wrap="square" lIns="91440" tIns="45720" rIns="91440" bIns="45720" anchor="t" anchorCtr="0">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lvl="0"/>
            <a:r>
              <a:rPr sz="1400"/>
              <a:t>The aim of the Listing Rule changes for pre-revenue biotech companies is to attract listings of China’s new generation of biotech companies amid growing competition from the US and Chinese stock exchanges.   </a:t>
            </a:r>
            <a:endParaRPr lang="en-GB" altLang="en-US" sz="1400"/>
          </a:p>
          <a:p>
            <a:pPr lvl="0" algn="just">
              <a:spcAft>
                <a:spcPts val="1200"/>
              </a:spcAft>
              <a:buFont typeface="Wingdings 3" pitchFamily="18" charset="2"/>
            </a:pPr>
            <a:r>
              <a:rPr lang="en-GB" altLang="en-US" sz="1400"/>
              <a:t>It is hoped that the rule changes will allow the Exchange to overtake NASDAQ within 5 years in terms of the number and market capitalisation of Chinese Biotech </a:t>
            </a:r>
            <a:r>
              <a:rPr sz="1400"/>
              <a:t>listings.</a:t>
            </a:r>
            <a:endParaRPr sz="1400"/>
          </a:p>
          <a:p>
            <a:pPr lvl="0" algn="just">
              <a:spcAft>
                <a:spcPts val="1200"/>
              </a:spcAft>
              <a:buFont typeface="Wingdings 3" pitchFamily="18" charset="2"/>
              <a:buChar char="}"/>
            </a:pPr>
            <a:r>
              <a:rPr sz="1400"/>
              <a:t>The </a:t>
            </a:r>
            <a:r>
              <a:rPr sz="1400"/>
              <a:t>Listing Rule changes aim to attract more listing applicants from the high-growth tech and biotech sectors, the Hong Kong market having been dominated in the past by old economy, low growth sectors, notably the financial and property sectors. </a:t>
            </a:r>
            <a:endParaRPr sz="1400"/>
          </a:p>
          <a:p>
            <a:pPr lvl="0" algn="just">
              <a:spcAft>
                <a:spcPts val="1200"/>
              </a:spcAft>
              <a:buFont typeface="Wingdings 3" pitchFamily="18" charset="2"/>
              <a:buChar char="}"/>
            </a:pPr>
            <a:r>
              <a:rPr sz="1400"/>
              <a:t>The financial requirements for listing on the Exchange have acted as a bar to listing biotech companies whose R&amp;D costs typically mean that they do not make profits for some time. </a:t>
            </a:r>
            <a:endParaRPr sz="1400"/>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3490"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OUR SERVICES</a:t>
            </a:r>
            <a:endParaRPr lang="en-GB" altLang="en-US">
              <a:ea typeface="新細明體" pitchFamily="18" charset="-120"/>
            </a:endParaRPr>
          </a:p>
        </p:txBody>
      </p:sp>
      <p:sp>
        <p:nvSpPr>
          <p:cNvPr id="63491" name="文字方塊 6"/>
          <p:cNvSpPr/>
          <p:nvPr/>
        </p:nvSpPr>
        <p:spPr>
          <a:xfrm>
            <a:off x="434975" y="1268412"/>
            <a:ext cx="5843588" cy="49545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spcAft>
                <a:spcPts val="1200"/>
              </a:spcAft>
            </a:pPr>
            <a:r>
              <a:rPr kumimoji="0" lang="en-US" altLang="en-US" sz="1400">
                <a:latin typeface="Calibri" pitchFamily="34" charset="0"/>
              </a:rPr>
              <a:t>Our services include:</a:t>
            </a:r>
            <a:endParaRPr kumimoji="0" lang="en-US" altLang="en-US" sz="1400">
              <a:latin typeface="Calibri" pitchFamily="34" charset="0"/>
            </a:endParaRPr>
          </a:p>
          <a:p>
            <a:pPr marL="539750" lvl="1" indent="-274638" algn="just" eaLnBrk="1" hangingPunct="1">
              <a:lnSpc>
                <a:spcPct val="120000"/>
              </a:lnSpc>
              <a:spcAft>
                <a:spcPts val="600"/>
              </a:spcAft>
              <a:buClr>
                <a:srgbClr val="C00000"/>
              </a:buClr>
              <a:buSzPct val="76000"/>
              <a:buFont typeface="Wingdings 3" pitchFamily="18" charset="2"/>
              <a:buChar char=""/>
            </a:pPr>
            <a:r>
              <a:rPr lang="en-US" altLang="zh-TW" sz="1400">
                <a:latin typeface="Calibri" pitchFamily="34" charset="0"/>
              </a:rPr>
              <a:t>As the company’s lawyer, principal responsibilities include, </a:t>
            </a:r>
            <a:r>
              <a:rPr lang="en-US" altLang="zh-TW" sz="1400" i="1">
                <a:latin typeface="Calibri" pitchFamily="34" charset="0"/>
              </a:rPr>
              <a:t>inter alia</a:t>
            </a:r>
            <a:r>
              <a:rPr lang="en-US" altLang="zh-TW" sz="1400">
                <a:latin typeface="Calibri" pitchFamily="34" charset="0"/>
              </a:rPr>
              <a:t>:</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advising the company on the relevant listing and regulatory requirements in Hong Kong</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advising on any reorganisation plans and share option schemes</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assisting the company to prepare all relevant documents for the listing, including the prospectus (upon request), deeds, directors’ undertakings, service contracts, appointment letters, committee terms of reference, waiver applications, connected transaction analysis and submissions and other applicable documents</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issuance of legal opinions</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assisting the company to prepare for due diligence to be conducted by the sponsor</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conducting directors’ training </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coordinating with legal adviser of relevant jurisdictions</a:t>
            </a:r>
            <a:endParaRPr lang="en-US" altLang="zh-TW" sz="1400">
              <a:latin typeface="Calibri" pitchFamily="34" charset="0"/>
            </a:endParaRPr>
          </a:p>
          <a:p>
            <a:pPr marL="798512" lvl="2" indent="-29051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liaising with the Stock Exchange on behalf of the company</a:t>
            </a:r>
            <a:endParaRPr lang="en-US" altLang="zh-TW" sz="1400">
              <a:latin typeface="Calibri" pitchFamily="34" charset="0"/>
            </a:endParaRPr>
          </a:p>
        </p:txBody>
      </p:sp>
      <p:pic>
        <p:nvPicPr>
          <p:cNvPr id="63492" name="Picture 6" descr="C:\Documents and Settings\janetyau\桌面\new website\Downloaded photos for website\dreamstime_m_21851128.jpg"/>
          <p:cNvPicPr/>
          <p:nvPr/>
        </p:nvPicPr>
        <p:blipFill>
          <a:blip r:embed="rId3"/>
          <a:srcRect l="16080" t="-362" r="27996" b="0"/>
          <a:stretch>
            <a:fillRect/>
          </a:stretch>
        </p:blipFill>
        <p:spPr>
          <a:xfrm>
            <a:off x="6443662" y="1412875"/>
            <a:ext cx="2143125" cy="3386138"/>
          </a:xfrm>
          <a:prstGeom prst="rect">
            <a:avLst/>
          </a:prstGeom>
          <a:noFill/>
          <a:ln>
            <a:noFill/>
            <a:miter lim="800000"/>
          </a:ln>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5538"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OUR SERVICES</a:t>
            </a:r>
            <a:endParaRPr lang="en-GB" altLang="en-US">
              <a:ea typeface="新細明體" pitchFamily="18" charset="-120"/>
            </a:endParaRPr>
          </a:p>
        </p:txBody>
      </p:sp>
      <p:sp>
        <p:nvSpPr>
          <p:cNvPr id="65539" name="文字方塊 6"/>
          <p:cNvSpPr/>
          <p:nvPr/>
        </p:nvSpPr>
        <p:spPr>
          <a:xfrm>
            <a:off x="250825" y="1341438"/>
            <a:ext cx="5859462" cy="48434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539750" lvl="1" indent="-274638" algn="just" eaLnBrk="1" hangingPunct="1">
              <a:lnSpc>
                <a:spcPct val="120000"/>
              </a:lnSpc>
              <a:spcBef>
                <a:spcPts val="600"/>
              </a:spcBef>
              <a:spcAft>
                <a:spcPts val="600"/>
              </a:spcAft>
              <a:buClr>
                <a:srgbClr val="C00000"/>
              </a:buClr>
              <a:buSzPct val="76000"/>
              <a:buFont typeface="Wingdings 3" pitchFamily="18" charset="2"/>
              <a:buChar char=""/>
            </a:pPr>
            <a:r>
              <a:rPr lang="en-US" altLang="zh-TW" sz="1400">
                <a:latin typeface="Calibri" pitchFamily="34" charset="0"/>
              </a:rPr>
              <a:t>As the sponsor’s lawyer, principal responsibilities include, </a:t>
            </a:r>
            <a:r>
              <a:rPr lang="en-US" altLang="zh-TW" sz="1400" i="1">
                <a:latin typeface="Calibri" pitchFamily="34" charset="0"/>
              </a:rPr>
              <a:t>inter alia</a:t>
            </a:r>
            <a:r>
              <a:rPr lang="en-US" altLang="zh-TW" sz="1400">
                <a:latin typeface="Calibri" pitchFamily="34" charset="0"/>
              </a:rPr>
              <a:t>:</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advising the sponsor and underwriters on the relevant Hong Kong legal and regulatory requirements in connection with the proposed listing</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assisting the sponsor to conduct due diligence on the company </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reviewing due diligence documents and conducting verification of the prospectus and coordinating with the auditor in relation to verification of financial information</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preparing the listing application, submissions, checklists and other documents required to be submitted</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Preparing documentation and advising on the marketing, underwriting, syndication, stabilization etc. of the share offering</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preparing sections of the prospectus</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preparing response to regulators over vetting process</a:t>
            </a:r>
            <a:endParaRPr lang="en-US" altLang="zh-TW" sz="1400">
              <a:latin typeface="Calibri" pitchFamily="34" charset="0"/>
            </a:endParaRPr>
          </a:p>
          <a:p>
            <a:pPr marL="855662" lvl="2" indent="-347662" algn="just" eaLnBrk="1" hangingPunct="1">
              <a:lnSpc>
                <a:spcPct val="120000"/>
              </a:lnSpc>
              <a:spcAft>
                <a:spcPts val="600"/>
              </a:spcAft>
              <a:buClr>
                <a:srgbClr val="C00000"/>
              </a:buClr>
              <a:buSzPct val="76000"/>
              <a:buFont typeface="Times New Roman" pitchFamily="18" charset="0"/>
              <a:buChar char="ο"/>
            </a:pPr>
            <a:r>
              <a:rPr lang="en-US" altLang="zh-TW" sz="1400">
                <a:latin typeface="Calibri" pitchFamily="34" charset="0"/>
              </a:rPr>
              <a:t>reviewing all documents and disclosures prepared by the company’s lawyer</a:t>
            </a:r>
            <a:endParaRPr lang="en-US" altLang="zh-TW" sz="1400">
              <a:latin typeface="Calibri" pitchFamily="34" charset="0"/>
            </a:endParaRPr>
          </a:p>
        </p:txBody>
      </p:sp>
      <p:pic>
        <p:nvPicPr>
          <p:cNvPr id="65540" name="Picture 6" descr="C:\Documents and Settings\janetyau\桌面\new website\Downloaded photos for website\dreamstime_m_21851128.jpg"/>
          <p:cNvPicPr/>
          <p:nvPr/>
        </p:nvPicPr>
        <p:blipFill>
          <a:blip r:embed="rId3"/>
          <a:srcRect l="16080" t="-362" r="27996" b="0"/>
          <a:stretch>
            <a:fillRect/>
          </a:stretch>
        </p:blipFill>
        <p:spPr>
          <a:xfrm>
            <a:off x="6443662" y="1341438"/>
            <a:ext cx="2143125" cy="3384550"/>
          </a:xfrm>
          <a:prstGeom prst="rect">
            <a:avLst/>
          </a:prstGeom>
          <a:noFill/>
          <a:ln>
            <a:noFill/>
            <a:miter lim="800000"/>
          </a:ln>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7586"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THE CHARLTONS TEAM</a:t>
            </a:r>
            <a:endParaRPr lang="en-GB" altLang="en-US">
              <a:ea typeface="新細明體" pitchFamily="18" charset="-120"/>
            </a:endParaRPr>
          </a:p>
        </p:txBody>
      </p:sp>
      <p:sp>
        <p:nvSpPr>
          <p:cNvPr id="67587" name="文字方塊 6"/>
          <p:cNvSpPr/>
          <p:nvPr/>
        </p:nvSpPr>
        <p:spPr>
          <a:xfrm>
            <a:off x="706438" y="1989138"/>
            <a:ext cx="7948612" cy="32305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spcAft>
                <a:spcPts val="1200"/>
              </a:spcAft>
            </a:pPr>
            <a:r>
              <a:rPr kumimoji="0" lang="en-US" altLang="en-US" sz="1600">
                <a:latin typeface="Calibri" pitchFamily="34" charset="0"/>
              </a:rPr>
              <a:t>The team is composed of individuals with the following knowledge, skills and experience:</a:t>
            </a:r>
            <a:endParaRPr kumimoji="0" lang="en-US" altLang="en-US" sz="1600">
              <a:latin typeface="Calibri" pitchFamily="34" charset="0"/>
            </a:endParaRPr>
          </a:p>
          <a:p>
            <a:pPr marL="539750" lvl="1" indent="-274638" algn="just" eaLnBrk="1" hangingPunct="1">
              <a:spcBef>
                <a:spcPts val="600"/>
              </a:spcBef>
              <a:spcAft>
                <a:spcPts val="1200"/>
              </a:spcAft>
              <a:buClr>
                <a:srgbClr val="C00000"/>
              </a:buClr>
              <a:buSzPct val="76000"/>
              <a:buFont typeface="Wingdings 3" pitchFamily="18" charset="2"/>
              <a:buChar char=""/>
            </a:pPr>
            <a:r>
              <a:rPr lang="en-US" altLang="en-US" sz="1600">
                <a:latin typeface="Calibri" pitchFamily="34" charset="0"/>
              </a:rPr>
              <a:t>A detailed knowledge of Hong Kong law and practice in relation to IPOs and equity fund raising transactions of public companies.</a:t>
            </a:r>
            <a:endParaRPr lang="en-US" altLang="en-US" sz="1600">
              <a:latin typeface="Calibri" pitchFamily="34" charset="0"/>
            </a:endParaRPr>
          </a:p>
          <a:p>
            <a:pPr marL="539750" lvl="1" indent="-274638" algn="just" eaLnBrk="1" hangingPunct="1">
              <a:spcBef>
                <a:spcPts val="600"/>
              </a:spcBef>
              <a:spcAft>
                <a:spcPts val="1200"/>
              </a:spcAft>
              <a:buClr>
                <a:srgbClr val="C00000"/>
              </a:buClr>
              <a:buSzPct val="76000"/>
              <a:buFont typeface="Wingdings 3" pitchFamily="18" charset="2"/>
              <a:buChar char=""/>
            </a:pPr>
            <a:r>
              <a:rPr lang="en-US" altLang="en-US" sz="1600">
                <a:latin typeface="Calibri" pitchFamily="34" charset="0"/>
              </a:rPr>
              <a:t>Extensive experience in providing legal services for Hong Kong and PRC-related IPO transactions.</a:t>
            </a:r>
            <a:endParaRPr lang="en-US" altLang="en-US" sz="1600">
              <a:latin typeface="Calibri" pitchFamily="34" charset="0"/>
            </a:endParaRPr>
          </a:p>
          <a:p>
            <a:pPr marL="539750" lvl="1" indent="-274638" algn="just" eaLnBrk="1" hangingPunct="1">
              <a:spcBef>
                <a:spcPts val="600"/>
              </a:spcBef>
              <a:spcAft>
                <a:spcPts val="1200"/>
              </a:spcAft>
              <a:buClr>
                <a:srgbClr val="C00000"/>
              </a:buClr>
              <a:buSzPct val="76000"/>
              <a:buFont typeface="Wingdings 3" pitchFamily="18" charset="2"/>
              <a:buChar char=""/>
            </a:pPr>
            <a:r>
              <a:rPr lang="en-US" altLang="en-US" sz="1600">
                <a:latin typeface="Calibri" pitchFamily="34" charset="0"/>
              </a:rPr>
              <a:t>In depth knowledge of the Listing Rules of both GEM and the Main Board of the Hong Kong Stock Exchange.</a:t>
            </a:r>
            <a:endParaRPr lang="en-US" altLang="en-US" sz="1600">
              <a:latin typeface="Calibri" pitchFamily="34" charset="0"/>
            </a:endParaRPr>
          </a:p>
          <a:p>
            <a:pPr marL="539750" lvl="1" indent="-274638" algn="just" eaLnBrk="1" hangingPunct="1">
              <a:spcBef>
                <a:spcPts val="600"/>
              </a:spcBef>
              <a:spcAft>
                <a:spcPts val="1200"/>
              </a:spcAft>
              <a:buClr>
                <a:srgbClr val="C00000"/>
              </a:buClr>
              <a:buSzPct val="76000"/>
              <a:buFont typeface="Wingdings 3" pitchFamily="18" charset="2"/>
              <a:buChar char=""/>
            </a:pPr>
            <a:r>
              <a:rPr lang="en-US" altLang="en-US" sz="1600">
                <a:latin typeface="Calibri" pitchFamily="34" charset="0"/>
              </a:rPr>
              <a:t>Depth and range of experience in advising companies in connection with IPO and listing transactions. </a:t>
            </a:r>
            <a:endParaRPr lang="en-US" altLang="en-US" sz="1600">
              <a:latin typeface="Calibri" pitchFamily="34" charset="0"/>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9634"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TEAM PROFILE: JULIA CHARLTON</a:t>
            </a:r>
            <a:endParaRPr lang="en-GB" altLang="en-US">
              <a:ea typeface="新細明體" pitchFamily="18" charset="-120"/>
            </a:endParaRPr>
          </a:p>
        </p:txBody>
      </p:sp>
      <p:pic>
        <p:nvPicPr>
          <p:cNvPr id="69635" name="Picture 4"/>
          <p:cNvPicPr/>
          <p:nvPr/>
        </p:nvPicPr>
        <p:blipFill>
          <a:blip r:embed="rId3"/>
          <a:stretch>
            <a:fillRect/>
          </a:stretch>
        </p:blipFill>
        <p:spPr>
          <a:xfrm>
            <a:off x="6137275" y="1484312"/>
            <a:ext cx="2538412" cy="3816350"/>
          </a:xfrm>
          <a:prstGeom prst="rect">
            <a:avLst/>
          </a:prstGeom>
          <a:noFill/>
          <a:ln>
            <a:noFill/>
            <a:miter lim="800000"/>
          </a:ln>
        </p:spPr>
      </p:pic>
      <p:sp>
        <p:nvSpPr>
          <p:cNvPr id="69636" name="Content Placeholder 2"/>
          <p:cNvSpPr/>
          <p:nvPr/>
        </p:nvSpPr>
        <p:spPr>
          <a:xfrm>
            <a:off x="539750" y="1341438"/>
            <a:ext cx="5273675" cy="4941888"/>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spcBef>
                <a:spcPts val="300"/>
              </a:spcBef>
              <a:spcAft>
                <a:spcPts val="300"/>
              </a:spcAft>
              <a:buClr>
                <a:schemeClr val="accent1"/>
              </a:buClr>
              <a:buFont typeface="Wingdings 3" pitchFamily="18" charset="2"/>
            </a:pPr>
            <a:r>
              <a:rPr kumimoji="0" lang="en-US" altLang="en-US" sz="2000" b="1">
                <a:latin typeface="Calibri" pitchFamily="34" charset="0"/>
              </a:rPr>
              <a:t>Julia Charlton – Partner</a:t>
            </a:r>
            <a:endParaRPr kumimoji="0" lang="en-US" altLang="en-US" sz="2000" b="1">
              <a:latin typeface="Calibri" pitchFamily="34" charset="0"/>
            </a:endParaRPr>
          </a:p>
          <a:p>
            <a:pPr marL="0" lvl="0" indent="0" eaLnBrk="1" hangingPunct="1">
              <a:buClr>
                <a:schemeClr val="accent1"/>
              </a:buClr>
              <a:buFont typeface="Wingdings 3" pitchFamily="18" charset="2"/>
            </a:pPr>
            <a:endParaRPr kumimoji="0" lang="en-US" altLang="en-US" b="1">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LL.B (1st class Honours), A.K.C (Kings College, London) was admitted as a solicitor in England &amp; Wales in 1985 and has practised as a solicitor in Hong Kong since 1987.</a:t>
            </a:r>
            <a:endParaRPr lang="en-US" altLang="en-US" sz="1400">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is a member of the Takeovers Panel and the Takeovers Appeal Panel of the SFC, and served the maximum permitted term as a member of the Listing Committee of the Stock Exchange of Hong Kong Limited for six years from 2012 to 2018.</a:t>
            </a:r>
            <a:endParaRPr lang="en-US" altLang="en-US" sz="1400">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was named a “</a:t>
            </a:r>
            <a:r>
              <a:rPr lang="en-US" altLang="en-US" sz="1400" b="1">
                <a:latin typeface="Calibri" pitchFamily="34" charset="0"/>
              </a:rPr>
              <a:t>Leading Lawyer</a:t>
            </a:r>
            <a:r>
              <a:rPr lang="en-US" altLang="en-US" sz="1400">
                <a:latin typeface="Calibri" pitchFamily="34" charset="0"/>
              </a:rPr>
              <a:t>” by Asia Law &amp; Practice for the years 2002, 2003, and 2006 to 2017.</a:t>
            </a:r>
            <a:endParaRPr lang="en-US" altLang="en-US" sz="1400">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was named a “</a:t>
            </a:r>
            <a:r>
              <a:rPr lang="en-US" altLang="en-US" sz="1400" b="1">
                <a:latin typeface="Calibri" pitchFamily="34" charset="0"/>
              </a:rPr>
              <a:t>Leading Advisor</a:t>
            </a:r>
            <a:r>
              <a:rPr lang="en-US" altLang="en-US" sz="1400">
                <a:latin typeface="Calibri" pitchFamily="34" charset="0"/>
              </a:rPr>
              <a:t>” by Acquisition International for 2013.</a:t>
            </a:r>
            <a:endParaRPr lang="en-US" altLang="en-US" sz="1400">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was also named the “</a:t>
            </a:r>
            <a:r>
              <a:rPr lang="en-US" altLang="en-US" sz="1400" b="1">
                <a:latin typeface="Calibri" pitchFamily="34" charset="0"/>
              </a:rPr>
              <a:t>Capital Markets Lawyer of the Year – Hong Kong</a:t>
            </a:r>
            <a:r>
              <a:rPr lang="en-US" altLang="en-US" sz="1400">
                <a:latin typeface="Calibri" pitchFamily="34" charset="0"/>
              </a:rPr>
              <a:t>” in the Finance Monthly Global Awards 2014.</a:t>
            </a:r>
            <a:endParaRPr lang="en-US" altLang="en-US" sz="1400">
              <a:latin typeface="Calibri" pitchFamily="34" charset="0"/>
            </a:endParaRPr>
          </a:p>
          <a:p>
            <a:pPr marL="450850" lvl="1" indent="-273050" algn="just" eaLnBrk="1" hangingPunct="1">
              <a:spcBef>
                <a:spcPts val="300"/>
              </a:spcBef>
              <a:spcAft>
                <a:spcPts val="300"/>
              </a:spcAft>
              <a:buClr>
                <a:srgbClr val="C00000"/>
              </a:buClr>
              <a:buSzPct val="76000"/>
              <a:buFont typeface="Wingdings 3" pitchFamily="18" charset="2"/>
              <a:buChar char=""/>
            </a:pPr>
            <a:r>
              <a:rPr lang="en-US" altLang="en-US" sz="1400">
                <a:latin typeface="Calibri" pitchFamily="34" charset="0"/>
              </a:rPr>
              <a:t>Julia has extensive experience in China work and is a Mandarin speaker.</a:t>
            </a:r>
            <a:endParaRPr lang="en-US" altLang="en-US" sz="1400">
              <a:latin typeface="Calibri" pitchFamily="34" charset="0"/>
            </a:endParaRP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1682" name="Title 1"/>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lang="en-GB" altLang="en-US">
                <a:ea typeface="新細明體" pitchFamily="18" charset="-120"/>
              </a:rPr>
              <a:t>TEAM PROFILE: CALVIN HO</a:t>
            </a:r>
            <a:endParaRPr lang="en-US" altLang="en-US"/>
          </a:p>
        </p:txBody>
      </p:sp>
      <p:sp>
        <p:nvSpPr>
          <p:cNvPr id="71683" name="Content Placeholder 2"/>
          <p:cNvSpPr txBox="1"/>
          <p:nvPr/>
        </p:nvSpPr>
        <p:spPr bwMode="auto">
          <a:xfrm>
            <a:off x="457200" y="1268413"/>
            <a:ext cx="56276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9pPr>
          </a:lstStyle>
          <a:p>
            <a:pPr marL="0" marR="0" lvl="0" indent="0" eaLnBrk="1" hangingPunct="1">
              <a:spcBef>
                <a:spcPts val="300"/>
              </a:spcBef>
              <a:spcAft>
                <a:spcPts val="300"/>
              </a:spcAft>
              <a:buClr>
                <a:schemeClr val="accent1"/>
              </a:buClr>
              <a:buFont typeface="Wingdings 3" pitchFamily="18" charset="2"/>
            </a:pPr>
            <a:r>
              <a:rPr kumimoji="0" lang="en-US" altLang="en-US" sz="1400" b="1">
                <a:latin typeface="Calibri" pitchFamily="34" charset="0"/>
              </a:rPr>
              <a:t>Calvin Ho – Partner</a:t>
            </a:r>
            <a:endParaRPr kumimoji="0" lang="en-US" altLang="en-US" sz="1400" b="1">
              <a:latin typeface="Calibri" pitchFamily="34" charset="0"/>
            </a:endParaRPr>
          </a:p>
          <a:p>
            <a:pPr marL="450850" marR="0" lvl="1" indent="-273050" algn="just" eaLnBrk="1" hangingPunct="1">
              <a:spcBef>
                <a:spcPts val="300"/>
              </a:spcBef>
              <a:spcAft>
                <a:spcPts val="300"/>
              </a:spcAft>
              <a:buClr>
                <a:srgbClr val="C00000"/>
              </a:buClr>
              <a:buSzPct val="76000"/>
              <a:buFont typeface="Wingdings 3" pitchFamily="18" charset="2"/>
              <a:buChar char=""/>
            </a:pPr>
            <a:r>
              <a:rPr sz="1400">
                <a:latin typeface="Calibri" pitchFamily="34" charset="0"/>
              </a:rPr>
              <a:t>Calvin, Bachelor of Laws (LL.B) &amp; Bachelor of Commerce (B.Com) (University of Melbourne), was admitted as solicitor in Hong Kong since 2009</a:t>
            </a:r>
            <a:endParaRPr sz="1400">
              <a:latin typeface="Calibri" pitchFamily="34" charset="0"/>
            </a:endParaRPr>
          </a:p>
          <a:p>
            <a:pPr marL="450850" marR="0" lvl="1" indent="-273050" algn="just" eaLnBrk="1" hangingPunct="1">
              <a:spcBef>
                <a:spcPts val="300"/>
              </a:spcBef>
              <a:spcAft>
                <a:spcPts val="300"/>
              </a:spcAft>
              <a:buClr>
                <a:srgbClr val="C00000"/>
              </a:buClr>
              <a:buSzPct val="76000"/>
              <a:buFont typeface="Wingdings 3" pitchFamily="18" charset="2"/>
              <a:buChar char=""/>
            </a:pPr>
            <a:r>
              <a:rPr sz="1400">
                <a:latin typeface="Calibri" pitchFamily="34" charset="0"/>
              </a:rPr>
              <a:t>Calvin is a capital markets lawyer who regularly advises on IPOs, spin-offs, pre-IPO consultations, review and appeals as well as other related matter. Selected experience include: </a:t>
            </a:r>
            <a:endParaRPr sz="1400">
              <a:latin typeface="Calibri" pitchFamily="34" charset="0"/>
            </a:endParaRPr>
          </a:p>
          <a:p>
            <a:pPr marL="973138" marR="0" lvl="1" indent="-508000" algn="just" eaLnBrk="1" hangingPunct="1">
              <a:spcBef>
                <a:spcPts val="300"/>
              </a:spcBef>
              <a:spcAft>
                <a:spcPts val="300"/>
              </a:spcAft>
              <a:buClr>
                <a:srgbClr val="C00000"/>
              </a:buClr>
              <a:buSzPct val="76000"/>
              <a:buFont typeface="Wingdings 3" pitchFamily="18" charset="2"/>
              <a:buChar char=""/>
            </a:pPr>
            <a:r>
              <a:rPr sz="1400">
                <a:latin typeface="Calibri" pitchFamily="34" charset="0"/>
              </a:rPr>
              <a:t>advised </a:t>
            </a:r>
            <a:r>
              <a:rPr sz="1400">
                <a:latin typeface="Calibri" pitchFamily="34" charset="0"/>
              </a:rPr>
              <a:t>AIA Group Limited (1299) in connection with regulatory aspects of </a:t>
            </a:r>
            <a:r>
              <a:rPr sz="1400">
                <a:latin typeface="Calibri" pitchFamily="34" charset="0"/>
              </a:rPr>
              <a:t>listing </a:t>
            </a:r>
            <a:r>
              <a:rPr sz="1400">
                <a:latin typeface="Calibri" pitchFamily="34" charset="0"/>
              </a:rPr>
              <a:t>on the </a:t>
            </a:r>
            <a:r>
              <a:rPr sz="1400">
                <a:latin typeface="Calibri" pitchFamily="34" charset="0"/>
              </a:rPr>
              <a:t>Main Board (</a:t>
            </a:r>
            <a:r>
              <a:rPr sz="1400" i="1">
                <a:latin typeface="Calibri" pitchFamily="34" charset="0"/>
              </a:rPr>
              <a:t>Equity </a:t>
            </a:r>
            <a:r>
              <a:rPr sz="1400" i="1">
                <a:latin typeface="Calibri" pitchFamily="34" charset="0"/>
              </a:rPr>
              <a:t>Market Deal of the Year, 2011 ALB Awards Hong Kong</a:t>
            </a:r>
            <a:r>
              <a:rPr sz="1400">
                <a:latin typeface="Calibri" pitchFamily="34" charset="0"/>
              </a:rPr>
              <a:t>)</a:t>
            </a:r>
            <a:endParaRPr sz="1400">
              <a:latin typeface="Calibri" pitchFamily="34" charset="0"/>
            </a:endParaRPr>
          </a:p>
          <a:p>
            <a:pPr marL="973138" marR="0" lvl="1" indent="-508000" algn="just" eaLnBrk="1" hangingPunct="1">
              <a:spcBef>
                <a:spcPts val="300"/>
              </a:spcBef>
              <a:spcAft>
                <a:spcPts val="300"/>
              </a:spcAft>
              <a:buClr>
                <a:srgbClr val="C00000"/>
              </a:buClr>
              <a:buSzPct val="76000"/>
              <a:buFont typeface="Wingdings 3" pitchFamily="18" charset="2"/>
              <a:buChar char=""/>
            </a:pPr>
            <a:r>
              <a:rPr sz="1400">
                <a:latin typeface="Calibri" pitchFamily="34" charset="0"/>
              </a:rPr>
              <a:t>advised United Company RUSAL Plc (486), one of the world’s largest aluminium company, on legal and regulatory aspects of its listing on </a:t>
            </a:r>
            <a:r>
              <a:rPr sz="1400">
                <a:latin typeface="Calibri" pitchFamily="34" charset="0"/>
              </a:rPr>
              <a:t>Main Board as </a:t>
            </a:r>
            <a:r>
              <a:rPr sz="1400">
                <a:latin typeface="Calibri" pitchFamily="34" charset="0"/>
              </a:rPr>
              <a:t>well as post-listing transactions (</a:t>
            </a:r>
            <a:r>
              <a:rPr sz="1400">
                <a:latin typeface="Calibri" pitchFamily="34" charset="0"/>
              </a:rPr>
              <a:t>including very </a:t>
            </a:r>
            <a:r>
              <a:rPr sz="1400">
                <a:latin typeface="Calibri" pitchFamily="34" charset="0"/>
              </a:rPr>
              <a:t>substantial </a:t>
            </a:r>
            <a:r>
              <a:rPr sz="1400">
                <a:latin typeface="Calibri" pitchFamily="34" charset="0"/>
              </a:rPr>
              <a:t>transactions, redomiciliation etc.) </a:t>
            </a:r>
            <a:r>
              <a:rPr sz="1400">
                <a:latin typeface="Calibri" pitchFamily="34" charset="0"/>
              </a:rPr>
              <a:t>and </a:t>
            </a:r>
            <a:r>
              <a:rPr sz="1400">
                <a:latin typeface="Calibri" pitchFamily="34" charset="0"/>
              </a:rPr>
              <a:t>other ongoing </a:t>
            </a:r>
            <a:r>
              <a:rPr sz="1400">
                <a:latin typeface="Calibri" pitchFamily="34" charset="0"/>
              </a:rPr>
              <a:t>legal and compliance </a:t>
            </a:r>
            <a:r>
              <a:rPr sz="1400">
                <a:latin typeface="Calibri" pitchFamily="34" charset="0"/>
              </a:rPr>
              <a:t>issues</a:t>
            </a:r>
            <a:endParaRPr sz="1400">
              <a:latin typeface="Calibri" pitchFamily="34" charset="0"/>
            </a:endParaRPr>
          </a:p>
          <a:p>
            <a:pPr marL="973138" marR="0" lvl="1" indent="-508000" algn="just" eaLnBrk="1" hangingPunct="1">
              <a:spcBef>
                <a:spcPts val="300"/>
              </a:spcBef>
              <a:spcAft>
                <a:spcPts val="300"/>
              </a:spcAft>
              <a:buClr>
                <a:srgbClr val="C00000"/>
              </a:buClr>
              <a:buSzPct val="76000"/>
              <a:buFont typeface="Wingdings 3" pitchFamily="18" charset="2"/>
              <a:buChar char=""/>
            </a:pPr>
            <a:r>
              <a:rPr sz="1400">
                <a:latin typeface="Calibri" pitchFamily="34" charset="0"/>
              </a:rPr>
              <a:t>advised on </a:t>
            </a:r>
            <a:r>
              <a:rPr sz="1400">
                <a:latin typeface="Calibri" pitchFamily="34" charset="0"/>
              </a:rPr>
              <a:t>successful listing of </a:t>
            </a:r>
            <a:r>
              <a:rPr sz="1400">
                <a:latin typeface="Calibri" pitchFamily="34" charset="0"/>
              </a:rPr>
              <a:t>True Partner Capital Holdings Limited (8657), Fu </a:t>
            </a:r>
            <a:r>
              <a:rPr sz="1400">
                <a:latin typeface="Calibri" pitchFamily="34" charset="0"/>
              </a:rPr>
              <a:t>Shek Financial Holdings Ltd (2263) Excalibur Global Financial Holdings (8350), Zhi Sheng Group Holdings Ltd (8370), Medicskin Holdings Limited (8307</a:t>
            </a:r>
            <a:r>
              <a:rPr sz="1400">
                <a:latin typeface="Calibri" pitchFamily="34" charset="0"/>
              </a:rPr>
              <a:t>), </a:t>
            </a:r>
            <a:r>
              <a:rPr sz="1400">
                <a:latin typeface="Calibri" pitchFamily="34" charset="0"/>
              </a:rPr>
              <a:t>China Singyes New Materials Holdings Ltd (</a:t>
            </a:r>
            <a:r>
              <a:rPr sz="1400">
                <a:latin typeface="Calibri" pitchFamily="34" charset="0"/>
              </a:rPr>
              <a:t>8073) etc. and transfer of listing of from GEM to Main Board of </a:t>
            </a:r>
            <a:r>
              <a:rPr sz="1400">
                <a:latin typeface="Calibri" pitchFamily="34" charset="0"/>
              </a:rPr>
              <a:t>KVB Kunlun Holdings Limited (6877</a:t>
            </a:r>
            <a:r>
              <a:rPr sz="1400">
                <a:latin typeface="Calibri" pitchFamily="34" charset="0"/>
              </a:rPr>
              <a:t>)</a:t>
            </a:r>
            <a:endParaRPr sz="1400">
              <a:latin typeface="Calibri" pitchFamily="34" charset="0"/>
            </a:endParaRPr>
          </a:p>
          <a:p>
            <a:pPr marL="177800" marR="0" lvl="1" indent="0" eaLnBrk="1" hangingPunct="1">
              <a:spcBef>
                <a:spcPts val="300"/>
              </a:spcBef>
              <a:spcAft>
                <a:spcPts val="300"/>
              </a:spcAft>
              <a:buClr>
                <a:schemeClr val="accent1"/>
              </a:buClr>
              <a:buSzPct val="76000"/>
            </a:pPr>
            <a:endParaRPr sz="1400" i="1">
              <a:latin typeface="Calibri" pitchFamily="34" charset="0"/>
            </a:endParaRPr>
          </a:p>
        </p:txBody>
      </p:sp>
      <p:pic>
        <p:nvPicPr>
          <p:cNvPr id="71684" name="Picture 3"/>
          <p:cNvPicPr/>
          <p:nvPr/>
        </p:nvPicPr>
        <p:blipFill>
          <a:blip r:embed="rId2"/>
          <a:stretch>
            <a:fillRect/>
          </a:stretch>
        </p:blipFill>
        <p:spPr>
          <a:xfrm>
            <a:off x="6319838" y="1412875"/>
            <a:ext cx="2447925" cy="3671888"/>
          </a:xfrm>
          <a:prstGeom prst="rect">
            <a:avLst/>
          </a:prstGeom>
          <a:noFill/>
          <a:ln>
            <a:noFill/>
            <a:miter lim="800000"/>
          </a:ln>
        </p:spPr>
      </p:pic>
    </p:spTree>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2706"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PROFESSIONAL EXPERIENCE</a:t>
            </a:r>
            <a:endParaRPr lang="en-GB" altLang="en-US">
              <a:ea typeface="新細明體" pitchFamily="18" charset="-120"/>
            </a:endParaRPr>
          </a:p>
        </p:txBody>
      </p:sp>
      <p:sp>
        <p:nvSpPr>
          <p:cNvPr id="72707" name="TextBox 13"/>
          <p:cNvSpPr txBox="1">
            <a:spLocks noChangeArrowheads="1"/>
          </p:cNvSpPr>
          <p:nvPr/>
        </p:nvSpPr>
        <p:spPr bwMode="auto">
          <a:xfrm>
            <a:off x="576263" y="1484313"/>
            <a:ext cx="79914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9pPr>
          </a:lstStyle>
          <a:p>
            <a:pPr marL="366713" marR="0"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500">
                <a:latin typeface="Calibri" pitchFamily="34" charset="0"/>
              </a:rPr>
              <a:t>Charltons has considerable experience in advising companies or sponsors in relation to listings on the Main Board or the GEM of the Hong Kong Stock Exchange, and has extensive experience in bringing both private and state-owned Chinese enterprises to market</a:t>
            </a:r>
            <a:endParaRPr kumimoji="0" lang="en-US" altLang="en-US" sz="1500">
              <a:latin typeface="Calibri" pitchFamily="34" charset="0"/>
            </a:endParaRPr>
          </a:p>
          <a:p>
            <a:pPr marL="366713" marR="0" lvl="0" indent="-369888" algn="just" eaLnBrk="1" hangingPunct="1">
              <a:lnSpc>
                <a:spcPct val="110000"/>
              </a:lnSpc>
              <a:spcBef>
                <a:spcPts val="600"/>
              </a:spcBef>
              <a:spcAft>
                <a:spcPts val="1200"/>
              </a:spcAft>
              <a:buClr>
                <a:srgbClr val="C00000"/>
              </a:buClr>
              <a:buSzPct val="76000"/>
              <a:buFont typeface="Wingdings 3" pitchFamily="18" charset="2"/>
              <a:buChar char=""/>
            </a:pPr>
            <a:r>
              <a:rPr kumimoji="0" lang="en-US" altLang="en-US" sz="1500">
                <a:latin typeface="Calibri" pitchFamily="34" charset="0"/>
              </a:rPr>
              <a:t>The following slides sets out selected IPO experience of Charltons. In addition to these IPOs, Charltons is often considered specialists in the field and is often engaged to advise on complex IPO-related matters, some of which involves extensive consultations, negotiations and dialogue with the Hong Kong regulators. By way of example, recently, we have been involved in:</a:t>
            </a:r>
            <a:endParaRPr kumimoji="0" lang="en-US" altLang="en-US" sz="15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advised the proposed spin-off on the Main Board of the steel processing, distribution and recycling businesses from the listed parent company engaged in real estate and property development, involving complex issues leading to appeals on various levels of the Listing Committee of the Stock Exchange</a:t>
            </a:r>
            <a:endParaRPr kumimoji="0" lang="en-US" altLang="en-US" sz="15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advised on the proposed spin-off on the Main Board of reproductive healthcare services business of a financial conglomerate which involved technical regulatory and valuation issues requiring extensive consultation with the Stock Exchange </a:t>
            </a:r>
            <a:endParaRPr kumimoji="0" lang="en-US" altLang="en-US" sz="1500">
              <a:latin typeface="Calibri" pitchFamily="34" charset="0"/>
            </a:endParaRPr>
          </a:p>
          <a:p>
            <a:pPr marL="0" marR="0" lvl="0" indent="0" algn="just" eaLnBrk="1" hangingPunct="1">
              <a:spcBef>
                <a:spcPts val="600"/>
              </a:spcBef>
              <a:spcAft>
                <a:spcPts val="600"/>
              </a:spcAft>
              <a:buClr>
                <a:srgbClr val="C00000"/>
              </a:buClr>
              <a:buSzPct val="76000"/>
            </a:pPr>
            <a:r>
              <a:rPr kumimoji="0" lang="en-US" altLang="en-US" sz="1500">
                <a:latin typeface="Calibri" pitchFamily="34" charset="0"/>
              </a:rPr>
              <a:t>	</a:t>
            </a:r>
            <a:endParaRPr kumimoji="0" lang="en-GB" altLang="en-US" sz="1600">
              <a:latin typeface="Calibri" pitchFamily="34" charset="0"/>
            </a:endParaRP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4754"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PROFESSIONAL EXPERIENCE</a:t>
            </a:r>
            <a:endParaRPr lang="en-GB" altLang="en-US">
              <a:ea typeface="新細明體" pitchFamily="18" charset="-120"/>
            </a:endParaRPr>
          </a:p>
        </p:txBody>
      </p:sp>
      <p:sp>
        <p:nvSpPr>
          <p:cNvPr id="74755" name="TextBox 13"/>
          <p:cNvSpPr txBox="1">
            <a:spLocks noChangeArrowheads="1"/>
          </p:cNvSpPr>
          <p:nvPr/>
        </p:nvSpPr>
        <p:spPr bwMode="auto">
          <a:xfrm>
            <a:off x="539750" y="1268413"/>
            <a:ext cx="7920038"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新細明體" pitchFamily="18" charset="-120"/>
              </a:defRPr>
            </a:lvl9pPr>
          </a:lstStyle>
          <a:p>
            <a:pPr marL="347663" marR="0" lvl="0" indent="0" algn="just" eaLnBrk="1" hangingPunct="1">
              <a:spcBef>
                <a:spcPts val="600"/>
              </a:spcBef>
              <a:buClr>
                <a:srgbClr val="C00000"/>
              </a:buClr>
              <a:buSzPct val="76000"/>
            </a:pPr>
            <a:endParaRPr kumimoji="0" lang="en-US" altLang="en-US" sz="8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advised as HK counsel and regulatory specialist in connection with the proposed listing on Main Board (and subsequently proposed U.S. listing) of Bitmain, the largest cryptocurrency mining hardware company and operator of mining pools involving highly complex regulatory advice and due diligence</a:t>
            </a:r>
            <a:endParaRPr kumimoji="0" lang="en-US" altLang="en-US" sz="15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advised on the proposed spin-off on the Main Board of application software services business from the parent company engaged in solutions and integration services which involved extensive negotiation with Stock Exchange on valuation and delineation issues</a:t>
            </a:r>
            <a:endParaRPr kumimoji="0" lang="en-US" altLang="en-US" sz="15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currently advising on the possible relaunch of an IPO by a financial services provider which has attempted and failed to list on the Main Board (previously on GEM) of the Stock Exchange due to complex regulatory issues</a:t>
            </a:r>
            <a:endParaRPr kumimoji="0" lang="en-US" altLang="en-US" sz="1500">
              <a:latin typeface="Calibri" pitchFamily="34" charset="0"/>
            </a:endParaRPr>
          </a:p>
          <a:p>
            <a:pPr marL="623888" marR="0" lvl="0" indent="-276225" algn="just" eaLnBrk="1" hangingPunct="1">
              <a:spcBef>
                <a:spcPts val="600"/>
              </a:spcBef>
              <a:spcAft>
                <a:spcPts val="600"/>
              </a:spcAft>
              <a:buClr>
                <a:srgbClr val="C00000"/>
              </a:buClr>
              <a:buSzPct val="76000"/>
              <a:buFont typeface="Wingdings" pitchFamily="2" charset="2"/>
              <a:buChar char="q"/>
            </a:pPr>
            <a:r>
              <a:rPr kumimoji="0" lang="en-US" altLang="en-US" sz="1500">
                <a:latin typeface="Calibri" pitchFamily="34" charset="0"/>
              </a:rPr>
              <a:t>currently advising the sponsor on due diligence enquiries from the regulators concerning an lapsed listing application on the Main Board by a cement producer involving technical issues</a:t>
            </a:r>
            <a:endParaRPr kumimoji="0" lang="en-US" altLang="en-US" sz="1500">
              <a:latin typeface="Calibri" pitchFamily="34" charset="0"/>
            </a:endParaRPr>
          </a:p>
          <a:p>
            <a:pPr marL="347663" marR="0" lvl="0" indent="0" algn="just" eaLnBrk="1" hangingPunct="1">
              <a:spcBef>
                <a:spcPts val="600"/>
              </a:spcBef>
              <a:spcAft>
                <a:spcPts val="600"/>
              </a:spcAft>
              <a:buClr>
                <a:srgbClr val="C00000"/>
              </a:buClr>
              <a:buSzPct val="76000"/>
            </a:pPr>
            <a:r>
              <a:rPr kumimoji="0" lang="en-US" altLang="en-US" sz="1500">
                <a:latin typeface="Calibri" pitchFamily="34" charset="0"/>
              </a:rPr>
              <a:t>As capital market lawyers, </a:t>
            </a:r>
            <a:r>
              <a:rPr kumimoji="0" lang="en-GB" altLang="en-US" sz="1500">
                <a:latin typeface="Calibri" pitchFamily="34" charset="0"/>
              </a:rPr>
              <a:t>we are also heavily involved in post-listing compliance and regulatory issues as well as restructurings and privatisations involving listed entities. For example, we advised the managing director in relation to the privatisation of Hopewell, and is currently advising on a number of other privatisations, redomiciliation and restructurings involving prominent listed groups.  </a:t>
            </a:r>
            <a:endParaRPr kumimoji="0" lang="en-GB" altLang="en-US" sz="1500">
              <a:latin typeface="Calibri" pitchFamily="34" charset="0"/>
            </a:endParaRPr>
          </a:p>
          <a:p>
            <a:pPr marL="347663" marR="0" lvl="0" indent="0" algn="just" eaLnBrk="1" hangingPunct="1">
              <a:spcBef>
                <a:spcPts val="600"/>
              </a:spcBef>
              <a:spcAft>
                <a:spcPts val="600"/>
              </a:spcAft>
              <a:buClr>
                <a:srgbClr val="C00000"/>
              </a:buClr>
              <a:buSzPct val="76000"/>
            </a:pPr>
            <a:endParaRPr kumimoji="0" lang="en-US" altLang="en-US" sz="1500">
              <a:latin typeface="Calibri" pitchFamily="34" charset="0"/>
            </a:endParaRPr>
          </a:p>
          <a:p>
            <a:pPr marL="0" marR="0" lvl="0" indent="0" algn="just" eaLnBrk="1" hangingPunct="1">
              <a:spcBef>
                <a:spcPts val="600"/>
              </a:spcBef>
              <a:spcAft>
                <a:spcPts val="600"/>
              </a:spcAft>
              <a:buClr>
                <a:srgbClr val="C00000"/>
              </a:buClr>
              <a:buSzPct val="76000"/>
            </a:pPr>
            <a:r>
              <a:rPr kumimoji="0" lang="en-US" altLang="en-US" sz="1400">
                <a:latin typeface="Calibri" pitchFamily="34" charset="0"/>
              </a:rPr>
              <a:t>	</a:t>
            </a:r>
            <a:endParaRPr kumimoji="0" lang="en-US" altLang="en-US" sz="1400">
              <a:latin typeface="Calibri" pitchFamily="34" charset="0"/>
            </a:endParaRPr>
          </a:p>
          <a:p>
            <a:pPr marL="366713" marR="0" lvl="0" indent="-369888" algn="just" eaLnBrk="1" hangingPunct="1">
              <a:lnSpc>
                <a:spcPct val="110000"/>
              </a:lnSpc>
              <a:spcBef>
                <a:spcPts val="600"/>
              </a:spcBef>
              <a:spcAft>
                <a:spcPts val="1200"/>
              </a:spcAft>
              <a:buClr>
                <a:srgbClr val="C00000"/>
              </a:buClr>
              <a:buSzPct val="76000"/>
              <a:buFont typeface="Wingdings 3" pitchFamily="18" charset="2"/>
              <a:buChar char=""/>
            </a:pPr>
            <a:endParaRPr kumimoji="0" lang="en-US" altLang="en-US" sz="1400">
              <a:latin typeface="Calibri" pitchFamily="34" charset="0"/>
            </a:endParaRPr>
          </a:p>
          <a:p>
            <a:pPr marL="366713" marR="0" lvl="0" indent="-369888" algn="just" eaLnBrk="1" hangingPunct="1">
              <a:lnSpc>
                <a:spcPct val="110000"/>
              </a:lnSpc>
              <a:spcBef>
                <a:spcPts val="600"/>
              </a:spcBef>
              <a:spcAft>
                <a:spcPts val="1200"/>
              </a:spcAft>
              <a:buClr>
                <a:srgbClr val="C00000"/>
              </a:buClr>
              <a:buSzPct val="76000"/>
              <a:buFont typeface="Wingdings 3" pitchFamily="18" charset="2"/>
              <a:buChar char=""/>
            </a:pPr>
            <a:endParaRPr kumimoji="0" lang="en-US" altLang="en-US" sz="1400">
              <a:latin typeface="Calibri" pitchFamily="34" charset="0"/>
            </a:endParaRPr>
          </a:p>
          <a:p>
            <a:pPr marL="366713" marR="0" lvl="0" indent="-369888" eaLnBrk="1" hangingPunct="1"/>
            <a:endParaRPr kumimoji="0" lang="en-GB" altLang="en-US" sz="1600">
              <a:latin typeface="Calibri" pitchFamily="34" charset="0"/>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6802"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sp>
        <p:nvSpPr>
          <p:cNvPr id="76803" name="Content Placeholder 2"/>
          <p:cNvSpPr txBox="1"/>
          <p:nvPr/>
        </p:nvSpPr>
        <p:spPr bwMode="auto">
          <a:xfrm>
            <a:off x="611188" y="1692275"/>
            <a:ext cx="42481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9pPr>
          </a:lstStyle>
          <a:p>
            <a:pPr marL="273050" marR="0" lvl="0" indent="-273050" algn="just" eaLnBrk="1" hangingPunct="1">
              <a:lnSpc>
                <a:spcPct val="120000"/>
              </a:lnSpc>
              <a:buClr>
                <a:srgbClr val="C00000"/>
              </a:buClr>
              <a:buSzPct val="76000"/>
              <a:buFont typeface="Wingdings 3" pitchFamily="18" charset="2"/>
              <a:buChar char=""/>
            </a:pPr>
            <a:r>
              <a:rPr lang="en-US" altLang="zh-TW" sz="1400" b="1">
                <a:latin typeface="Calibri" pitchFamily="34" charset="0"/>
              </a:rPr>
              <a:t>True Partner Capital Holding Limited </a:t>
            </a:r>
            <a:r>
              <a:rPr lang="en-US" altLang="zh-TW" sz="1400">
                <a:latin typeface="Calibri" pitchFamily="34" charset="0"/>
              </a:rPr>
              <a:t>(listed on the </a:t>
            </a:r>
            <a:r>
              <a:rPr lang="en-US" altLang="zh-TW" sz="1400">
                <a:latin typeface="Calibri" pitchFamily="34" charset="0"/>
              </a:rPr>
              <a:t>the GEM of the SEHK </a:t>
            </a:r>
            <a:r>
              <a:rPr lang="en-US" altLang="zh-TW" sz="1400">
                <a:latin typeface="Calibri" pitchFamily="34" charset="0"/>
              </a:rPr>
              <a:t>in October 2020), </a:t>
            </a:r>
            <a:r>
              <a:rPr lang="en-US" altLang="zh-TW" sz="1400">
                <a:latin typeface="Calibri" pitchFamily="34" charset="0"/>
              </a:rPr>
              <a:t>Charltons acted as the Hong Kong legal adviser to the sponsor and underwriters</a:t>
            </a:r>
            <a:r>
              <a:rPr lang="en-US" altLang="zh-TW" sz="1400">
                <a:latin typeface="Calibri" pitchFamily="34" charset="0"/>
              </a:rPr>
              <a:t>)</a:t>
            </a:r>
            <a:endParaRPr lang="en-US" altLang="zh-TW" sz="1400" b="1">
              <a:latin typeface="Calibri" pitchFamily="34" charset="0"/>
            </a:endParaRPr>
          </a:p>
          <a:p>
            <a:pPr marL="273050" marR="0" lvl="0" indent="-273050" algn="just" eaLnBrk="1" hangingPunct="1">
              <a:lnSpc>
                <a:spcPct val="120000"/>
              </a:lnSpc>
              <a:buClr>
                <a:srgbClr val="C00000"/>
              </a:buClr>
              <a:buSzPct val="76000"/>
              <a:buFont typeface="Wingdings 3" pitchFamily="18" charset="2"/>
              <a:buChar char=""/>
            </a:pPr>
            <a:endParaRPr lang="en-US" altLang="zh-TW" sz="1400" b="1">
              <a:latin typeface="Calibri" pitchFamily="34" charset="0"/>
            </a:endParaRPr>
          </a:p>
          <a:p>
            <a:pPr marL="273050" marR="0" lvl="0" indent="-273050" algn="just" eaLnBrk="1" hangingPunct="1">
              <a:lnSpc>
                <a:spcPct val="120000"/>
              </a:lnSpc>
              <a:buClr>
                <a:srgbClr val="C00000"/>
              </a:buClr>
              <a:buSzPct val="76000"/>
              <a:buFont typeface="Wingdings 3" pitchFamily="18" charset="2"/>
              <a:buChar char=""/>
            </a:pPr>
            <a:r>
              <a:rPr lang="en-US" altLang="zh-TW" sz="1400" b="1">
                <a:latin typeface="Calibri" pitchFamily="34" charset="0"/>
              </a:rPr>
              <a:t>Fu Shek Financial Holdings Limited </a:t>
            </a:r>
            <a:r>
              <a:rPr lang="en-US" altLang="zh-TW" sz="1400">
                <a:latin typeface="Calibri" pitchFamily="34" charset="0"/>
              </a:rPr>
              <a:t>(listed on the Main Board of the SEHK) in February 2020, Charltons acted as Hong Kong legal adviser to sponsor and underwriters)</a:t>
            </a:r>
            <a:endParaRPr lang="en-US" altLang="zh-TW" sz="1400">
              <a:latin typeface="Calibri" pitchFamily="34" charset="0"/>
            </a:endParaRPr>
          </a:p>
          <a:p>
            <a:pPr marL="0" marR="0" lvl="0" indent="0" algn="just" eaLnBrk="1" hangingPunct="1">
              <a:lnSpc>
                <a:spcPct val="120000"/>
              </a:lnSpc>
              <a:buClr>
                <a:srgbClr val="C00000"/>
              </a:buClr>
              <a:buSzPct val="76000"/>
            </a:pPr>
            <a:endParaRPr lang="en-US" altLang="zh-TW" sz="1600" b="1">
              <a:latin typeface="Calibri" pitchFamily="34" charset="0"/>
            </a:endParaRPr>
          </a:p>
          <a:p>
            <a:pPr marL="273050" marR="0" lvl="0" indent="-273050" algn="just" eaLnBrk="1" hangingPunct="1">
              <a:lnSpc>
                <a:spcPct val="120000"/>
              </a:lnSpc>
              <a:buClr>
                <a:srgbClr val="C00000"/>
              </a:buClr>
              <a:buSzPct val="76000"/>
              <a:buFont typeface="Wingdings 3" pitchFamily="18" charset="2"/>
              <a:buChar char=""/>
            </a:pPr>
            <a:r>
              <a:rPr lang="en-US" altLang="zh-TW" sz="1400" b="1">
                <a:latin typeface="Calibri" pitchFamily="34" charset="0"/>
              </a:rPr>
              <a:t>Tianli Education International </a:t>
            </a:r>
            <a:r>
              <a:rPr lang="ru-RU" altLang="zh-TW" sz="1400" b="1">
                <a:latin typeface="Calibri" pitchFamily="34" charset="0"/>
              </a:rPr>
              <a:t>Holdings Limited </a:t>
            </a:r>
            <a:r>
              <a:rPr lang="en-US" altLang="zh-TW" sz="1400">
                <a:latin typeface="Calibri" pitchFamily="34" charset="0"/>
              </a:rPr>
              <a:t>(listed </a:t>
            </a:r>
            <a:r>
              <a:rPr lang="en-US" altLang="zh-TW" sz="1400">
                <a:latin typeface="Calibri" pitchFamily="34" charset="0"/>
              </a:rPr>
              <a:t>on the </a:t>
            </a:r>
            <a:r>
              <a:rPr lang="en-US" altLang="zh-TW" sz="1400">
                <a:latin typeface="Calibri" pitchFamily="34" charset="0"/>
              </a:rPr>
              <a:t>Main Board of </a:t>
            </a:r>
            <a:r>
              <a:rPr lang="en-US" altLang="zh-TW" sz="1400">
                <a:latin typeface="Calibri" pitchFamily="34" charset="0"/>
              </a:rPr>
              <a:t>the </a:t>
            </a:r>
            <a:r>
              <a:rPr lang="en-US" altLang="zh-TW" sz="1400">
                <a:latin typeface="Calibri" pitchFamily="34" charset="0"/>
              </a:rPr>
              <a:t>SEHK in July 2018, </a:t>
            </a:r>
            <a:r>
              <a:rPr lang="en-US" altLang="zh-TW" sz="1400">
                <a:latin typeface="Calibri" pitchFamily="34" charset="0"/>
              </a:rPr>
              <a:t>Charltons acted as the Hong Kong legal adviser to the </a:t>
            </a:r>
            <a:r>
              <a:rPr lang="en-US" altLang="zh-TW" sz="1400">
                <a:latin typeface="Calibri" pitchFamily="34" charset="0"/>
              </a:rPr>
              <a:t>sponsor and underwriters)</a:t>
            </a:r>
            <a:endParaRPr lang="en-US" altLang="zh-TW" sz="1400">
              <a:latin typeface="Calibri" pitchFamily="34" charset="0"/>
            </a:endParaRPr>
          </a:p>
          <a:p>
            <a:pPr marL="0" marR="0" lvl="0" indent="0" eaLnBrk="1" hangingPunct="1">
              <a:lnSpc>
                <a:spcPct val="120000"/>
              </a:lnSpc>
              <a:buClr>
                <a:srgbClr val="C00000"/>
              </a:buClr>
              <a:buSzPct val="76000"/>
            </a:pPr>
            <a:endParaRPr lang="en-US" altLang="zh-TW" sz="1400">
              <a:latin typeface="Calibri" pitchFamily="34" charset="0"/>
            </a:endParaRPr>
          </a:p>
        </p:txBody>
      </p:sp>
      <p:pic>
        <p:nvPicPr>
          <p:cNvPr id="76804" name="Picture 4" descr="C:\Users\sofiaelkina\Documents\Charltons marketing\updating july 18\General IPO Pitchbook.png"/>
          <p:cNvPicPr/>
          <p:nvPr/>
        </p:nvPicPr>
        <p:blipFill>
          <a:blip r:embed="rId3"/>
          <a:srcRect l="52232"/>
          <a:stretch>
            <a:fillRect/>
          </a:stretch>
        </p:blipFill>
        <p:spPr>
          <a:xfrm>
            <a:off x="5219700" y="3581400"/>
            <a:ext cx="1485900" cy="2090738"/>
          </a:xfrm>
          <a:prstGeom prst="rect">
            <a:avLst/>
          </a:prstGeom>
          <a:noFill/>
          <a:ln>
            <a:noFill/>
            <a:miter lim="800000"/>
          </a:ln>
        </p:spPr>
      </p:pic>
      <p:pic>
        <p:nvPicPr>
          <p:cNvPr id="76805" name="Picture 1"/>
          <p:cNvPicPr/>
          <p:nvPr/>
        </p:nvPicPr>
        <p:blipFill>
          <a:blip r:embed="rId4"/>
          <a:stretch>
            <a:fillRect/>
          </a:stretch>
        </p:blipFill>
        <p:spPr>
          <a:xfrm>
            <a:off x="7019925" y="3554412"/>
            <a:ext cx="1563688" cy="2090738"/>
          </a:xfrm>
          <a:prstGeom prst="rect">
            <a:avLst/>
          </a:prstGeom>
          <a:noFill/>
          <a:ln>
            <a:noFill/>
            <a:miter lim="800000"/>
          </a:ln>
        </p:spPr>
      </p:pic>
      <p:pic>
        <p:nvPicPr>
          <p:cNvPr id="76806" name="Picture 2"/>
          <p:cNvPicPr/>
          <p:nvPr/>
        </p:nvPicPr>
        <p:blipFill>
          <a:blip r:embed="rId5"/>
          <a:stretch>
            <a:fillRect/>
          </a:stretch>
        </p:blipFill>
        <p:spPr>
          <a:xfrm>
            <a:off x="6084888" y="1358900"/>
            <a:ext cx="1552575" cy="2070100"/>
          </a:xfrm>
          <a:prstGeom prst="rect">
            <a:avLst/>
          </a:prstGeom>
          <a:noFill/>
          <a:ln>
            <a:noFill/>
            <a:miter lim="800000"/>
          </a:ln>
        </p:spPr>
      </p:pic>
    </p:spTree>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8850"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pic>
        <p:nvPicPr>
          <p:cNvPr id="78851" name="Picture 2" descr="Screen Clipping"/>
          <p:cNvPicPr/>
          <p:nvPr/>
        </p:nvPicPr>
        <p:blipFill>
          <a:blip r:embed="rId3"/>
          <a:stretch>
            <a:fillRect/>
          </a:stretch>
        </p:blipFill>
        <p:spPr>
          <a:xfrm>
            <a:off x="7019925" y="3627438"/>
            <a:ext cx="1512888" cy="2009775"/>
          </a:xfrm>
          <a:prstGeom prst="rect">
            <a:avLst/>
          </a:prstGeom>
          <a:noFill/>
          <a:ln>
            <a:noFill/>
            <a:miter lim="800000"/>
          </a:ln>
        </p:spPr>
      </p:pic>
      <p:sp>
        <p:nvSpPr>
          <p:cNvPr id="78852" name="Content Placeholder 2"/>
          <p:cNvSpPr/>
          <p:nvPr/>
        </p:nvSpPr>
        <p:spPr>
          <a:xfrm>
            <a:off x="611188" y="1628775"/>
            <a:ext cx="4248150" cy="21717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eaLnBrk="1" hangingPunct="1">
              <a:lnSpc>
                <a:spcPct val="120000"/>
              </a:lnSpc>
              <a:buClr>
                <a:srgbClr val="C00000"/>
              </a:buClr>
              <a:buSzPct val="76000"/>
              <a:buFont typeface="Wingdings 3" pitchFamily="18" charset="2"/>
              <a:buChar char=""/>
            </a:pPr>
            <a:r>
              <a:rPr lang="en-US" altLang="zh-TW" sz="1400" b="1">
                <a:latin typeface="Calibri" pitchFamily="34" charset="0"/>
              </a:rPr>
              <a:t>Excalibur Global Financial Holdings Limited </a:t>
            </a:r>
            <a:r>
              <a:rPr lang="en-US" altLang="zh-TW" sz="1400">
                <a:latin typeface="Calibri" pitchFamily="34" charset="0"/>
              </a:rPr>
              <a:t>(listed on the GEM of the SEHK in January 2018, Charltons acted as the Hong Kong legal adviser to the sponsor and underwriters)</a:t>
            </a:r>
            <a:endParaRPr lang="en-US" altLang="zh-TW" sz="1400">
              <a:latin typeface="Calibri" pitchFamily="34" charset="0"/>
            </a:endParaRPr>
          </a:p>
          <a:p>
            <a:pPr marL="273050" lvl="0" indent="-273050" eaLnBrk="1" hangingPunct="1">
              <a:lnSpc>
                <a:spcPct val="120000"/>
              </a:lnSpc>
              <a:buClr>
                <a:srgbClr val="C00000"/>
              </a:buClr>
              <a:buSzPct val="76000"/>
              <a:buFont typeface="Wingdings 3" pitchFamily="18" charset="2"/>
              <a:buChar char=""/>
            </a:pPr>
            <a:endParaRPr lang="en-US" altLang="zh-TW" sz="1400">
              <a:latin typeface="Calibri" pitchFamily="34" charset="0"/>
            </a:endParaRPr>
          </a:p>
          <a:p>
            <a:pPr marL="273050" lvl="0" indent="-273050"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rPr>
              <a:t>China Singyes New Materials Holdings Limited </a:t>
            </a:r>
            <a:r>
              <a:rPr lang="en-US" altLang="zh-TW" sz="1400">
                <a:solidFill>
                  <a:srgbClr val="000000"/>
                </a:solidFill>
                <a:latin typeface="Calibri" pitchFamily="34" charset="0"/>
              </a:rPr>
              <a:t>(listed on the GEM of the SEHK in June 2017, Charltons acted as the Hong Kong legal adviser to the sponsor and underwriters in connection with spins-off and listing)</a:t>
            </a:r>
            <a:endParaRPr lang="en-US" altLang="zh-TW" sz="1400">
              <a:solidFill>
                <a:srgbClr val="000000"/>
              </a:solidFill>
              <a:latin typeface="Calibri" pitchFamily="34" charset="0"/>
            </a:endParaRPr>
          </a:p>
          <a:p>
            <a:pPr marL="273050" lvl="0" indent="-273050" eaLnBrk="1" hangingPunct="1">
              <a:lnSpc>
                <a:spcPct val="120000"/>
              </a:lnSpc>
              <a:buClr>
                <a:srgbClr val="C00000"/>
              </a:buClr>
              <a:buSzPct val="76000"/>
              <a:buFont typeface="Wingdings 3" pitchFamily="18" charset="2"/>
              <a:buChar char=""/>
            </a:pPr>
            <a:endParaRPr lang="en-US" altLang="zh-TW" sz="1400">
              <a:latin typeface="Calibri" pitchFamily="34" charset="0"/>
            </a:endParaRPr>
          </a:p>
          <a:p>
            <a:pPr marL="547688" lvl="1" indent="-273050" eaLnBrk="1" hangingPunct="1">
              <a:spcBef>
                <a:spcPts val="500"/>
              </a:spcBef>
              <a:buClr>
                <a:schemeClr val="accent2"/>
              </a:buClr>
              <a:buSzPct val="76000"/>
              <a:buFont typeface=""/>
            </a:pPr>
            <a:endParaRPr lang="en-US" altLang="zh-TW" sz="1600">
              <a:solidFill>
                <a:schemeClr val="tx2"/>
              </a:solidFill>
              <a:latin typeface="Calibri" pitchFamily="34" charset="0"/>
            </a:endParaRPr>
          </a:p>
        </p:txBody>
      </p:sp>
      <p:pic>
        <p:nvPicPr>
          <p:cNvPr id="78853" name="Picture 4" descr="Screen Clipping"/>
          <p:cNvPicPr/>
          <p:nvPr/>
        </p:nvPicPr>
        <p:blipFill>
          <a:blip r:embed="rId4"/>
          <a:srcRect r="6102"/>
          <a:stretch>
            <a:fillRect/>
          </a:stretch>
        </p:blipFill>
        <p:spPr>
          <a:xfrm>
            <a:off x="5289550" y="3603625"/>
            <a:ext cx="1531938" cy="2122488"/>
          </a:xfrm>
          <a:prstGeom prst="rect">
            <a:avLst/>
          </a:prstGeom>
          <a:noFill/>
          <a:ln>
            <a:noFill/>
            <a:miter lim="800000"/>
          </a:ln>
        </p:spPr>
      </p:pic>
      <p:sp>
        <p:nvSpPr>
          <p:cNvPr id="78854" name="Content Placeholder 2"/>
          <p:cNvSpPr/>
          <p:nvPr/>
        </p:nvSpPr>
        <p:spPr>
          <a:xfrm>
            <a:off x="611188" y="4437062"/>
            <a:ext cx="4248150" cy="966788"/>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Tree Holdings Limited </a:t>
            </a:r>
            <a:r>
              <a:rPr kumimoji="1" lang="en-US" altLang="zh-TW" sz="1400">
                <a:solidFill>
                  <a:srgbClr val="000000"/>
                </a:solidFill>
                <a:latin typeface="Calibri" pitchFamily="34" charset="0"/>
                <a:ea typeface="新細明體" pitchFamily="18" charset="-120"/>
              </a:rPr>
              <a:t>(listed on the GEM of the SEHK, Charltons acted as the Hong Kong legal adviser to the sponsor and underwriters)</a:t>
            </a:r>
            <a:endParaRPr kumimoji="1" lang="en-US" altLang="zh-TW" sz="1400">
              <a:solidFill>
                <a:srgbClr val="464653"/>
              </a:solidFill>
              <a:latin typeface="Calibri" pitchFamily="34" charset="0"/>
              <a:ea typeface="新細明體" pitchFamily="18" charset="-120"/>
            </a:endParaRPr>
          </a:p>
          <a:p>
            <a:pPr marL="547688" lvl="1" indent="-273050" eaLnBrk="1" hangingPunct="1">
              <a:buClr>
                <a:srgbClr val="9FB8CD"/>
              </a:buClr>
              <a:buFont typeface="Arial"/>
              <a:buNone/>
            </a:pPr>
            <a:endParaRPr kumimoji="1" lang="en-US" altLang="zh-TW">
              <a:solidFill>
                <a:srgbClr val="464653"/>
              </a:solidFill>
              <a:latin typeface="Calibri" pitchFamily="34" charset="0"/>
              <a:ea typeface="新細明體" pitchFamily="18" charset="-120"/>
            </a:endParaRPr>
          </a:p>
        </p:txBody>
      </p:sp>
      <p:pic>
        <p:nvPicPr>
          <p:cNvPr id="78855" name="Picture 9" descr="Screen Clipping"/>
          <p:cNvPicPr/>
          <p:nvPr/>
        </p:nvPicPr>
        <p:blipFill>
          <a:blip r:embed="rId5"/>
          <a:srcRect t="1003" b="0"/>
          <a:stretch>
            <a:fillRect/>
          </a:stretch>
        </p:blipFill>
        <p:spPr>
          <a:xfrm>
            <a:off x="6056312" y="1409700"/>
            <a:ext cx="1481138" cy="1993900"/>
          </a:xfrm>
          <a:prstGeom prst="rect">
            <a:avLst/>
          </a:prstGeom>
          <a:noFill/>
          <a:ln>
            <a:solidFill>
              <a:srgbClr val="7F7F7F"/>
            </a:solidFill>
            <a:miter lim="800000"/>
          </a:ln>
        </p:spPr>
      </p:pic>
    </p:spTree>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80898" name="Picture 1"/>
          <p:cNvPicPr/>
          <p:nvPr/>
        </p:nvPicPr>
        <p:blipFill>
          <a:blip r:embed="rId3"/>
          <a:stretch>
            <a:fillRect/>
          </a:stretch>
        </p:blipFill>
        <p:spPr>
          <a:xfrm>
            <a:off x="5292725" y="3657600"/>
            <a:ext cx="1466850" cy="2003425"/>
          </a:xfrm>
          <a:prstGeom prst="rect">
            <a:avLst/>
          </a:prstGeom>
          <a:noFill/>
          <a:ln>
            <a:solidFill>
              <a:schemeClr val="accent1"/>
            </a:solidFill>
            <a:miter lim="800000"/>
          </a:ln>
        </p:spPr>
      </p:pic>
      <p:pic>
        <p:nvPicPr>
          <p:cNvPr id="80899" name="Picture 11"/>
          <p:cNvPicPr/>
          <p:nvPr/>
        </p:nvPicPr>
        <p:blipFill>
          <a:blip r:embed="rId4"/>
          <a:stretch>
            <a:fillRect/>
          </a:stretch>
        </p:blipFill>
        <p:spPr>
          <a:xfrm>
            <a:off x="6030912" y="1558925"/>
            <a:ext cx="1457325" cy="1952625"/>
          </a:xfrm>
          <a:prstGeom prst="rect">
            <a:avLst/>
          </a:prstGeom>
          <a:noFill/>
          <a:ln>
            <a:solidFill>
              <a:srgbClr val="7F7F7F"/>
            </a:solidFill>
            <a:miter lim="800000"/>
          </a:ln>
        </p:spPr>
      </p:pic>
      <p:sp>
        <p:nvSpPr>
          <p:cNvPr id="80900"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sp>
        <p:nvSpPr>
          <p:cNvPr id="80901" name="Content Placeholder 2"/>
          <p:cNvSpPr/>
          <p:nvPr/>
        </p:nvSpPr>
        <p:spPr>
          <a:xfrm>
            <a:off x="611188" y="1700212"/>
            <a:ext cx="4048125" cy="21717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Somerley Capital Holdings Limited </a:t>
            </a:r>
            <a:r>
              <a:rPr lang="en-US" altLang="zh-TW" sz="1400">
                <a:solidFill>
                  <a:srgbClr val="000000"/>
                </a:solidFill>
                <a:latin typeface="Calibri" pitchFamily="34" charset="0"/>
                <a:ea typeface="Calibri" pitchFamily="34" charset="0"/>
              </a:rPr>
              <a:t>(listed on the GEM of the SEHK in March 2017, Charltons acted as the Hong Kong legal adviser to the company</a:t>
            </a:r>
            <a:r>
              <a:rPr lang="en-US" altLang="zh-TW" sz="1400">
                <a:latin typeface="Calibri" pitchFamily="34" charset="0"/>
                <a:ea typeface="Calibri" pitchFamily="34" charset="0"/>
              </a:rPr>
              <a:t>)</a:t>
            </a:r>
            <a:endParaRPr lang="en-US" altLang="zh-TW" sz="1400">
              <a:latin typeface="Calibri" pitchFamily="34" charset="0"/>
              <a:ea typeface="Calibri" pitchFamily="34" charset="0"/>
            </a:endParaRPr>
          </a:p>
          <a:p>
            <a:pPr marL="547688" lvl="1" indent="-273050" eaLnBrk="1" hangingPunct="1">
              <a:spcBef>
                <a:spcPts val="500"/>
              </a:spcBef>
              <a:buClr>
                <a:schemeClr val="accent2"/>
              </a:buClr>
              <a:buSzPct val="76000"/>
              <a:buFont typeface=""/>
            </a:pPr>
            <a:endParaRPr lang="en-US" altLang="zh-TW" sz="1600">
              <a:solidFill>
                <a:schemeClr val="tx2"/>
              </a:solidFill>
              <a:latin typeface="Calibri" pitchFamily="34" charset="0"/>
            </a:endParaRPr>
          </a:p>
        </p:txBody>
      </p:sp>
      <p:sp>
        <p:nvSpPr>
          <p:cNvPr id="80902" name="Content Placeholder 2"/>
          <p:cNvSpPr txBox="1"/>
          <p:nvPr/>
        </p:nvSpPr>
        <p:spPr bwMode="auto">
          <a:xfrm>
            <a:off x="611188" y="2781300"/>
            <a:ext cx="40401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marR="0" lvl="0" indent="-273050" algn="just" eaLnBrk="1" hangingPunct="1">
              <a:lnSpc>
                <a:spcPct val="120000"/>
              </a:lnSpc>
              <a:buClr>
                <a:srgbClr val="C00000"/>
              </a:buClr>
            </a:pPr>
            <a:r>
              <a:rPr kumimoji="1" lang="en-US" altLang="zh-TW" sz="1400" b="1">
                <a:solidFill>
                  <a:srgbClr val="000000"/>
                </a:solidFill>
                <a:latin typeface="Calibri" pitchFamily="34" charset="0"/>
                <a:ea typeface="新細明體" pitchFamily="18" charset="-120"/>
              </a:rPr>
              <a:t>Zhi Sheng Group Holdings Limited </a:t>
            </a:r>
            <a:r>
              <a:rPr kumimoji="1" lang="en-US" altLang="zh-TW" sz="1400">
                <a:solidFill>
                  <a:srgbClr val="000000"/>
                </a:solidFill>
                <a:latin typeface="Calibri" pitchFamily="34" charset="0"/>
                <a:ea typeface="新細明體" pitchFamily="18" charset="-120"/>
              </a:rPr>
              <a:t>(listed on the GEM of the SEHK in January 2017, Charltons acted as the Hong Kong legal adviser to the sponsor and underwriters)</a:t>
            </a:r>
            <a:endParaRPr kumimoji="1" lang="en-US" altLang="zh-TW" sz="1400">
              <a:solidFill>
                <a:srgbClr val="000000"/>
              </a:solidFill>
              <a:latin typeface="Calibri" pitchFamily="34" charset="0"/>
              <a:ea typeface="新細明體" pitchFamily="18" charset="-120"/>
            </a:endParaRPr>
          </a:p>
          <a:p>
            <a:pPr marL="0" marR="0" lvl="0" indent="0" algn="just" eaLnBrk="1" hangingPunct="1">
              <a:lnSpc>
                <a:spcPct val="120000"/>
              </a:lnSpc>
              <a:buClr>
                <a:srgbClr val="C00000"/>
              </a:buClr>
              <a:buNone/>
            </a:pPr>
            <a:endParaRPr kumimoji="1" lang="en-US" altLang="zh-TW" sz="300" b="1">
              <a:solidFill>
                <a:srgbClr val="000000"/>
              </a:solidFill>
              <a:latin typeface="Calibri" pitchFamily="34" charset="0"/>
              <a:ea typeface="新細明體" pitchFamily="18" charset="-120"/>
            </a:endParaRPr>
          </a:p>
          <a:p>
            <a:pPr marL="273050" marR="0" lvl="0" indent="-273050" algn="just" eaLnBrk="1" hangingPunct="1">
              <a:lnSpc>
                <a:spcPct val="120000"/>
              </a:lnSpc>
              <a:buClr>
                <a:srgbClr val="C00000"/>
              </a:buClr>
            </a:pPr>
            <a:r>
              <a:rPr kumimoji="1" lang="en-US" altLang="zh-TW" sz="1400" b="1">
                <a:solidFill>
                  <a:srgbClr val="000000"/>
                </a:solidFill>
                <a:latin typeface="Calibri" pitchFamily="34" charset="0"/>
                <a:ea typeface="新細明體" pitchFamily="18" charset="-120"/>
              </a:rPr>
              <a:t>Medicskin Holdings Limited </a:t>
            </a:r>
            <a:r>
              <a:rPr kumimoji="1" lang="en-US" altLang="zh-TW" sz="1400">
                <a:solidFill>
                  <a:srgbClr val="000000"/>
                </a:solidFill>
                <a:latin typeface="Calibri" pitchFamily="34" charset="0"/>
                <a:ea typeface="新細明體" pitchFamily="18" charset="-120"/>
              </a:rPr>
              <a:t>(listed on the GEM of the SEHK in December 2014, Charltons acted as the Hong Kong legal adviser to the company)</a:t>
            </a:r>
            <a:endParaRPr kumimoji="1" lang="en-US" altLang="zh-TW" sz="1400">
              <a:solidFill>
                <a:srgbClr val="464653"/>
              </a:solidFill>
              <a:latin typeface="Calibri" pitchFamily="34" charset="0"/>
              <a:ea typeface="新細明體" pitchFamily="18" charset="-120"/>
            </a:endParaRPr>
          </a:p>
        </p:txBody>
      </p:sp>
      <p:pic>
        <p:nvPicPr>
          <p:cNvPr id="80903" name="Picture 2"/>
          <p:cNvPicPr/>
          <p:nvPr/>
        </p:nvPicPr>
        <p:blipFill>
          <a:blip r:embed="rId5"/>
          <a:stretch>
            <a:fillRect/>
          </a:stretch>
        </p:blipFill>
        <p:spPr>
          <a:xfrm>
            <a:off x="7019925" y="3657600"/>
            <a:ext cx="1457325" cy="2003425"/>
          </a:xfrm>
          <a:prstGeom prst="rect">
            <a:avLst/>
          </a:prstGeom>
          <a:noFill/>
          <a:ln>
            <a:solidFill>
              <a:srgbClr val="A6A6A6"/>
            </a:solidFill>
            <a:miter lim="800000"/>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2290"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lang="en-US" altLang="en-US">
                <a:latin typeface="Calibri" pitchFamily="34" charset="0"/>
                <a:ea typeface="Segoe UI" panose="020b0502040204020203" pitchFamily="34" charset="0"/>
              </a:rPr>
              <a:t>LIST OF BIOTECH COMPANIES</a:t>
            </a:r>
            <a:endParaRPr lang="en-US" altLang="en-US">
              <a:latin typeface="Calibri" pitchFamily="34" charset="0"/>
              <a:ea typeface="Segoe UI" panose="020b0502040204020203" pitchFamily="34" charset="0"/>
            </a:endParaRPr>
          </a:p>
        </p:txBody>
      </p:sp>
      <p:sp>
        <p:nvSpPr>
          <p:cNvPr id="12291"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3C3B4F27-B954-4721-9973-3208B2456B75}" type="slidenum">
              <a:rPr lang="en-GB" altLang="en-US" sz="1200" b="1">
                <a:solidFill>
                  <a:schemeClr val="tx2"/>
                </a:solidFill>
                <a:latin typeface="Calibri" pitchFamily="34" charset="0"/>
                <a:ea typeface="新細明體" pitchFamily="18" charset="-120"/>
              </a:rPr>
              <a:t>3</a:t>
            </a:fld>
            <a:endParaRPr lang="en-GB" altLang="en-US" sz="1200" b="1">
              <a:solidFill>
                <a:schemeClr val="tx2"/>
              </a:solidFill>
              <a:latin typeface="Calibri" pitchFamily="34" charset="0"/>
              <a:ea typeface="新細明體" pitchFamily="18" charset="-120"/>
            </a:endParaRPr>
          </a:p>
        </p:txBody>
      </p:sp>
      <p:graphicFrame>
        <p:nvGraphicFramePr>
          <p:cNvPr id="12292" name="Content Placeholder 1"/>
          <p:cNvGraphicFramePr>
            <a:graphicFrameLocks noGrp="1"/>
          </p:cNvGraphicFramePr>
          <p:nvPr>
            <p:ph sz="quarter" idx="4294967295"/>
          </p:nvPr>
        </p:nvGraphicFramePr>
        <p:xfrm>
          <a:off x="911225" y="1308100"/>
          <a:ext cx="7250112" cy="4845050"/>
        </p:xfrm>
        <a:graphic>
          <a:graphicData uri="http://schemas.openxmlformats.org/drawingml/2006/table">
            <a:tbl>
              <a:tblPr/>
              <a:tblGrid>
                <a:gridCol w="2597150"/>
                <a:gridCol w="1649412"/>
                <a:gridCol w="1549400"/>
                <a:gridCol w="1454150"/>
              </a:tblGrid>
              <a:tr h="346075">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ctr" eaLnBrk="1" fontAlgn="ctr" hangingPunct="1"/>
                      <a:r>
                        <a:rPr kumimoji="0" sz="1000">
                          <a:solidFill>
                            <a:srgbClr val="000000"/>
                          </a:solidFill>
                        </a:rPr>
                        <a:t>Chapter 18A listco</a:t>
                      </a:r>
                      <a:endParaRPr kumimoji="0" sz="1000" b="1">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ctr" eaLnBrk="1" fontAlgn="ctr" hangingPunct="1"/>
                      <a:r>
                        <a:rPr kumimoji="0" sz="1000">
                          <a:solidFill>
                            <a:srgbClr val="000000"/>
                          </a:solidFill>
                        </a:rPr>
                        <a:t>Place of Incorporation</a:t>
                      </a:r>
                      <a:endParaRPr kumimoji="0" sz="1000" b="1">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ctr" eaLnBrk="1" fontAlgn="ctr" hangingPunct="1"/>
                      <a:r>
                        <a:rPr kumimoji="0" sz="1000">
                          <a:solidFill>
                            <a:srgbClr val="000000"/>
                          </a:solidFill>
                        </a:rPr>
                        <a:t>Stock Code &amp; Link to Prospectus</a:t>
                      </a:r>
                      <a:endParaRPr kumimoji="0" sz="1000" b="1">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ctr" eaLnBrk="1" fontAlgn="ctr" hangingPunct="1"/>
                      <a:r>
                        <a:rPr kumimoji="0" sz="1000">
                          <a:solidFill>
                            <a:srgbClr val="000000"/>
                          </a:solidFill>
                        </a:rPr>
                        <a:t>Date of Prospectus</a:t>
                      </a:r>
                      <a:endParaRPr kumimoji="0" sz="1000" b="1">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Ascletis Pharma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3" invalidUrl="" action="" tgtFrame="" tooltip=""/>
                        </a:rPr>
                        <a:t>1672</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7/20/2018</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BeiGene,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4" invalidUrl="" action="" tgtFrame="" tooltip=""/>
                        </a:rPr>
                        <a:t>6160</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7/30/2018</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Hua Medicine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5" invalidUrl="" action="" tgtFrame="" tooltip=""/>
                        </a:rPr>
                        <a:t>2552</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8/31/2018</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Innovent Biologics,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6" invalidUrl="" action="" tgtFrame="" tooltip=""/>
                        </a:rPr>
                        <a:t>1801</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10/18/2018</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Shanghai Junshi Biosciences Co., Ltd.</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PRC</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7" invalidUrl="" action="" tgtFrame="" tooltip=""/>
                        </a:rPr>
                        <a:t>1877</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12/11/2018</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CStone Pharmaceuticals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8" invalidUrl="" action="" tgtFrame="" tooltip=""/>
                        </a:rPr>
                        <a:t>2616</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2/14/2019</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CanSino Biologics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PRC</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9" invalidUrl="" action="" tgtFrame="" tooltip=""/>
                        </a:rPr>
                        <a:t>6185</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3/18/2019</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Mabpharm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u="sng">
                          <a:solidFill>
                            <a:srgbClr val="000000"/>
                          </a:solidFill>
                          <a:hlinkClick r:id="rId10" invalidUrl="" action="" tgtFrame="" tooltip=""/>
                        </a:rPr>
                        <a:t>2181</a:t>
                      </a:r>
                      <a:endParaRPr kumimoji="0" lang="zh-TW" altLang="en-US" sz="1000" u="sng">
                        <a:solidFill>
                          <a:srgbClr val="0070C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lang="en-US" altLang="zh-TW" sz="1000">
                          <a:solidFill>
                            <a:srgbClr val="000000"/>
                          </a:solidFill>
                        </a:rPr>
                        <a:t>5/20/2019</a:t>
                      </a:r>
                      <a:endParaRPr kumimoji="0" lang="en-US" altLang="zh-TW"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Alphamab Oncology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1" invalidUrl="" action="" tgtFrame="" tooltip=""/>
                        </a:rPr>
                        <a:t>9966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9/2/2019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Shanghai Henlius Biotech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PRC</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2" invalidUrl="" action="" tgtFrame="" tooltip=""/>
                        </a:rPr>
                        <a:t>2696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9/12/2019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Ascentage Pharma Group International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3" invalidUrl="" action="" tgtFrame="" tooltip=""/>
                        </a:rPr>
                        <a:t>6855</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10/16/2019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TOT Biopharm International Co.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Hong Kong</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4" invalidUrl="" action="" tgtFrame="" tooltip=""/>
                        </a:rPr>
                        <a:t>1875</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10/29/2019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SINOMAB BIO</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Hong Kong</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5" invalidUrl="" action="" tgtFrame="" tooltip=""/>
                        </a:rPr>
                        <a:t>3681</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10/31/2019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Venus Medtech (Hangzhou)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PRC</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6" invalidUrl="" action="" tgtFrame="" tooltip=""/>
                        </a:rPr>
                        <a:t>2500</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11/28/2019</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Innocare Pharma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7" invalidUrl="" action="" tgtFrame="" tooltip=""/>
                        </a:rPr>
                        <a:t>9969</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3/11/2020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Akeso, Inc.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8" invalidUrl="" action="" tgtFrame="" tooltip=""/>
                        </a:rPr>
                        <a:t>9926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4/14/2020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Peijia Medical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19" invalidUrl="" action="" tgtFrame="" tooltip=""/>
                        </a:rPr>
                        <a:t>9996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5/5/2020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Kintor Pharmaceutical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0" invalidUrl="" action="" tgtFrame="" tooltip=""/>
                        </a:rPr>
                        <a:t>9939</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5/12/2020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Immunotech Biopharm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1" invalidUrl="" action="" tgtFrame="" tooltip=""/>
                        </a:rPr>
                        <a:t>6978</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6/29/2020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Ocumension Therapeutics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2" invalidUrl="" action="" tgtFrame="" tooltip=""/>
                        </a:rPr>
                        <a:t>1477</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6/29/2020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JHBP (CY) Holdings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3" invalidUrl="" action="" tgtFrame="" tooltip=""/>
                        </a:rPr>
                        <a:t>6998</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9/23/2020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JW (Cayman) Therapeutics Co.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4" invalidUrl="" action="" tgtFrame="" tooltip=""/>
                        </a:rPr>
                        <a:t>2126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10/22/2020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Remegen Co.,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PRC</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5" invalidUrl="" action="" tgtFrame="" tooltip=""/>
                        </a:rPr>
                        <a:t>9995</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10/28/2020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Antengene Corporation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6" invalidUrl="" action="" tgtFrame="" tooltip=""/>
                        </a:rPr>
                        <a:t>6996</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11/9/2020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HBM Holdings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7" invalidUrl="" action="" tgtFrame="" tooltip=""/>
                        </a:rPr>
                        <a:t>2142</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11/30/2020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r h="173038">
                <a:tc>
                  <a:txBody>
                    <a:bodyPr lIns="8658" tIns="8658" rIns="8658" bIns="0" anchor="ctr"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ctr" hangingPunct="1"/>
                      <a:r>
                        <a:rPr kumimoji="0" sz="1000">
                          <a:solidFill>
                            <a:srgbClr val="000000"/>
                          </a:solidFill>
                        </a:rPr>
                        <a:t>Jacobio Pharmaceuticals Group Co., Ltd. </a:t>
                      </a:r>
                      <a:endParaRPr kumimoji="0" sz="1000">
                        <a:solidFill>
                          <a:srgbClr val="000000"/>
                        </a:solidFill>
                        <a:latin typeface="Calibri" pitchFamily="34" charset="0"/>
                      </a:endParaRPr>
                    </a:p>
                  </a:txBody>
                  <a:tcPr marL="8658" marR="8658" marT="86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sz="1000">
                          <a:solidFill>
                            <a:srgbClr val="000000"/>
                          </a:solidFill>
                        </a:rPr>
                        <a:t>Cayman Islands</a:t>
                      </a:r>
                      <a:endParaRPr kumimoji="0"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u="sng">
                          <a:solidFill>
                            <a:srgbClr val="000000"/>
                          </a:solidFill>
                          <a:hlinkClick r:id="rId28" invalidUrl="" action="" tgtFrame="" tooltip=""/>
                        </a:rPr>
                        <a:t>1167</a:t>
                      </a:r>
                      <a:endParaRPr kumimoji="0" lang="zh-TW" altLang="en-US" sz="1000" u="sng">
                        <a:solidFill>
                          <a:srgbClr val="0070C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c>
                  <a:txBody>
                    <a:bodyPr lIns="8658" tIns="8658" rIns="8658" bIns="0" anchor="b" anchorCtr="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fontAlgn="b" hangingPunct="1"/>
                      <a:r>
                        <a:rPr kumimoji="0" lang="en-US" altLang="zh-TW" sz="1000">
                          <a:solidFill>
                            <a:srgbClr val="000000"/>
                          </a:solidFill>
                        </a:rPr>
                        <a:t>12/9/2020</a:t>
                      </a:r>
                      <a:endParaRPr kumimoji="0" lang="en-US" altLang="zh-TW" sz="1000">
                        <a:solidFill>
                          <a:srgbClr val="000000"/>
                        </a:solidFill>
                        <a:latin typeface="Calibri" pitchFamily="34" charset="0"/>
                      </a:endParaRPr>
                    </a:p>
                  </a:txBody>
                  <a:tcPr marL="8658" marR="8658" marT="86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ECF0"/>
                    </a:solidFill>
                  </a:tcPr>
                </a:tc>
              </a:tr>
            </a:tbl>
          </a:graphicData>
        </a:graphic>
      </p:graphicFrame>
      <p:sp>
        <p:nvSpPr>
          <p:cNvPr id="12434" name="Rectangle 2"/>
          <p:cNvSpPr/>
          <p:nvPr/>
        </p:nvSpPr>
        <p:spPr>
          <a:xfrm>
            <a:off x="179388" y="6418262"/>
            <a:ext cx="7092950" cy="3381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r>
              <a:rPr lang="en-US" altLang="zh-TW" sz="800">
                <a:solidFill>
                  <a:srgbClr val="000000"/>
                </a:solidFill>
                <a:latin typeface="Calibri" pitchFamily="34" charset="0"/>
              </a:rPr>
              <a:t>As of 13 January 2021</a:t>
            </a:r>
            <a:endParaRPr lang="en-US" altLang="zh-TW" sz="800">
              <a:solidFill>
                <a:srgbClr val="000000"/>
              </a:solidFill>
              <a:latin typeface="Calibri" pitchFamily="34" charset="0"/>
            </a:endParaRPr>
          </a:p>
          <a:p>
            <a:pPr marL="0" lvl="0" indent="0" eaLnBrk="1" hangingPunct="1"/>
            <a:r>
              <a:rPr lang="en-US" altLang="zh-TW" sz="800">
                <a:solidFill>
                  <a:srgbClr val="000000"/>
                </a:solidFill>
                <a:latin typeface="Calibri" pitchFamily="34" charset="0"/>
              </a:rPr>
              <a:t>Source</a:t>
            </a:r>
            <a:r>
              <a:rPr lang="en-US" altLang="zh-TW" sz="800">
                <a:solidFill>
                  <a:srgbClr val="000000"/>
                </a:solidFill>
                <a:latin typeface="Calibri" pitchFamily="34" charset="0"/>
              </a:rPr>
              <a:t>: https://www.hkex.com.hk/Market-Data/Securities-Prices/Equities?sc_lang=en</a:t>
            </a:r>
            <a:r>
              <a:rPr lang="en-US" altLang="zh-TW" sz="800"/>
              <a:t> </a:t>
            </a:r>
            <a:endParaRPr lang="zh-TW" altLang="en-US" sz="800"/>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82946" name="Picture 6"/>
          <p:cNvPicPr/>
          <p:nvPr/>
        </p:nvPicPr>
        <p:blipFill>
          <a:blip r:embed="rId3"/>
          <a:stretch>
            <a:fillRect/>
          </a:stretch>
        </p:blipFill>
        <p:spPr>
          <a:xfrm>
            <a:off x="5219700" y="1414462"/>
            <a:ext cx="1479550" cy="1976438"/>
          </a:xfrm>
          <a:prstGeom prst="rect">
            <a:avLst/>
          </a:prstGeom>
          <a:noFill/>
          <a:ln>
            <a:solidFill>
              <a:srgbClr val="7F7F7F"/>
            </a:solidFill>
            <a:miter lim="800000"/>
          </a:ln>
        </p:spPr>
      </p:pic>
      <p:pic>
        <p:nvPicPr>
          <p:cNvPr id="82947" name="Picture 2"/>
          <p:cNvPicPr/>
          <p:nvPr/>
        </p:nvPicPr>
        <p:blipFill>
          <a:blip r:embed="rId4"/>
          <a:stretch>
            <a:fillRect/>
          </a:stretch>
        </p:blipFill>
        <p:spPr>
          <a:xfrm>
            <a:off x="6934200" y="1404938"/>
            <a:ext cx="1487488" cy="1985962"/>
          </a:xfrm>
          <a:prstGeom prst="rect">
            <a:avLst/>
          </a:prstGeom>
          <a:noFill/>
          <a:ln>
            <a:solidFill>
              <a:srgbClr val="BFBFBF"/>
            </a:solidFill>
            <a:miter lim="800000"/>
          </a:ln>
        </p:spPr>
      </p:pic>
      <p:sp>
        <p:nvSpPr>
          <p:cNvPr id="82948"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sp>
        <p:nvSpPr>
          <p:cNvPr id="82949" name="Content Placeholder 2"/>
          <p:cNvSpPr/>
          <p:nvPr/>
        </p:nvSpPr>
        <p:spPr>
          <a:xfrm>
            <a:off x="665162" y="1404938"/>
            <a:ext cx="4194175" cy="21717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Orient Securities International Holdings Limited </a:t>
            </a:r>
            <a:r>
              <a:rPr lang="en-US" altLang="zh-TW" sz="1400">
                <a:solidFill>
                  <a:srgbClr val="000000"/>
                </a:solidFill>
                <a:latin typeface="Calibri" pitchFamily="34" charset="0"/>
                <a:ea typeface="Calibri" pitchFamily="34" charset="0"/>
              </a:rPr>
              <a:t>(listed on the GEM of the SEHK in January 2014, Charltons acted as the Hong Kong legal adviser to the sponsor and underwriters)</a:t>
            </a:r>
            <a:endParaRPr lang="en-US" altLang="zh-TW" sz="1400">
              <a:latin typeface="Calibri" pitchFamily="34" charset="0"/>
              <a:ea typeface="Calibri" pitchFamily="34" charset="0"/>
            </a:endParaRPr>
          </a:p>
          <a:p>
            <a:pPr marL="547688" lvl="1" indent="-273050" eaLnBrk="1" hangingPunct="1">
              <a:spcBef>
                <a:spcPts val="500"/>
              </a:spcBef>
              <a:buClr>
                <a:schemeClr val="accent2"/>
              </a:buClr>
              <a:buSzPct val="76000"/>
              <a:buFont typeface=""/>
            </a:pPr>
            <a:endParaRPr lang="en-US" altLang="zh-TW" sz="1600">
              <a:solidFill>
                <a:schemeClr val="tx2"/>
              </a:solidFill>
              <a:latin typeface="Calibri" pitchFamily="34" charset="0"/>
            </a:endParaRPr>
          </a:p>
        </p:txBody>
      </p:sp>
      <p:sp>
        <p:nvSpPr>
          <p:cNvPr id="82950" name="Content Placeholder 2"/>
          <p:cNvSpPr txBox="1"/>
          <p:nvPr/>
        </p:nvSpPr>
        <p:spPr bwMode="auto">
          <a:xfrm>
            <a:off x="665163" y="2752725"/>
            <a:ext cx="41941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marR="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Mastercraft International Holdings Limited </a:t>
            </a:r>
            <a:r>
              <a:rPr kumimoji="1" lang="en-US" altLang="zh-TW" sz="1400">
                <a:solidFill>
                  <a:srgbClr val="000000"/>
                </a:solidFill>
                <a:latin typeface="Calibri" pitchFamily="34" charset="0"/>
                <a:ea typeface="新細明體" pitchFamily="18" charset="-120"/>
              </a:rPr>
              <a:t>(listed on the GEM of the SEHK, Charltons acted as the Hong Kong legal adviser to the sponsor and underwriters)</a:t>
            </a:r>
            <a:endParaRPr kumimoji="1" lang="en-US" altLang="zh-TW" sz="1400">
              <a:solidFill>
                <a:srgbClr val="000000"/>
              </a:solidFill>
              <a:latin typeface="Calibri" pitchFamily="34" charset="0"/>
              <a:ea typeface="新細明體" pitchFamily="18" charset="-120"/>
            </a:endParaRPr>
          </a:p>
          <a:p>
            <a:pPr marL="0" marR="0" lvl="0" indent="0" algn="just" eaLnBrk="1" hangingPunct="1">
              <a:lnSpc>
                <a:spcPct val="120000"/>
              </a:lnSpc>
              <a:spcBef>
                <a:spcPct val="0"/>
              </a:spcBef>
              <a:buClr>
                <a:srgbClr val="C00000"/>
              </a:buClr>
              <a:buNone/>
            </a:pPr>
            <a:endParaRPr kumimoji="1" lang="en-US" altLang="zh-TW" sz="1200">
              <a:solidFill>
                <a:srgbClr val="000000"/>
              </a:solidFill>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Branding China Group Limited </a:t>
            </a:r>
            <a:r>
              <a:rPr kumimoji="1" lang="en-US" altLang="zh-TW" sz="1400">
                <a:solidFill>
                  <a:srgbClr val="000000"/>
                </a:solidFill>
                <a:latin typeface="Calibri" pitchFamily="34" charset="0"/>
                <a:ea typeface="新細明體" pitchFamily="18" charset="-120"/>
              </a:rPr>
              <a:t>(listed on the GEM of the SEHK, Charltons acted as the Hong Kong legal adviser to the sponsor and underwriters)</a:t>
            </a:r>
            <a:endParaRPr kumimoji="1" lang="en-US" altLang="zh-TW" sz="1400">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endParaRPr kumimoji="1" lang="en-US" altLang="zh-TW" sz="900">
              <a:solidFill>
                <a:srgbClr val="000000"/>
              </a:solidFill>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AIA Group Ltd. </a:t>
            </a:r>
            <a:r>
              <a:rPr kumimoji="1" lang="en-US" altLang="zh-TW" sz="1400">
                <a:solidFill>
                  <a:srgbClr val="000000"/>
                </a:solidFill>
                <a:latin typeface="Calibri" pitchFamily="34" charset="0"/>
                <a:ea typeface="新細明體" pitchFamily="18" charset="-120"/>
              </a:rPr>
              <a:t>(listed on the Main Board of the SEHK , Charltons acted as the Hong Kong legal adviser to AIG, the controlling shareholder)</a:t>
            </a:r>
            <a:endParaRPr kumimoji="1" lang="en-US" altLang="zh-TW" sz="1400">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endParaRPr kumimoji="1" lang="en-US" altLang="zh-TW" sz="1400">
              <a:solidFill>
                <a:srgbClr val="000000"/>
              </a:solidFill>
              <a:latin typeface="Calibri" pitchFamily="34" charset="0"/>
              <a:ea typeface="新細明體" pitchFamily="18" charset="-120"/>
            </a:endParaRPr>
          </a:p>
        </p:txBody>
      </p:sp>
      <p:pic>
        <p:nvPicPr>
          <p:cNvPr id="82951" name="Picture 3"/>
          <p:cNvPicPr/>
          <p:nvPr/>
        </p:nvPicPr>
        <p:blipFill>
          <a:blip r:embed="rId5"/>
          <a:stretch>
            <a:fillRect/>
          </a:stretch>
        </p:blipFill>
        <p:spPr>
          <a:xfrm>
            <a:off x="5213350" y="3576638"/>
            <a:ext cx="1485900" cy="2024062"/>
          </a:xfrm>
          <a:prstGeom prst="rect">
            <a:avLst/>
          </a:prstGeom>
          <a:noFill/>
          <a:ln>
            <a:solidFill>
              <a:srgbClr val="A6A6A6"/>
            </a:solidFill>
            <a:miter lim="800000"/>
          </a:ln>
        </p:spPr>
      </p:pic>
      <p:pic>
        <p:nvPicPr>
          <p:cNvPr id="82952" name="Picture 7"/>
          <p:cNvPicPr/>
          <p:nvPr/>
        </p:nvPicPr>
        <p:blipFill>
          <a:blip r:embed="rId6"/>
          <a:stretch>
            <a:fillRect/>
          </a:stretch>
        </p:blipFill>
        <p:spPr>
          <a:xfrm>
            <a:off x="6932612" y="3576638"/>
            <a:ext cx="1489075" cy="1993900"/>
          </a:xfrm>
          <a:prstGeom prst="rect">
            <a:avLst/>
          </a:prstGeom>
          <a:noFill/>
          <a:ln>
            <a:noFill/>
            <a:miter lim="800000"/>
          </a:ln>
        </p:spPr>
      </p:pic>
    </p:spTree>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84994" name="Picture 1029"/>
          <p:cNvPicPr/>
          <p:nvPr/>
        </p:nvPicPr>
        <p:blipFill>
          <a:blip r:embed="rId3"/>
          <a:stretch>
            <a:fillRect/>
          </a:stretch>
        </p:blipFill>
        <p:spPr>
          <a:xfrm>
            <a:off x="5126038" y="3759200"/>
            <a:ext cx="1479550" cy="1981200"/>
          </a:xfrm>
          <a:prstGeom prst="rect">
            <a:avLst/>
          </a:prstGeom>
          <a:noFill/>
          <a:ln w="12700" cap="sq">
            <a:solidFill>
              <a:srgbClr val="C0C0C0"/>
            </a:solidFill>
            <a:miter lim="800000"/>
          </a:ln>
        </p:spPr>
      </p:pic>
      <p:pic>
        <p:nvPicPr>
          <p:cNvPr id="84995" name="Picture 1029"/>
          <p:cNvPicPr/>
          <p:nvPr/>
        </p:nvPicPr>
        <p:blipFill>
          <a:blip r:embed="rId4"/>
          <a:stretch>
            <a:fillRect/>
          </a:stretch>
        </p:blipFill>
        <p:spPr>
          <a:xfrm>
            <a:off x="6875462" y="3759200"/>
            <a:ext cx="1489075" cy="1979612"/>
          </a:xfrm>
          <a:prstGeom prst="rect">
            <a:avLst/>
          </a:prstGeom>
          <a:noFill/>
          <a:ln w="12700" cap="sq">
            <a:noFill/>
            <a:miter lim="800000"/>
          </a:ln>
        </p:spPr>
      </p:pic>
      <p:pic>
        <p:nvPicPr>
          <p:cNvPr id="84996" name="Picture 1029"/>
          <p:cNvPicPr/>
          <p:nvPr/>
        </p:nvPicPr>
        <p:blipFill>
          <a:blip r:embed="rId5"/>
          <a:stretch>
            <a:fillRect/>
          </a:stretch>
        </p:blipFill>
        <p:spPr>
          <a:xfrm>
            <a:off x="6875462" y="1557338"/>
            <a:ext cx="1525588" cy="2032000"/>
          </a:xfrm>
          <a:prstGeom prst="rect">
            <a:avLst/>
          </a:prstGeom>
          <a:noFill/>
          <a:ln w="12700" cap="sq">
            <a:noFill/>
            <a:miter lim="800000"/>
          </a:ln>
        </p:spPr>
      </p:pic>
      <p:sp>
        <p:nvSpPr>
          <p:cNvPr id="84997"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sp>
        <p:nvSpPr>
          <p:cNvPr id="84998" name="Content Placeholder 2"/>
          <p:cNvSpPr txBox="1"/>
          <p:nvPr/>
        </p:nvSpPr>
        <p:spPr bwMode="auto">
          <a:xfrm>
            <a:off x="684213" y="1395413"/>
            <a:ext cx="4170362"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9pPr>
          </a:lstStyle>
          <a:p>
            <a:pPr marL="273050" marR="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United Company RUSAL Plc </a:t>
            </a:r>
            <a:r>
              <a:rPr lang="en-US" altLang="zh-TW" sz="1400">
                <a:solidFill>
                  <a:srgbClr val="000000"/>
                </a:solidFill>
                <a:latin typeface="Calibri" pitchFamily="34" charset="0"/>
                <a:ea typeface="Calibri" pitchFamily="34" charset="0"/>
              </a:rPr>
              <a:t>(listed on the Main Board of the SEHK, Charltons acted as the Hong Kong legal adviser to the controlling shareholder)</a:t>
            </a:r>
            <a:endParaRPr lang="en-US" altLang="zh-TW" sz="1400">
              <a:solidFill>
                <a:srgbClr val="000000"/>
              </a:solidFill>
              <a:latin typeface="Calibri" pitchFamily="34" charset="0"/>
              <a:ea typeface="Calibri" pitchFamily="34" charset="0"/>
            </a:endParaRPr>
          </a:p>
          <a:p>
            <a:pPr marL="273050" marR="0" lvl="0" indent="-273050" algn="just" eaLnBrk="1" hangingPunct="1">
              <a:lnSpc>
                <a:spcPct val="120000"/>
              </a:lnSpc>
              <a:buClr>
                <a:srgbClr val="C00000"/>
              </a:buClr>
              <a:buSzPct val="76000"/>
              <a:buFont typeface="Wingdings 3" pitchFamily="18" charset="2"/>
              <a:buChar char=""/>
            </a:pPr>
            <a:endParaRPr lang="en-US" altLang="zh-TW" sz="1400" b="1">
              <a:solidFill>
                <a:srgbClr val="000000"/>
              </a:solidFill>
              <a:latin typeface="Calibri" pitchFamily="34" charset="0"/>
              <a:ea typeface="Calibri" pitchFamily="34" charset="0"/>
            </a:endParaRPr>
          </a:p>
          <a:p>
            <a:pPr marL="273050" marR="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China </a:t>
            </a:r>
            <a:r>
              <a:rPr lang="en-US" altLang="zh-TW" sz="1400" b="1">
                <a:solidFill>
                  <a:srgbClr val="000000"/>
                </a:solidFill>
                <a:latin typeface="Calibri" pitchFamily="34" charset="0"/>
                <a:ea typeface="Calibri" pitchFamily="34" charset="0"/>
              </a:rPr>
              <a:t>Titans Energy Technology Group Co., Limited </a:t>
            </a:r>
            <a:r>
              <a:rPr lang="en-US" altLang="zh-TW" sz="1400">
                <a:solidFill>
                  <a:srgbClr val="000000"/>
                </a:solidFill>
                <a:latin typeface="Calibri" pitchFamily="34" charset="0"/>
                <a:ea typeface="Calibri" pitchFamily="34" charset="0"/>
              </a:rPr>
              <a:t>(listed on the Main Board of the SEHK , Charltons acted as the Hong Kong legal adviser to the </a:t>
            </a:r>
            <a:r>
              <a:rPr lang="en-US" altLang="zh-TW" sz="1400">
                <a:solidFill>
                  <a:srgbClr val="000000"/>
                </a:solidFill>
                <a:latin typeface="Calibri" pitchFamily="34" charset="0"/>
                <a:ea typeface="Calibri" pitchFamily="34" charset="0"/>
              </a:rPr>
              <a:t>sponsor and underwriters)</a:t>
            </a:r>
            <a:endParaRPr lang="en-US" altLang="zh-TW" sz="1400">
              <a:latin typeface="Calibri" pitchFamily="34" charset="0"/>
              <a:ea typeface="Calibri" pitchFamily="34" charset="0"/>
            </a:endParaRPr>
          </a:p>
          <a:p>
            <a:pPr marL="0" marR="0" lvl="0" indent="0" eaLnBrk="1" hangingPunct="1">
              <a:lnSpc>
                <a:spcPct val="120000"/>
              </a:lnSpc>
              <a:buClr>
                <a:srgbClr val="C00000"/>
              </a:buClr>
              <a:buSzPct val="76000"/>
            </a:pPr>
            <a:endParaRPr lang="en-US" altLang="zh-TW" sz="1400">
              <a:latin typeface="Calibri" pitchFamily="34" charset="0"/>
            </a:endParaRPr>
          </a:p>
        </p:txBody>
      </p:sp>
      <p:sp>
        <p:nvSpPr>
          <p:cNvPr id="84999" name="Content Placeholder 2"/>
          <p:cNvSpPr/>
          <p:nvPr/>
        </p:nvSpPr>
        <p:spPr>
          <a:xfrm>
            <a:off x="679450" y="3662362"/>
            <a:ext cx="4175125" cy="21717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Mingfa Group (International) Company Limited </a:t>
            </a:r>
            <a:r>
              <a:rPr lang="en-US" altLang="zh-TW" sz="1400">
                <a:solidFill>
                  <a:srgbClr val="000000"/>
                </a:solidFill>
                <a:latin typeface="Calibri" pitchFamily="34" charset="0"/>
                <a:ea typeface="Calibri" pitchFamily="34" charset="0"/>
              </a:rPr>
              <a:t>(listed on the Main Board of the SEHK , Charltons acted as the Hong Kong legal adviser to the company)</a:t>
            </a:r>
            <a:endParaRPr lang="en-US" altLang="zh-TW" sz="1400">
              <a:latin typeface="Calibri" pitchFamily="34" charset="0"/>
              <a:ea typeface="Calibri" pitchFamily="34" charset="0"/>
            </a:endParaRPr>
          </a:p>
          <a:p>
            <a:pPr marL="547688" lvl="1" indent="-273050" eaLnBrk="1" hangingPunct="1">
              <a:spcBef>
                <a:spcPts val="500"/>
              </a:spcBef>
              <a:buClr>
                <a:schemeClr val="accent2"/>
              </a:buClr>
              <a:buSzPct val="76000"/>
              <a:buFont typeface=""/>
            </a:pPr>
            <a:endParaRPr lang="en-US" altLang="zh-TW" sz="1600">
              <a:solidFill>
                <a:schemeClr val="tx2"/>
              </a:solidFill>
              <a:latin typeface="Calibri" pitchFamily="34" charset="0"/>
            </a:endParaRPr>
          </a:p>
        </p:txBody>
      </p:sp>
      <p:sp>
        <p:nvSpPr>
          <p:cNvPr id="85000" name="Content Placeholder 2"/>
          <p:cNvSpPr/>
          <p:nvPr/>
        </p:nvSpPr>
        <p:spPr>
          <a:xfrm>
            <a:off x="685800" y="4760912"/>
            <a:ext cx="4168775" cy="2171700"/>
          </a:xfrm>
          <a:prstGeom prst="rect">
            <a:avLst/>
          </a:prstGeom>
          <a:noFill/>
          <a:ln>
            <a:noFill/>
            <a:miter lim="800000"/>
          </a:ln>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Greens Holdings Limited</a:t>
            </a:r>
            <a:r>
              <a:rPr kumimoji="1" lang="en-US" altLang="zh-TW" sz="1400">
                <a:solidFill>
                  <a:srgbClr val="000000"/>
                </a:solidFill>
                <a:latin typeface="Calibri" pitchFamily="34" charset="0"/>
                <a:ea typeface="新細明體" pitchFamily="18" charset="-120"/>
              </a:rPr>
              <a:t> (listed on the Main Board of the SEHK, Charltons acted as the Hong Kong legal adviser to the company)</a:t>
            </a:r>
            <a:endParaRPr kumimoji="1" lang="en-US" altLang="zh-TW" sz="1400">
              <a:solidFill>
                <a:srgbClr val="000000"/>
              </a:solidFill>
              <a:latin typeface="Calibri" pitchFamily="34" charset="0"/>
              <a:ea typeface="新細明體" pitchFamily="18" charset="-120"/>
            </a:endParaRPr>
          </a:p>
        </p:txBody>
      </p:sp>
      <p:pic>
        <p:nvPicPr>
          <p:cNvPr id="85001" name="Picture 9"/>
          <p:cNvPicPr/>
          <p:nvPr/>
        </p:nvPicPr>
        <p:blipFill>
          <a:blip r:embed="rId6"/>
          <a:stretch>
            <a:fillRect/>
          </a:stretch>
        </p:blipFill>
        <p:spPr>
          <a:xfrm>
            <a:off x="5122862" y="1557338"/>
            <a:ext cx="1485900" cy="2032000"/>
          </a:xfrm>
          <a:prstGeom prst="rect">
            <a:avLst/>
          </a:prstGeom>
          <a:noFill/>
          <a:ln>
            <a:solidFill>
              <a:srgbClr val="A6A6A6"/>
            </a:solidFill>
            <a:miter lim="800000"/>
          </a:ln>
        </p:spPr>
      </p:pic>
    </p:spTree>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87042" name="Picture 7"/>
          <p:cNvPicPr/>
          <p:nvPr/>
        </p:nvPicPr>
        <p:blipFill>
          <a:blip r:embed="rId3"/>
          <a:srcRect l="32404" t="8168" r="30689" b="3723"/>
          <a:stretch>
            <a:fillRect/>
          </a:stretch>
        </p:blipFill>
        <p:spPr>
          <a:xfrm>
            <a:off x="5132388" y="3713162"/>
            <a:ext cx="1554162" cy="1987550"/>
          </a:xfrm>
          <a:prstGeom prst="rect">
            <a:avLst/>
          </a:prstGeom>
          <a:noFill/>
          <a:ln>
            <a:solidFill>
              <a:srgbClr val="7F7F7F"/>
            </a:solidFill>
            <a:miter lim="800000"/>
          </a:ln>
        </p:spPr>
      </p:pic>
      <p:pic>
        <p:nvPicPr>
          <p:cNvPr id="87043" name="Picture 7"/>
          <p:cNvPicPr/>
          <p:nvPr/>
        </p:nvPicPr>
        <p:blipFill>
          <a:blip r:embed="rId4"/>
          <a:stretch>
            <a:fillRect/>
          </a:stretch>
        </p:blipFill>
        <p:spPr>
          <a:xfrm>
            <a:off x="6915150" y="1562100"/>
            <a:ext cx="1489075" cy="1979612"/>
          </a:xfrm>
          <a:prstGeom prst="rect">
            <a:avLst/>
          </a:prstGeom>
          <a:noFill/>
          <a:ln w="12700" cap="sq">
            <a:solidFill>
              <a:srgbClr val="7F7F7F"/>
            </a:solidFill>
            <a:miter lim="800000"/>
          </a:ln>
        </p:spPr>
      </p:pic>
      <p:pic>
        <p:nvPicPr>
          <p:cNvPr id="87044" name="Picture 1029"/>
          <p:cNvPicPr/>
          <p:nvPr/>
        </p:nvPicPr>
        <p:blipFill>
          <a:blip r:embed="rId5"/>
          <a:stretch>
            <a:fillRect/>
          </a:stretch>
        </p:blipFill>
        <p:spPr>
          <a:xfrm>
            <a:off x="5132388" y="1509712"/>
            <a:ext cx="1525588" cy="2032000"/>
          </a:xfrm>
          <a:prstGeom prst="rect">
            <a:avLst/>
          </a:prstGeom>
          <a:noFill/>
          <a:ln w="12700" cap="sq">
            <a:solidFill>
              <a:srgbClr val="C0C0C0"/>
            </a:solidFill>
            <a:miter lim="800000"/>
          </a:ln>
        </p:spPr>
      </p:pic>
      <p:sp>
        <p:nvSpPr>
          <p:cNvPr id="87045"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EXAMPLES OF IPO EXPERIENCE</a:t>
            </a:r>
            <a:endParaRPr lang="en-GB" altLang="en-US">
              <a:ea typeface="新細明體" pitchFamily="18" charset="-120"/>
            </a:endParaRPr>
          </a:p>
        </p:txBody>
      </p:sp>
      <p:sp>
        <p:nvSpPr>
          <p:cNvPr id="87046" name="Content Placeholder 2"/>
          <p:cNvSpPr txBox="1"/>
          <p:nvPr/>
        </p:nvSpPr>
        <p:spPr bwMode="auto">
          <a:xfrm>
            <a:off x="690563" y="1495425"/>
            <a:ext cx="40544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vl6pPr marL="25146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6pPr>
            <a:lvl7pPr marL="29718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7pPr>
            <a:lvl8pPr marL="34290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8pPr>
            <a:lvl9pPr marL="3886200" indent="-228600" eaLnBrk="0" fontAlgn="base" hangingPunct="0">
              <a:spcBef>
                <a:spcPct val="0"/>
              </a:spcBef>
              <a:spcAft>
                <a:spcPct val="0"/>
              </a:spcAft>
              <a:defRPr kumimoji="1" lang="en-US" altLang="en-US">
                <a:solidFill>
                  <a:schemeClr val="tx1"/>
                </a:solidFill>
                <a:latin typeface="Gill Sans MT" pitchFamily="34" charset="0"/>
                <a:ea typeface="PMingLiU" panose="02020500000000000000" pitchFamily="18" charset="-120"/>
              </a:defRPr>
            </a:lvl9pPr>
          </a:lstStyle>
          <a:p>
            <a:pPr marL="273050" marR="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China All Access (Holdings) Limited </a:t>
            </a:r>
            <a:r>
              <a:rPr lang="en-US" altLang="zh-TW" sz="1400">
                <a:solidFill>
                  <a:srgbClr val="000000"/>
                </a:solidFill>
                <a:latin typeface="Calibri" pitchFamily="34" charset="0"/>
                <a:ea typeface="Calibri" pitchFamily="34" charset="0"/>
              </a:rPr>
              <a:t>(listed on the Main Board of the SEHK, Charltons acted as the Hong Kong legal adviser to the </a:t>
            </a:r>
            <a:r>
              <a:rPr lang="en-US" altLang="zh-TW" sz="1400">
                <a:solidFill>
                  <a:srgbClr val="000000"/>
                </a:solidFill>
                <a:latin typeface="Calibri" pitchFamily="34" charset="0"/>
                <a:ea typeface="Calibri" pitchFamily="34" charset="0"/>
              </a:rPr>
              <a:t>sponsor and underwriters)</a:t>
            </a:r>
            <a:endParaRPr lang="en-US" altLang="zh-TW" sz="1400">
              <a:latin typeface="Calibri" pitchFamily="34" charset="0"/>
              <a:ea typeface="Calibri" pitchFamily="34" charset="0"/>
            </a:endParaRPr>
          </a:p>
          <a:p>
            <a:pPr marL="0" marR="0" lvl="0" indent="0" eaLnBrk="1" hangingPunct="1">
              <a:lnSpc>
                <a:spcPct val="120000"/>
              </a:lnSpc>
              <a:buClr>
                <a:srgbClr val="C00000"/>
              </a:buClr>
              <a:buSzPct val="76000"/>
            </a:pPr>
            <a:endParaRPr lang="en-US" altLang="zh-TW" sz="1000">
              <a:latin typeface="Calibri" pitchFamily="34" charset="0"/>
            </a:endParaRPr>
          </a:p>
        </p:txBody>
      </p:sp>
      <p:sp>
        <p:nvSpPr>
          <p:cNvPr id="87047" name="Content Placeholder 2"/>
          <p:cNvSpPr/>
          <p:nvPr/>
        </p:nvSpPr>
        <p:spPr>
          <a:xfrm>
            <a:off x="649288" y="2755900"/>
            <a:ext cx="4032250" cy="21717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273050" lvl="0" indent="-273050" algn="just" eaLnBrk="1" hangingPunct="1">
              <a:lnSpc>
                <a:spcPct val="120000"/>
              </a:lnSpc>
              <a:buClr>
                <a:srgbClr val="C00000"/>
              </a:buClr>
              <a:buSzPct val="76000"/>
              <a:buFont typeface="Wingdings 3" pitchFamily="18" charset="2"/>
              <a:buChar char=""/>
            </a:pPr>
            <a:r>
              <a:rPr lang="en-US" altLang="zh-TW" sz="1400" b="1">
                <a:solidFill>
                  <a:srgbClr val="000000"/>
                </a:solidFill>
                <a:latin typeface="Calibri" pitchFamily="34" charset="0"/>
                <a:ea typeface="Calibri" pitchFamily="34" charset="0"/>
              </a:rPr>
              <a:t>China Tianyi Fruit Holdings Limited </a:t>
            </a:r>
            <a:r>
              <a:rPr lang="en-US" altLang="zh-TW" sz="1400">
                <a:solidFill>
                  <a:srgbClr val="000000"/>
                </a:solidFill>
                <a:latin typeface="Calibri" pitchFamily="34" charset="0"/>
                <a:ea typeface="Calibri" pitchFamily="34" charset="0"/>
              </a:rPr>
              <a:t>(listed on the Main Board of the SEHK, Charltons acted as the Hong Kong legal adviser to the sponsor and underwriters)</a:t>
            </a:r>
            <a:endParaRPr lang="en-US" altLang="zh-TW" sz="1400">
              <a:latin typeface="Calibri" pitchFamily="34" charset="0"/>
              <a:ea typeface="Calibri" pitchFamily="34" charset="0"/>
            </a:endParaRPr>
          </a:p>
          <a:p>
            <a:pPr marL="547688" lvl="1" indent="-273050" eaLnBrk="1" hangingPunct="1">
              <a:spcBef>
                <a:spcPts val="500"/>
              </a:spcBef>
              <a:buClr>
                <a:schemeClr val="accent2"/>
              </a:buClr>
              <a:buSzPct val="76000"/>
              <a:buFont typeface=""/>
            </a:pPr>
            <a:endParaRPr lang="en-US" altLang="zh-TW" sz="1400">
              <a:solidFill>
                <a:schemeClr val="tx2"/>
              </a:solidFill>
              <a:latin typeface="Calibri" pitchFamily="34" charset="0"/>
            </a:endParaRPr>
          </a:p>
        </p:txBody>
      </p:sp>
      <p:sp>
        <p:nvSpPr>
          <p:cNvPr id="87048" name="Content Placeholder 2"/>
          <p:cNvSpPr txBox="1"/>
          <p:nvPr/>
        </p:nvSpPr>
        <p:spPr bwMode="auto">
          <a:xfrm>
            <a:off x="655638" y="4076700"/>
            <a:ext cx="4060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marR="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China High Speed Transmission Equipment Group Co., Ltd. </a:t>
            </a:r>
            <a:r>
              <a:rPr kumimoji="1" lang="en-US" altLang="zh-TW" sz="1400">
                <a:solidFill>
                  <a:srgbClr val="000000"/>
                </a:solidFill>
                <a:latin typeface="Calibri" pitchFamily="34" charset="0"/>
                <a:ea typeface="新細明體" pitchFamily="18" charset="-120"/>
              </a:rPr>
              <a:t>(listed on the Main Board of the SEHK, Charltons acted on behalf of the company)</a:t>
            </a:r>
            <a:endParaRPr kumimoji="1" lang="en-US" altLang="zh-TW" sz="1400">
              <a:solidFill>
                <a:srgbClr val="000000"/>
              </a:solidFill>
              <a:latin typeface="Calibri" pitchFamily="34" charset="0"/>
              <a:ea typeface="新細明體" pitchFamily="18" charset="-120"/>
            </a:endParaRPr>
          </a:p>
          <a:p>
            <a:pPr marL="0" marR="0" lvl="0" indent="0" algn="just" eaLnBrk="1" hangingPunct="1">
              <a:lnSpc>
                <a:spcPct val="120000"/>
              </a:lnSpc>
              <a:spcBef>
                <a:spcPct val="0"/>
              </a:spcBef>
              <a:buClr>
                <a:srgbClr val="C00000"/>
              </a:buClr>
              <a:buNone/>
            </a:pPr>
            <a:endParaRPr kumimoji="1" lang="en-US" altLang="zh-TW" sz="1200">
              <a:solidFill>
                <a:srgbClr val="000000"/>
              </a:solidFill>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r>
              <a:rPr kumimoji="1" lang="en-US" altLang="zh-TW" sz="1400" b="1">
                <a:solidFill>
                  <a:srgbClr val="000000"/>
                </a:solidFill>
                <a:latin typeface="Calibri" pitchFamily="34" charset="0"/>
                <a:ea typeface="新細明體" pitchFamily="18" charset="-120"/>
              </a:rPr>
              <a:t>Zhejiang Shibao Co., Ltd. </a:t>
            </a:r>
            <a:r>
              <a:rPr kumimoji="1" lang="en-US" altLang="zh-TW" sz="1400">
                <a:solidFill>
                  <a:srgbClr val="000000"/>
                </a:solidFill>
                <a:latin typeface="Calibri" pitchFamily="34" charset="0"/>
                <a:ea typeface="新細明體" pitchFamily="18" charset="-120"/>
              </a:rPr>
              <a:t>(listed on the GEM of the SEHK, Charltons acted as the Hong Kong legal adviser to </a:t>
            </a:r>
            <a:r>
              <a:rPr kumimoji="1" lang="en-US" altLang="zh-TW" sz="1200">
                <a:solidFill>
                  <a:srgbClr val="000000"/>
                </a:solidFill>
                <a:latin typeface="Calibri" pitchFamily="34" charset="0"/>
                <a:ea typeface="新細明體" pitchFamily="18" charset="-120"/>
              </a:rPr>
              <a:t>the</a:t>
            </a:r>
            <a:r>
              <a:rPr kumimoji="1" lang="en-US" altLang="zh-TW" sz="1400">
                <a:solidFill>
                  <a:srgbClr val="000000"/>
                </a:solidFill>
                <a:latin typeface="Calibri" pitchFamily="34" charset="0"/>
                <a:ea typeface="新細明體" pitchFamily="18" charset="-120"/>
              </a:rPr>
              <a:t> company)</a:t>
            </a:r>
            <a:endParaRPr kumimoji="1" lang="en-US" altLang="zh-TW" sz="1400">
              <a:latin typeface="Calibri" pitchFamily="34" charset="0"/>
              <a:ea typeface="新細明體" pitchFamily="18" charset="-120"/>
            </a:endParaRPr>
          </a:p>
          <a:p>
            <a:pPr marL="273050" marR="0" lvl="0" indent="-273050" algn="just" eaLnBrk="1" hangingPunct="1">
              <a:lnSpc>
                <a:spcPct val="120000"/>
              </a:lnSpc>
              <a:spcBef>
                <a:spcPct val="0"/>
              </a:spcBef>
              <a:buClr>
                <a:srgbClr val="C00000"/>
              </a:buClr>
            </a:pPr>
            <a:endParaRPr kumimoji="1" lang="en-US" altLang="zh-TW" sz="1400">
              <a:solidFill>
                <a:srgbClr val="000000"/>
              </a:solidFill>
              <a:latin typeface="Calibri" pitchFamily="34" charset="0"/>
              <a:ea typeface="新細明體" pitchFamily="18" charset="-120"/>
            </a:endParaRPr>
          </a:p>
        </p:txBody>
      </p:sp>
      <p:pic>
        <p:nvPicPr>
          <p:cNvPr id="87049" name="Picture 3"/>
          <p:cNvPicPr/>
          <p:nvPr/>
        </p:nvPicPr>
        <p:blipFill>
          <a:blip r:embed="rId6"/>
          <a:srcRect l="30564" t="5930" r="31437" b="3951"/>
          <a:stretch>
            <a:fillRect/>
          </a:stretch>
        </p:blipFill>
        <p:spPr>
          <a:xfrm>
            <a:off x="6945312" y="3694112"/>
            <a:ext cx="1519238" cy="2025650"/>
          </a:xfrm>
          <a:prstGeom prst="rect">
            <a:avLst/>
          </a:prstGeom>
          <a:noFill/>
          <a:ln>
            <a:solidFill>
              <a:srgbClr val="7F7F7F"/>
            </a:solidFill>
            <a:miter lim="800000"/>
          </a:ln>
        </p:spPr>
      </p:pic>
    </p:spTree>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89090" name="Title 6"/>
          <p:cNvSpPr>
            <a:spLocks noGrp="1"/>
          </p:cNvSpPr>
          <p:nvPr>
            <p:ph type="title" idx="4294967295"/>
          </p:nvPr>
        </p:nvSpPr>
        <p:spPr>
          <a:xfrm>
            <a:off x="457200" y="228600"/>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eaLnBrk="1" hangingPunct="1"/>
            <a:r>
              <a:rPr lang="en-GB" altLang="en-US">
                <a:ea typeface="新細明體" pitchFamily="18" charset="-120"/>
              </a:rPr>
              <a:t>OTHER IPO EXPERIENCE</a:t>
            </a:r>
            <a:endParaRPr lang="en-GB" altLang="en-US">
              <a:ea typeface="新細明體" pitchFamily="18" charset="-120"/>
            </a:endParaRPr>
          </a:p>
        </p:txBody>
      </p:sp>
      <p:sp>
        <p:nvSpPr>
          <p:cNvPr id="89091" name="Content Placeholder 2"/>
          <p:cNvSpPr/>
          <p:nvPr/>
        </p:nvSpPr>
        <p:spPr>
          <a:xfrm>
            <a:off x="692150" y="1484312"/>
            <a:ext cx="7994650" cy="4348162"/>
          </a:xfrm>
          <a:prstGeom prst="rect">
            <a:avLst/>
          </a:prstGeom>
          <a:noFill/>
          <a:ln>
            <a:noFill/>
            <a:miter lim="800000"/>
          </a:ln>
        </p:spPr>
        <p:txBody>
          <a:bodyPr>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273050" lvl="0" indent="-273050" algn="just" eaLnBrk="1" hangingPunct="1">
              <a:spcAft>
                <a:spcPts val="300"/>
              </a:spcAft>
              <a:buClr>
                <a:srgbClr val="C00000"/>
              </a:buClr>
            </a:pPr>
            <a:r>
              <a:rPr kumimoji="1" lang="en-US" altLang="zh-TW" sz="1400" b="1">
                <a:solidFill>
                  <a:srgbClr val="000000"/>
                </a:solidFill>
                <a:latin typeface="Calibri" pitchFamily="34" charset="0"/>
                <a:ea typeface="新細明體" pitchFamily="18" charset="-120"/>
              </a:rPr>
              <a:t>Fu Ji Food and Catering Services Holding Ltd. </a:t>
            </a:r>
            <a:r>
              <a:rPr kumimoji="1" lang="en-US" altLang="zh-TW" sz="1400">
                <a:solidFill>
                  <a:srgbClr val="000000"/>
                </a:solidFill>
                <a:latin typeface="Calibri" pitchFamily="34" charset="0"/>
                <a:ea typeface="新細明體" pitchFamily="18" charset="-120"/>
              </a:rPr>
              <a:t>(listed on the Main Board of the SEHK, Charltons represented the strategic investor)</a:t>
            </a:r>
            <a:endParaRPr kumimoji="1" lang="en-US" altLang="zh-TW" sz="1400">
              <a:solidFill>
                <a:srgbClr val="000000"/>
              </a:solidFill>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China Fire Safety Enterprise Group Holdings Ltd. </a:t>
            </a:r>
            <a:r>
              <a:rPr kumimoji="1" lang="en-US" altLang="zh-TW" sz="1400">
                <a:latin typeface="Calibri" pitchFamily="34" charset="0"/>
                <a:ea typeface="新細明體" pitchFamily="18" charset="-120"/>
              </a:rPr>
              <a:t>- </a:t>
            </a:r>
            <a:r>
              <a:rPr kumimoji="1" lang="en-US" altLang="zh-TW" sz="1400" i="1">
                <a:latin typeface="Calibri" pitchFamily="34" charset="0"/>
                <a:ea typeface="新細明體" pitchFamily="18" charset="-120"/>
              </a:rPr>
              <a:t>previously named Fujian Wanyou Fire Safety Technology Holdings Ltd. </a:t>
            </a:r>
            <a:r>
              <a:rPr kumimoji="1" lang="en-US" altLang="zh-TW" sz="1400">
                <a:latin typeface="Calibri" pitchFamily="34" charset="0"/>
                <a:ea typeface="新細明體" pitchFamily="18" charset="-120"/>
              </a:rPr>
              <a:t>- (listed on the GEM of the SEHK, Charltons represented the strategic investor)</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Shanghai Fudan-Zhangjiang Bio-Pharmaceutical Co. Ltd. </a:t>
            </a:r>
            <a:r>
              <a:rPr kumimoji="1" lang="en-US" altLang="zh-TW" sz="1400">
                <a:latin typeface="Calibri" pitchFamily="34" charset="0"/>
                <a:ea typeface="新細明體" pitchFamily="18" charset="-120"/>
              </a:rPr>
              <a:t>(listed on GEM of the SEHK, Charltons acted as the Hong Kong legal adviser to the sponsor)</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Tianjin TEDA Biomedical Engineering Co. Ltd. </a:t>
            </a:r>
            <a:r>
              <a:rPr kumimoji="1" lang="en-US" altLang="zh-TW" sz="1400">
                <a:latin typeface="Calibri" pitchFamily="34" charset="0"/>
                <a:ea typeface="新細明體" pitchFamily="18" charset="-120"/>
              </a:rPr>
              <a:t>(listed on GEM of the SEHK, Charltons acted as the Hong Kong legal adviser to the sponsor)</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Zheda Lande Scitech Ltd. </a:t>
            </a:r>
            <a:r>
              <a:rPr kumimoji="1" lang="en-US" altLang="zh-TW" sz="1400">
                <a:latin typeface="Calibri" pitchFamily="34" charset="0"/>
                <a:ea typeface="新細明體" pitchFamily="18" charset="-120"/>
              </a:rPr>
              <a:t>(listed on GEM of the SEHK, Charltons acted as the Hong Kong legal adviser to the company)</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Merdeka Resources Holdings Ltd. </a:t>
            </a:r>
            <a:r>
              <a:rPr kumimoji="1" lang="en-US" altLang="zh-TW" sz="1400">
                <a:latin typeface="Calibri" pitchFamily="34" charset="0"/>
                <a:ea typeface="新細明體" pitchFamily="18" charset="-120"/>
              </a:rPr>
              <a:t>- </a:t>
            </a:r>
            <a:r>
              <a:rPr kumimoji="1" lang="en-US" altLang="zh-TW" sz="1400" i="1">
                <a:latin typeface="Calibri" pitchFamily="34" charset="0"/>
                <a:ea typeface="新細明體" pitchFamily="18" charset="-120"/>
              </a:rPr>
              <a:t>previously named TradeEasy Holdings Ltd. -</a:t>
            </a:r>
            <a:r>
              <a:rPr kumimoji="1" lang="en-US" altLang="zh-TW" sz="1400" b="1">
                <a:latin typeface="Calibri" pitchFamily="34" charset="0"/>
                <a:ea typeface="新細明體" pitchFamily="18" charset="-120"/>
              </a:rPr>
              <a:t> </a:t>
            </a:r>
            <a:r>
              <a:rPr kumimoji="1" lang="en-US" altLang="zh-TW" sz="1400">
                <a:latin typeface="Calibri" pitchFamily="34" charset="0"/>
                <a:ea typeface="新細明體" pitchFamily="18" charset="-120"/>
              </a:rPr>
              <a:t>(listed on GEM of the SEHK, Charltons acted as the Hong Kong legal adviser to the company)</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E. Bon Holdings Ltd. </a:t>
            </a:r>
            <a:r>
              <a:rPr kumimoji="1" lang="en-US" altLang="zh-TW" sz="1400">
                <a:latin typeface="Calibri" pitchFamily="34" charset="0"/>
                <a:ea typeface="新細明體" pitchFamily="18" charset="-120"/>
              </a:rPr>
              <a:t>(listed on the Main Board of the SEHK, Charltons acted as the Hong Kong legal adviser to the sponsor)</a:t>
            </a:r>
            <a:endParaRPr kumimoji="1" lang="en-US" altLang="zh-TW" sz="1400">
              <a:latin typeface="Calibri" pitchFamily="34" charset="0"/>
              <a:ea typeface="新細明體" pitchFamily="18" charset="-120"/>
            </a:endParaRPr>
          </a:p>
          <a:p>
            <a:pPr marL="273050" lvl="0" indent="-273050" algn="just" eaLnBrk="1" hangingPunct="1">
              <a:spcAft>
                <a:spcPts val="300"/>
              </a:spcAft>
              <a:buClr>
                <a:srgbClr val="C00000"/>
              </a:buClr>
            </a:pPr>
            <a:r>
              <a:rPr kumimoji="1" lang="en-US" altLang="zh-TW" sz="1400" b="1">
                <a:latin typeface="Calibri" pitchFamily="34" charset="0"/>
                <a:ea typeface="新細明體" pitchFamily="18" charset="-120"/>
              </a:rPr>
              <a:t>Great Wall Technology Co. Ltd. </a:t>
            </a:r>
            <a:r>
              <a:rPr kumimoji="1" lang="en-US" altLang="zh-TW" sz="1400">
                <a:latin typeface="Calibri" pitchFamily="34" charset="0"/>
                <a:ea typeface="新細明體" pitchFamily="18" charset="-120"/>
              </a:rPr>
              <a:t>(listed on the Main Board of the SEHK, Charltons acted as the Hong Kong legal adviser to the company) </a:t>
            </a:r>
            <a:endParaRPr kumimoji="1" lang="en-US" altLang="zh-TW" sz="1400">
              <a:latin typeface="Calibri" pitchFamily="34" charset="0"/>
              <a:ea typeface="新細明體" pitchFamily="18" charset="-120"/>
            </a:endParaRP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91138" name="Picture 9" descr="C:\Documents and Settings\janetyau\桌面\Legalink Logo\Legalink Secondary Signature Partial Tagline on White.jpg"/>
          <p:cNvPicPr/>
          <p:nvPr/>
        </p:nvPicPr>
        <p:blipFill>
          <a:blip r:embed="rId2"/>
          <a:stretch>
            <a:fillRect/>
          </a:stretch>
        </p:blipFill>
        <p:spPr>
          <a:xfrm>
            <a:off x="6640512" y="3713162"/>
            <a:ext cx="2101850" cy="742950"/>
          </a:xfrm>
          <a:prstGeom prst="rect">
            <a:avLst/>
          </a:prstGeom>
          <a:noFill/>
          <a:ln>
            <a:noFill/>
            <a:miter lim="800000"/>
          </a:ln>
        </p:spPr>
      </p:pic>
      <p:sp>
        <p:nvSpPr>
          <p:cNvPr id="91139" name="Title 1"/>
          <p:cNvSpPr>
            <a:spLocks noGrp="1"/>
          </p:cNvSpPr>
          <p:nvPr>
            <p:ph type="title" idx="4294967295"/>
          </p:nvPr>
        </p:nvSpPr>
        <p:spPr>
          <a:xfrm>
            <a:off x="384175" y="185738"/>
            <a:ext cx="8229600" cy="914400"/>
          </a:xfrm>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lgn="l" eaLnBrk="1" hangingPunct="1"/>
            <a:r>
              <a:rPr lang="en-US" altLang="en-US" sz="2000">
                <a:solidFill>
                  <a:srgbClr val="C40032"/>
                </a:solidFill>
                <a:ea typeface="新細明體" pitchFamily="18" charset="-120"/>
              </a:rPr>
              <a:t>CONTACT US</a:t>
            </a:r>
            <a:endParaRPr lang="en-GB" altLang="en-US" sz="2000">
              <a:solidFill>
                <a:srgbClr val="C40032"/>
              </a:solidFill>
              <a:ea typeface="新細明體" pitchFamily="18" charset="-120"/>
            </a:endParaRPr>
          </a:p>
        </p:txBody>
      </p:sp>
      <p:sp>
        <p:nvSpPr>
          <p:cNvPr id="91140" name="Content Placeholder 2"/>
          <p:cNvSpPr/>
          <p:nvPr/>
        </p:nvSpPr>
        <p:spPr>
          <a:xfrm>
            <a:off x="654050" y="1550988"/>
            <a:ext cx="6577012" cy="14478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endParaRPr lang="en-US" altLang="zh-TW" sz="1400">
              <a:latin typeface="Calibri" pitchFamily="34" charset="0"/>
            </a:endParaRPr>
          </a:p>
        </p:txBody>
      </p:sp>
      <p:sp>
        <p:nvSpPr>
          <p:cNvPr id="91141" name="Rectangle 1"/>
          <p:cNvSpPr/>
          <p:nvPr/>
        </p:nvSpPr>
        <p:spPr>
          <a:xfrm>
            <a:off x="415925" y="2854325"/>
            <a:ext cx="3109912" cy="21478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spcAft>
                <a:spcPts val="600"/>
              </a:spcAft>
            </a:pPr>
            <a:r>
              <a:rPr lang="en-US" altLang="en-US" sz="1100" b="1" u="sng">
                <a:latin typeface="Calibri" pitchFamily="34" charset="0"/>
              </a:rPr>
              <a:t>China</a:t>
            </a:r>
            <a:endParaRPr lang="en-GB" altLang="en-US" sz="1100" b="1" u="sng">
              <a:latin typeface="Calibri" pitchFamily="34" charset="0"/>
            </a:endParaRPr>
          </a:p>
          <a:p>
            <a:pPr marL="0" lvl="0" indent="0" eaLnBrk="1" hangingPunct="1">
              <a:spcAft>
                <a:spcPts val="600"/>
              </a:spcAft>
            </a:pPr>
            <a:r>
              <a:rPr lang="en-GB" altLang="en-US" sz="1100" b="1">
                <a:latin typeface="Calibri" pitchFamily="34" charset="0"/>
              </a:rPr>
              <a:t>Beijing Representative Office</a:t>
            </a:r>
            <a:endParaRPr lang="en-GB" altLang="en-US" sz="1100" b="1">
              <a:latin typeface="Calibri" pitchFamily="34" charset="0"/>
            </a:endParaRPr>
          </a:p>
          <a:p>
            <a:pPr marL="0" lvl="0" indent="0" eaLnBrk="1" hangingPunct="1"/>
            <a:r>
              <a:rPr lang="en-GB" altLang="en-US" sz="1100">
                <a:latin typeface="Calibri" pitchFamily="34" charset="0"/>
              </a:rPr>
              <a:t>3-1703, Vantone Centre</a:t>
            </a:r>
            <a:br>
              <a:rPr lang="en-GB" altLang="en-US" sz="1100">
                <a:latin typeface="Calibri" pitchFamily="34" charset="0"/>
              </a:rPr>
            </a:br>
            <a:r>
              <a:rPr lang="en-GB" altLang="en-US" sz="1100">
                <a:latin typeface="Calibri" pitchFamily="34" charset="0"/>
              </a:rPr>
              <a:t>A6# Chaowai Avenue</a:t>
            </a:r>
            <a:br>
              <a:rPr lang="en-GB" altLang="en-US" sz="1100">
                <a:latin typeface="Calibri" pitchFamily="34" charset="0"/>
              </a:rPr>
            </a:br>
            <a:r>
              <a:rPr lang="en-GB" altLang="en-US" sz="1100">
                <a:latin typeface="Calibri" pitchFamily="34" charset="0"/>
              </a:rPr>
              <a:t>Chaoyang District</a:t>
            </a:r>
            <a:br>
              <a:rPr lang="en-GB" altLang="en-US" sz="1100">
                <a:latin typeface="Calibri" pitchFamily="34" charset="0"/>
              </a:rPr>
            </a:br>
            <a:r>
              <a:rPr lang="en-GB" altLang="en-US" sz="1100">
                <a:latin typeface="Calibri" pitchFamily="34" charset="0"/>
              </a:rPr>
              <a:t>Beijing</a:t>
            </a:r>
            <a:br>
              <a:rPr lang="en-GB" altLang="en-US" sz="1100">
                <a:latin typeface="Calibri" pitchFamily="34" charset="0"/>
              </a:rPr>
            </a:br>
            <a:r>
              <a:rPr lang="en-GB" altLang="en-US" sz="1100">
                <a:latin typeface="Calibri" pitchFamily="34" charset="0"/>
              </a:rPr>
              <a:t>People's Republic of China </a:t>
            </a:r>
            <a:br>
              <a:rPr lang="en-GB" altLang="en-US" sz="1100">
                <a:latin typeface="Calibri" pitchFamily="34" charset="0"/>
              </a:rPr>
            </a:br>
            <a:r>
              <a:rPr lang="en-GB" altLang="en-US" sz="1100">
                <a:latin typeface="Calibri" pitchFamily="34" charset="0"/>
              </a:rPr>
              <a:t>100020</a:t>
            </a:r>
            <a:endParaRPr lang="en-GB" altLang="en-US" sz="1100">
              <a:latin typeface="Calibri" pitchFamily="34" charset="0"/>
            </a:endParaRPr>
          </a:p>
          <a:p>
            <a:pPr marL="0" lvl="0" indent="0" eaLnBrk="1" hangingPunct="1">
              <a:spcBef>
                <a:spcPts val="300"/>
              </a:spcBef>
              <a:buFont typeface="Wingdings 3" pitchFamily="18" charset="2"/>
            </a:pPr>
            <a:r>
              <a:rPr lang="en-GB" altLang="en-US" sz="1100">
                <a:latin typeface="Calibri" pitchFamily="34" charset="0"/>
              </a:rPr>
              <a:t>Telephone: (86) 10 5907 3299</a:t>
            </a:r>
            <a:br>
              <a:rPr lang="en-GB" altLang="en-US" sz="1100">
                <a:latin typeface="Calibri" pitchFamily="34" charset="0"/>
              </a:rPr>
            </a:br>
            <a:r>
              <a:rPr lang="en-GB" altLang="en-US" sz="1100">
                <a:latin typeface="Calibri" pitchFamily="34" charset="0"/>
              </a:rPr>
              <a:t>Facsimile:   (86) 10 5907 3299</a:t>
            </a:r>
            <a:br>
              <a:rPr lang="en-GB" altLang="en-US" sz="1100">
                <a:latin typeface="Calibri" pitchFamily="34" charset="0"/>
              </a:rPr>
            </a:br>
            <a:r>
              <a:rPr lang="en-US" altLang="zh-TW" sz="1100">
                <a:latin typeface="Calibri" pitchFamily="34" charset="0"/>
                <a:ea typeface="Calibri" pitchFamily="34" charset="0"/>
              </a:rPr>
              <a:t>Email: </a:t>
            </a:r>
            <a:r>
              <a:rPr lang="en-GB" altLang="en-US" sz="1100" u="sng">
                <a:solidFill>
                  <a:srgbClr val="C00000"/>
                </a:solidFill>
                <a:latin typeface="Calibri" pitchFamily="34" charset="0"/>
              </a:rPr>
              <a:t>enquiries.beijing@charltonslaw.com </a:t>
            </a:r>
            <a:endParaRPr lang="en-GB" altLang="en-US" sz="1100" u="sng">
              <a:solidFill>
                <a:srgbClr val="C00000"/>
              </a:solidFill>
              <a:latin typeface="Calibri" pitchFamily="34" charset="0"/>
            </a:endParaRPr>
          </a:p>
        </p:txBody>
      </p:sp>
      <p:sp>
        <p:nvSpPr>
          <p:cNvPr id="91142" name="Rectangle 2"/>
          <p:cNvSpPr/>
          <p:nvPr/>
        </p:nvSpPr>
        <p:spPr>
          <a:xfrm>
            <a:off x="3357562" y="3106738"/>
            <a:ext cx="3341688" cy="19002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spcAft>
                <a:spcPts val="600"/>
              </a:spcAft>
            </a:pPr>
            <a:r>
              <a:rPr lang="en-GB" altLang="en-US" sz="1100" b="1">
                <a:latin typeface="Calibri" pitchFamily="34" charset="0"/>
              </a:rPr>
              <a:t>Shanghai Representative Office</a:t>
            </a:r>
            <a:endParaRPr lang="en-GB" altLang="en-US" sz="1100" b="1">
              <a:latin typeface="Calibri" pitchFamily="34" charset="0"/>
            </a:endParaRPr>
          </a:p>
          <a:p>
            <a:pPr marL="0" lvl="0" indent="0" eaLnBrk="1" hangingPunct="1"/>
            <a:r>
              <a:rPr lang="en-GB" altLang="en-US" sz="1100">
                <a:latin typeface="Calibri" pitchFamily="34" charset="0"/>
              </a:rPr>
              <a:t>Room 2006, 20th Floor</a:t>
            </a:r>
            <a:endParaRPr lang="en-GB" altLang="en-US" sz="1100">
              <a:latin typeface="Calibri" pitchFamily="34" charset="0"/>
            </a:endParaRPr>
          </a:p>
          <a:p>
            <a:pPr marL="0" lvl="0" indent="0" eaLnBrk="1" hangingPunct="1"/>
            <a:r>
              <a:rPr lang="en-GB" altLang="en-US" sz="1100">
                <a:latin typeface="Calibri" pitchFamily="34" charset="0"/>
              </a:rPr>
              <a:t>Fortune Times</a:t>
            </a:r>
            <a:br>
              <a:rPr lang="en-GB" altLang="en-US" sz="1100">
                <a:latin typeface="Calibri" pitchFamily="34" charset="0"/>
              </a:rPr>
            </a:br>
            <a:r>
              <a:rPr lang="en-GB" altLang="en-US" sz="1100">
                <a:latin typeface="Calibri" pitchFamily="34" charset="0"/>
              </a:rPr>
              <a:t>1438 North Shanxi Road</a:t>
            </a:r>
            <a:br>
              <a:rPr lang="en-GB" altLang="en-US" sz="1100">
                <a:latin typeface="Calibri" pitchFamily="34" charset="0"/>
              </a:rPr>
            </a:br>
            <a:r>
              <a:rPr lang="en-GB" altLang="en-US" sz="1100">
                <a:latin typeface="Calibri" pitchFamily="34" charset="0"/>
              </a:rPr>
              <a:t>Shanghai</a:t>
            </a:r>
            <a:br>
              <a:rPr lang="en-GB" altLang="en-US" sz="1100">
                <a:latin typeface="Calibri" pitchFamily="34" charset="0"/>
              </a:rPr>
            </a:br>
            <a:r>
              <a:rPr lang="en-GB" altLang="en-US" sz="1100">
                <a:latin typeface="Calibri" pitchFamily="34" charset="0"/>
              </a:rPr>
              <a:t>People's Republic of China</a:t>
            </a:r>
            <a:br>
              <a:rPr lang="en-GB" altLang="en-US" sz="1100">
                <a:latin typeface="Calibri" pitchFamily="34" charset="0"/>
              </a:rPr>
            </a:br>
            <a:r>
              <a:rPr lang="en-GB" altLang="en-US" sz="1100">
                <a:latin typeface="Calibri" pitchFamily="34" charset="0"/>
              </a:rPr>
              <a:t>200060</a:t>
            </a:r>
            <a:endParaRPr lang="en-GB" altLang="en-US" sz="1100">
              <a:latin typeface="Calibri" pitchFamily="34" charset="0"/>
            </a:endParaRPr>
          </a:p>
          <a:p>
            <a:pPr marL="0" lvl="0" indent="0" eaLnBrk="1" hangingPunct="1">
              <a:spcBef>
                <a:spcPts val="300"/>
              </a:spcBef>
              <a:buFont typeface="Wingdings 3" pitchFamily="18" charset="2"/>
            </a:pPr>
            <a:r>
              <a:rPr lang="en-GB" altLang="en-US" sz="1100">
                <a:latin typeface="Calibri" pitchFamily="34" charset="0"/>
              </a:rPr>
              <a:t>Telephone: (86) 21 6277 9899</a:t>
            </a:r>
            <a:br>
              <a:rPr lang="en-GB" altLang="en-US" sz="1100">
                <a:latin typeface="Calibri" pitchFamily="34" charset="0"/>
              </a:rPr>
            </a:br>
            <a:r>
              <a:rPr lang="en-GB" altLang="en-US" sz="1100">
                <a:latin typeface="Calibri" pitchFamily="34" charset="0"/>
              </a:rPr>
              <a:t>Facsimile:   (86) 21 6277 7899</a:t>
            </a:r>
            <a:br>
              <a:rPr lang="en-GB" altLang="en-US" sz="1100">
                <a:latin typeface="Calibri" pitchFamily="34" charset="0"/>
              </a:rPr>
            </a:br>
            <a:r>
              <a:rPr lang="en-US" altLang="zh-TW" sz="1100">
                <a:latin typeface="Calibri" pitchFamily="34" charset="0"/>
                <a:ea typeface="Calibri" pitchFamily="34" charset="0"/>
              </a:rPr>
              <a:t>Email: </a:t>
            </a:r>
            <a:r>
              <a:rPr lang="en-GB" altLang="en-US" sz="1100" u="sng">
                <a:solidFill>
                  <a:srgbClr val="C00000"/>
                </a:solidFill>
                <a:latin typeface="Calibri" pitchFamily="34" charset="0"/>
              </a:rPr>
              <a:t>enquiries.shanghai@charltonslaw.com</a:t>
            </a:r>
            <a:endParaRPr lang="en-GB" altLang="en-US" sz="1100" u="sng">
              <a:solidFill>
                <a:srgbClr val="C00000"/>
              </a:solidFill>
              <a:latin typeface="Calibri" pitchFamily="34" charset="0"/>
            </a:endParaRPr>
          </a:p>
        </p:txBody>
      </p:sp>
      <p:pic>
        <p:nvPicPr>
          <p:cNvPr id="91143" name="Picture 9" descr="Avrio Logo">
            <a:hlinkClick r:id="rId4" invalidUrl="" action="" tgtFrame="" tooltip=""/>
          </p:cNvPr>
          <p:cNvPicPr/>
          <p:nvPr/>
        </p:nvPicPr>
        <p:blipFill>
          <a:blip r:embed="rId3"/>
          <a:stretch>
            <a:fillRect/>
          </a:stretch>
        </p:blipFill>
        <p:spPr>
          <a:xfrm>
            <a:off x="6956425" y="4557712"/>
            <a:ext cx="1625600" cy="847725"/>
          </a:xfrm>
          <a:prstGeom prst="rect">
            <a:avLst/>
          </a:prstGeom>
          <a:noFill/>
          <a:ln>
            <a:noFill/>
            <a:miter lim="800000"/>
          </a:ln>
        </p:spPr>
      </p:pic>
      <p:sp>
        <p:nvSpPr>
          <p:cNvPr id="91144" name="TextBox 1"/>
          <p:cNvSpPr/>
          <p:nvPr/>
        </p:nvSpPr>
        <p:spPr>
          <a:xfrm flipH="1">
            <a:off x="6789738" y="1341438"/>
            <a:ext cx="1958975" cy="307975"/>
          </a:xfrm>
          <a:prstGeom prst="rect">
            <a:avLst/>
          </a:prstGeom>
          <a:solidFill>
            <a:srgbClr val="F2F2F2"/>
          </a:solidFill>
          <a:ln>
            <a:noFill/>
            <a:miter lim="800000"/>
          </a:ln>
        </p:spPr>
        <p:txBody>
          <a:bodyPr>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marR="0" lvl="0" indent="0" eaLnBrk="1" hangingPunct="1">
              <a:spcBef>
                <a:spcPct val="0"/>
              </a:spcBef>
              <a:buClrTx/>
              <a:buSzTx/>
              <a:buFontTx/>
              <a:buNone/>
            </a:pPr>
            <a:r>
              <a:rPr kumimoji="1" lang="en-US" altLang="en-US" sz="1400" b="1">
                <a:latin typeface="Calibri" pitchFamily="34" charset="0"/>
                <a:ea typeface="新細明體" pitchFamily="18" charset="-120"/>
              </a:rPr>
              <a:t>In association with:-</a:t>
            </a:r>
            <a:endParaRPr kumimoji="1" lang="en-GB" altLang="en-US" sz="1400" b="1" i="1">
              <a:latin typeface="Calibri" pitchFamily="34" charset="0"/>
              <a:ea typeface="新細明體" pitchFamily="18" charset="-120"/>
            </a:endParaRPr>
          </a:p>
        </p:txBody>
      </p:sp>
      <p:pic>
        <p:nvPicPr>
          <p:cNvPr id="91145" name="Picture 10" descr="J:\Alan\BC&amp;CLogo.png">
            <a:hlinkClick r:id="rId6" invalidUrl="" action="" tgtFrame="" tooltip=""/>
          </p:cNvPr>
          <p:cNvPicPr/>
          <p:nvPr/>
        </p:nvPicPr>
        <p:blipFill>
          <a:blip r:embed="rId5"/>
          <a:stretch>
            <a:fillRect/>
          </a:stretch>
        </p:blipFill>
        <p:spPr>
          <a:xfrm>
            <a:off x="6889750" y="1773238"/>
            <a:ext cx="1795462" cy="831850"/>
          </a:xfrm>
          <a:prstGeom prst="rect">
            <a:avLst/>
          </a:prstGeom>
          <a:noFill/>
          <a:ln>
            <a:noFill/>
            <a:miter lim="800000"/>
          </a:ln>
        </p:spPr>
      </p:pic>
      <p:sp>
        <p:nvSpPr>
          <p:cNvPr id="91146" name="TextBox 2"/>
          <p:cNvSpPr/>
          <p:nvPr/>
        </p:nvSpPr>
        <p:spPr>
          <a:xfrm>
            <a:off x="415925" y="5035550"/>
            <a:ext cx="4895850" cy="1260475"/>
          </a:xfrm>
          <a:prstGeom prst="rect">
            <a:avLst/>
          </a:prstGeom>
          <a:solidFill>
            <a:schemeClr val="bg1"/>
          </a:solid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spcAft>
                <a:spcPts val="600"/>
              </a:spcAft>
            </a:pPr>
            <a:r>
              <a:rPr lang="en-US" altLang="en-US" sz="1100" b="1" u="sng">
                <a:latin typeface="Calibri" pitchFamily="34" charset="0"/>
              </a:rPr>
              <a:t>Myanmar </a:t>
            </a:r>
            <a:endParaRPr lang="en-GB" altLang="en-US" sz="1100" b="1" u="sng">
              <a:latin typeface="Calibri" pitchFamily="34" charset="0"/>
            </a:endParaRPr>
          </a:p>
          <a:p>
            <a:pPr marL="0" lvl="0" indent="0" eaLnBrk="1" hangingPunct="1">
              <a:spcAft>
                <a:spcPts val="600"/>
              </a:spcAft>
            </a:pPr>
            <a:r>
              <a:rPr lang="en-GB" altLang="en-US" sz="1100" b="1">
                <a:latin typeface="Calibri" pitchFamily="34" charset="0"/>
              </a:rPr>
              <a:t>Yangon Office of Charltons Legal Consulting Ltd</a:t>
            </a:r>
            <a:endParaRPr lang="en-GB" altLang="en-US" sz="1100" b="1">
              <a:latin typeface="Calibri" pitchFamily="34" charset="0"/>
            </a:endParaRPr>
          </a:p>
          <a:p>
            <a:pPr marL="0" lvl="0" indent="0" eaLnBrk="1" hangingPunct="1"/>
            <a:r>
              <a:rPr lang="en-GB" altLang="en-US" sz="1100">
                <a:latin typeface="Calibri" pitchFamily="34" charset="0"/>
              </a:rPr>
              <a:t>161, 50</a:t>
            </a:r>
            <a:r>
              <a:rPr lang="en-GB" altLang="en-US" sz="1100" baseline="30000">
                <a:latin typeface="Calibri" pitchFamily="34" charset="0"/>
              </a:rPr>
              <a:t>th</a:t>
            </a:r>
            <a:r>
              <a:rPr lang="en-GB" altLang="en-US" sz="1100">
                <a:latin typeface="Calibri" pitchFamily="34" charset="0"/>
              </a:rPr>
              <a:t> Street</a:t>
            </a:r>
            <a:br>
              <a:rPr lang="en-GB" altLang="en-US" sz="1100">
                <a:latin typeface="Calibri" pitchFamily="34" charset="0"/>
              </a:rPr>
            </a:br>
            <a:r>
              <a:rPr lang="en-GB" altLang="en-US" sz="1100">
                <a:latin typeface="Calibri" pitchFamily="34" charset="0"/>
              </a:rPr>
              <a:t>Yangon</a:t>
            </a:r>
            <a:br>
              <a:rPr lang="en-GB" altLang="en-US" sz="1100">
                <a:latin typeface="Calibri" pitchFamily="34" charset="0"/>
              </a:rPr>
            </a:br>
            <a:r>
              <a:rPr lang="en-GB" altLang="en-US" sz="1100">
                <a:latin typeface="Calibri" pitchFamily="34" charset="0"/>
              </a:rPr>
              <a:t>Myanmar</a:t>
            </a:r>
            <a:endParaRPr lang="en-GB" altLang="en-US" sz="1100">
              <a:latin typeface="Calibri" pitchFamily="34" charset="0"/>
            </a:endParaRPr>
          </a:p>
          <a:p>
            <a:pPr marL="0" lvl="0" indent="0" eaLnBrk="1" hangingPunct="1"/>
            <a:r>
              <a:rPr lang="en-US" altLang="zh-TW" sz="1100">
                <a:latin typeface="Calibri" pitchFamily="34" charset="0"/>
                <a:ea typeface="Calibri" pitchFamily="34" charset="0"/>
              </a:rPr>
              <a:t>Email: </a:t>
            </a:r>
            <a:r>
              <a:rPr lang="en-GB" altLang="en-US" sz="1100" u="sng">
                <a:solidFill>
                  <a:srgbClr val="C00000"/>
                </a:solidFill>
                <a:latin typeface="Calibri" pitchFamily="34" charset="0"/>
              </a:rPr>
              <a:t>enquiries.myanmar@charltonslaw.com</a:t>
            </a:r>
            <a:endParaRPr lang="en-GB" altLang="en-US" sz="1100" u="sng">
              <a:solidFill>
                <a:srgbClr val="C00000"/>
              </a:solidFill>
              <a:latin typeface="Calibri" pitchFamily="34" charset="0"/>
            </a:endParaRPr>
          </a:p>
        </p:txBody>
      </p:sp>
      <p:sp>
        <p:nvSpPr>
          <p:cNvPr id="91147" name="TextBox 1"/>
          <p:cNvSpPr/>
          <p:nvPr/>
        </p:nvSpPr>
        <p:spPr>
          <a:xfrm flipH="1">
            <a:off x="6783388" y="3208338"/>
            <a:ext cx="1958975" cy="307975"/>
          </a:xfrm>
          <a:prstGeom prst="rect">
            <a:avLst/>
          </a:prstGeom>
          <a:solidFill>
            <a:srgbClr val="F2F2F2"/>
          </a:solidFill>
          <a:ln>
            <a:noFill/>
            <a:miter lim="800000"/>
          </a:ln>
        </p:spPr>
        <p:txBody>
          <a:bodyPr>
            <a:sp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249363"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marR="0" lvl="0" indent="0" eaLnBrk="1" hangingPunct="1">
              <a:spcBef>
                <a:spcPct val="0"/>
              </a:spcBef>
              <a:buClrTx/>
              <a:buSzTx/>
              <a:buFontTx/>
              <a:buNone/>
            </a:pPr>
            <a:r>
              <a:rPr kumimoji="1" lang="en-US" altLang="en-US" sz="1400" b="1">
                <a:latin typeface="Calibri" pitchFamily="34" charset="0"/>
                <a:ea typeface="新細明體" pitchFamily="18" charset="-120"/>
              </a:rPr>
              <a:t>Networked with:-</a:t>
            </a:r>
            <a:endParaRPr kumimoji="1" lang="en-GB" altLang="en-US" sz="1400" b="1" i="1">
              <a:latin typeface="Calibri" pitchFamily="34" charset="0"/>
              <a:ea typeface="新細明體" pitchFamily="18" charset="-120"/>
            </a:endParaRPr>
          </a:p>
        </p:txBody>
      </p:sp>
      <p:sp>
        <p:nvSpPr>
          <p:cNvPr id="91148" name="Rectangle 1"/>
          <p:cNvSpPr/>
          <p:nvPr/>
        </p:nvSpPr>
        <p:spPr>
          <a:xfrm>
            <a:off x="415925" y="800100"/>
            <a:ext cx="3292475" cy="24479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endParaRPr lang="en-US" altLang="en-US" sz="1400" b="1">
              <a:latin typeface="Calibri" pitchFamily="34" charset="0"/>
            </a:endParaRPr>
          </a:p>
          <a:p>
            <a:pPr marL="0" lvl="0" indent="0" eaLnBrk="1" hangingPunct="1"/>
            <a:endParaRPr lang="en-US" altLang="en-US" sz="1400" b="1">
              <a:latin typeface="Calibri" pitchFamily="34" charset="0"/>
            </a:endParaRPr>
          </a:p>
          <a:p>
            <a:pPr marL="0" lvl="0" indent="0" eaLnBrk="1" hangingPunct="1">
              <a:spcAft>
                <a:spcPts val="600"/>
              </a:spcAft>
            </a:pPr>
            <a:r>
              <a:rPr lang="en-US" altLang="en-US" sz="1100" b="1" u="sng">
                <a:latin typeface="Calibri" pitchFamily="34" charset="0"/>
              </a:rPr>
              <a:t>Hong Kong</a:t>
            </a:r>
            <a:endParaRPr lang="en-GB" altLang="en-US" sz="1100" b="1" u="sng">
              <a:latin typeface="Calibri" pitchFamily="34" charset="0"/>
            </a:endParaRPr>
          </a:p>
          <a:p>
            <a:pPr marL="0" lvl="0" indent="0" eaLnBrk="1" hangingPunct="1"/>
            <a:r>
              <a:rPr lang="en-US" altLang="zh-TW" sz="1100">
                <a:latin typeface="Calibri" pitchFamily="34" charset="0"/>
                <a:ea typeface="Calibri" pitchFamily="34" charset="0"/>
              </a:rPr>
              <a:t>12th Floor, Dominion Centre </a:t>
            </a:r>
            <a:endParaRPr lang="en-US" altLang="zh-TW" sz="1100">
              <a:latin typeface="Calibri" pitchFamily="34" charset="0"/>
              <a:ea typeface="Calibri" pitchFamily="34" charset="0"/>
            </a:endParaRPr>
          </a:p>
          <a:p>
            <a:pPr marL="0" lvl="0" indent="0" eaLnBrk="1" hangingPunct="1"/>
            <a:r>
              <a:rPr lang="en-US" altLang="zh-TW" sz="1100">
                <a:latin typeface="Calibri" pitchFamily="34" charset="0"/>
                <a:ea typeface="Calibri" pitchFamily="34" charset="0"/>
              </a:rPr>
              <a:t>43 – 59 Queen’s Road East</a:t>
            </a:r>
            <a:endParaRPr lang="en-US" altLang="zh-TW" sz="1100">
              <a:latin typeface="Calibri" pitchFamily="34" charset="0"/>
              <a:ea typeface="Calibri" pitchFamily="34" charset="0"/>
            </a:endParaRPr>
          </a:p>
          <a:p>
            <a:pPr marL="0" lvl="0" indent="0" eaLnBrk="1" hangingPunct="1"/>
            <a:r>
              <a:rPr lang="en-US" altLang="zh-TW" sz="1100">
                <a:latin typeface="Calibri" pitchFamily="34" charset="0"/>
                <a:ea typeface="Calibri" pitchFamily="34" charset="0"/>
              </a:rPr>
              <a:t>Hong Kong</a:t>
            </a:r>
            <a:endParaRPr lang="en-US" altLang="zh-TW" sz="1100">
              <a:latin typeface="Calibri" pitchFamily="34" charset="0"/>
              <a:ea typeface="Calibri" pitchFamily="34" charset="0"/>
            </a:endParaRPr>
          </a:p>
          <a:p>
            <a:pPr marL="0" lvl="0" indent="0" eaLnBrk="1" hangingPunct="1">
              <a:spcBef>
                <a:spcPts val="300"/>
              </a:spcBef>
            </a:pPr>
            <a:r>
              <a:rPr lang="en-GB" altLang="en-US" sz="1100">
                <a:latin typeface="Calibri" pitchFamily="34" charset="0"/>
                <a:ea typeface="Calibri" pitchFamily="34" charset="0"/>
              </a:rPr>
              <a:t>Telephone: </a:t>
            </a:r>
            <a:r>
              <a:rPr lang="en-US" altLang="zh-TW" sz="1100">
                <a:latin typeface="Calibri" pitchFamily="34" charset="0"/>
                <a:ea typeface="Calibri" pitchFamily="34" charset="0"/>
              </a:rPr>
              <a:t>(852) 2905 7888</a:t>
            </a:r>
            <a:endParaRPr lang="zh-TW" altLang="en-US" sz="1100">
              <a:latin typeface="Calibri" pitchFamily="34" charset="0"/>
              <a:ea typeface="Calibri" pitchFamily="34" charset="0"/>
            </a:endParaRPr>
          </a:p>
          <a:p>
            <a:pPr marL="0" lvl="0" indent="0" eaLnBrk="1" hangingPunct="1">
              <a:spcBef>
                <a:spcPts val="300"/>
              </a:spcBef>
            </a:pPr>
            <a:r>
              <a:rPr lang="en-GB" altLang="en-US" sz="1100">
                <a:latin typeface="Calibri" pitchFamily="34" charset="0"/>
                <a:ea typeface="Calibri" pitchFamily="34" charset="0"/>
              </a:rPr>
              <a:t>Facsimile: </a:t>
            </a:r>
            <a:r>
              <a:rPr lang="en-US" altLang="zh-TW" sz="1100">
                <a:latin typeface="Calibri" pitchFamily="34" charset="0"/>
                <a:ea typeface="Calibri" pitchFamily="34" charset="0"/>
              </a:rPr>
              <a:t>(852) 2854 9596</a:t>
            </a:r>
            <a:endParaRPr lang="zh-TW" altLang="en-US" sz="1100">
              <a:latin typeface="Calibri" pitchFamily="34" charset="0"/>
              <a:ea typeface="Calibri" pitchFamily="34" charset="0"/>
            </a:endParaRPr>
          </a:p>
          <a:p>
            <a:pPr marL="0" lvl="0" indent="0" eaLnBrk="1" hangingPunct="1">
              <a:spcBef>
                <a:spcPts val="300"/>
              </a:spcBef>
              <a:buClr>
                <a:srgbClr val="FF0000"/>
              </a:buClr>
            </a:pPr>
            <a:r>
              <a:rPr lang="en-US" altLang="zh-TW" sz="1100">
                <a:latin typeface="Calibri" pitchFamily="34" charset="0"/>
                <a:ea typeface="Calibri" pitchFamily="34" charset="0"/>
              </a:rPr>
              <a:t>Email: </a:t>
            </a:r>
            <a:r>
              <a:rPr lang="en-US" altLang="zh-TW" sz="1100" u="sng">
                <a:solidFill>
                  <a:srgbClr val="C00000"/>
                </a:solidFill>
                <a:latin typeface="Calibri" pitchFamily="34" charset="0"/>
                <a:ea typeface="Calibri" pitchFamily="34" charset="0"/>
              </a:rPr>
              <a:t>enquiries@charltonslaw.com </a:t>
            </a:r>
            <a:endParaRPr lang="en-US" altLang="zh-TW" sz="1100" u="sng">
              <a:solidFill>
                <a:srgbClr val="C00000"/>
              </a:solidFill>
              <a:latin typeface="Calibri" pitchFamily="34" charset="0"/>
              <a:ea typeface="Calibri" pitchFamily="34" charset="0"/>
            </a:endParaRPr>
          </a:p>
          <a:p>
            <a:pPr marL="0" lvl="0" indent="0" eaLnBrk="1" hangingPunct="1"/>
            <a:r>
              <a:rPr lang="en-US" altLang="zh-TW" sz="1100">
                <a:latin typeface="Calibri" pitchFamily="34" charset="0"/>
                <a:ea typeface="Calibri" pitchFamily="34" charset="0"/>
              </a:rPr>
              <a:t>Website: </a:t>
            </a:r>
            <a:r>
              <a:rPr lang="en-US" altLang="zh-TW" sz="1100">
                <a:solidFill>
                  <a:srgbClr val="C00000"/>
                </a:solidFill>
                <a:latin typeface="Calibri" pitchFamily="34" charset="0"/>
                <a:ea typeface="Calibri" pitchFamily="34" charset="0"/>
              </a:rPr>
              <a:t>www.charltonslaw.com </a:t>
            </a:r>
            <a:endParaRPr lang="en-US" altLang="zh-TW" sz="1100">
              <a:solidFill>
                <a:srgbClr val="C00000"/>
              </a:solidFill>
              <a:latin typeface="Calibri" pitchFamily="34" charset="0"/>
              <a:ea typeface="Calibri" pitchFamily="34" charset="0"/>
            </a:endParaRPr>
          </a:p>
          <a:p>
            <a:pPr marL="0" lvl="0" indent="0" eaLnBrk="1" hangingPunct="1"/>
            <a:endParaRPr lang="en-GB" altLang="en-US" sz="1100">
              <a:latin typeface="Calibri" pitchFamily="34" charset="0"/>
            </a:endParaRPr>
          </a:p>
          <a:p>
            <a:pPr marL="0" lvl="0" indent="0" eaLnBrk="1" hangingPunct="1">
              <a:spcBef>
                <a:spcPts val="300"/>
              </a:spcBef>
              <a:buFont typeface="Wingdings 3" pitchFamily="18" charset="2"/>
            </a:pPr>
            <a:r>
              <a:rPr lang="en-GB" altLang="en-US" sz="1100">
                <a:latin typeface="Calibri" pitchFamily="34" charset="0"/>
              </a:rPr>
              <a:t> </a:t>
            </a:r>
            <a:endParaRPr lang="en-GB" altLang="en-US" sz="1100">
              <a:latin typeface="Calibri" pitchFamily="34" charset="0"/>
            </a:endParaRPr>
          </a:p>
        </p:txBody>
      </p:sp>
      <p:sp>
        <p:nvSpPr>
          <p:cNvPr id="91149" name="Rectangle 1"/>
          <p:cNvSpPr/>
          <p:nvPr/>
        </p:nvSpPr>
        <p:spPr>
          <a:xfrm>
            <a:off x="3348038" y="992188"/>
            <a:ext cx="2087562" cy="9302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endParaRPr lang="en-US" altLang="en-US" sz="1400" b="1">
              <a:latin typeface="Calibri" pitchFamily="34" charset="0"/>
            </a:endParaRPr>
          </a:p>
          <a:p>
            <a:pPr marL="0" lvl="0" indent="0" eaLnBrk="1" hangingPunct="1"/>
            <a:endParaRPr lang="en-US" altLang="en-US" sz="1400" b="1">
              <a:latin typeface="Calibri" pitchFamily="34" charset="0"/>
            </a:endParaRPr>
          </a:p>
          <a:p>
            <a:pPr marL="0" lvl="0" indent="0" eaLnBrk="1" hangingPunct="1"/>
            <a:endParaRPr lang="en-GB" altLang="en-US" sz="1200">
              <a:latin typeface="Calibri" pitchFamily="34" charset="0"/>
            </a:endParaRPr>
          </a:p>
          <a:p>
            <a:pPr marL="0" lvl="0" indent="0" eaLnBrk="1" hangingPunct="1">
              <a:spcBef>
                <a:spcPts val="300"/>
              </a:spcBef>
              <a:buFont typeface="Wingdings 3" pitchFamily="18" charset="2"/>
            </a:pPr>
            <a:r>
              <a:rPr lang="en-GB" altLang="en-US" sz="1200">
                <a:latin typeface="Calibri" pitchFamily="34" charset="0"/>
              </a:rPr>
              <a:t> </a:t>
            </a:r>
            <a:endParaRPr lang="en-GB" altLang="en-US" sz="1200">
              <a:latin typeface="Calibri" pitchFamily="34" charset="0"/>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9216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lang="en-GB" altLang="en-US">
                <a:ea typeface="新細明體" pitchFamily="18" charset="-120"/>
              </a:rPr>
              <a:t>DISCLAIMERS</a:t>
            </a:r>
            <a:endParaRPr lang="en-GB" altLang="en-US">
              <a:ea typeface="新細明體" pitchFamily="18" charset="-120"/>
            </a:endParaRPr>
          </a:p>
        </p:txBody>
      </p:sp>
      <p:sp>
        <p:nvSpPr>
          <p:cNvPr id="92163" name="內容版面配置區 2"/>
          <p:cNvSpPr/>
          <p:nvPr>
            <p:ph sz="quarter" idx="4294967295"/>
          </p:nvPr>
        </p:nvSpPr>
        <p:spPr>
          <a:xfrm>
            <a:off x="457200" y="1412875"/>
            <a:ext cx="8147050" cy="4895850"/>
          </a:xfrm>
          <a:prstGeom prst="rect">
            <a:avLst/>
          </a:prstGeom>
          <a:noFill/>
          <a:ln>
            <a:miter lim="800000"/>
          </a:ln>
        </p:spPr>
        <p:txBody>
          <a:bodyPr vert="horz" wrap="square" lIns="91440" tIns="45720" rIns="91440" bIns="45720" anchor="t" anchorCtr="0">
            <a:noAutofit/>
          </a:bodyPr>
          <a:lstStyle>
            <a:lvl1pPr marL="230188" indent="-230188"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230188" lvl="0" indent="-230188" algn="just">
              <a:spcBef>
                <a:spcPct val="0"/>
              </a:spcBef>
              <a:spcAft>
                <a:spcPts val="1200"/>
              </a:spcAft>
            </a:pPr>
            <a:r>
              <a:rPr lang="en-US" altLang="en-US" sz="1600">
                <a:ea typeface="新細明體" pitchFamily="18" charset="-120"/>
              </a:rPr>
              <a:t>This presentation is prepared by Charltons based on the information available to Charltons and not for public circulation. All the information is not independently verified by Charltons. </a:t>
            </a:r>
            <a:endParaRPr lang="en-US" altLang="en-US" sz="1600">
              <a:ea typeface="新細明體" pitchFamily="18" charset="-120"/>
            </a:endParaRPr>
          </a:p>
          <a:p>
            <a:pPr marL="230188" lvl="0" indent="-230188" algn="just">
              <a:spcBef>
                <a:spcPct val="0"/>
              </a:spcBef>
              <a:spcAft>
                <a:spcPts val="1200"/>
              </a:spcAft>
            </a:pPr>
            <a:r>
              <a:rPr lang="en-US" altLang="en-US" sz="1600">
                <a:ea typeface="新細明體" pitchFamily="18" charset="-120"/>
              </a:rPr>
              <a:t>Charltons does not accept responsibility or liability for any loss or damage suffered or incurred by you or any other person or entity however caused (including, without limitation, negligence) relating in any way to this presentation including, without limitation, the information contained in or provided in connection with it, any errors or omissions from it however caused (including without limitation, where caused by third parties), lack of accuracy, completeness, currency or reliability or you, or any other person or entity, placing any reliance on this presentation, its accuracy, completeness, currency or reliability. Charltons does not accept any responsibility for any matters arising out of this presentation.</a:t>
            </a:r>
            <a:endParaRPr lang="en-US" altLang="en-US" sz="1600">
              <a:ea typeface="新細明體" pitchFamily="18" charset="-120"/>
            </a:endParaRPr>
          </a:p>
          <a:p>
            <a:pPr marL="230188" lvl="0" indent="-230188" algn="just">
              <a:spcBef>
                <a:spcPct val="0"/>
              </a:spcBef>
              <a:spcAft>
                <a:spcPts val="1200"/>
              </a:spcAft>
            </a:pPr>
            <a:r>
              <a:rPr lang="en-US" altLang="en-US" sz="1600">
                <a:ea typeface="新細明體" pitchFamily="18" charset="-120"/>
              </a:rPr>
              <a:t>As a Hong Kong legal adviser, Charltons is only qualified to advise on Hong Kong law and we express no views as to the laws of any other jurisdictions. All the references to foreign laws herein are for information only and may not be up-to-date.</a:t>
            </a:r>
            <a:endParaRPr lang="en-US" altLang="en-US" sz="1600">
              <a:ea typeface="新細明體" pitchFamily="18" charset="-120"/>
            </a:endParaRPr>
          </a:p>
        </p:txBody>
      </p:sp>
      <p:sp>
        <p:nvSpPr>
          <p:cNvPr id="92164"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C89303AC-D9A2-4B53-B9A4-70998B00F6F7}" type="slidenum">
              <a:rPr lang="en-GB" altLang="en-US" sz="1200" b="1">
                <a:solidFill>
                  <a:schemeClr val="tx2"/>
                </a:solidFill>
                <a:latin typeface="Calibri" pitchFamily="34" charset="0"/>
                <a:ea typeface="新細明體" pitchFamily="18" charset="-120"/>
              </a:rPr>
              <a:t>44</a:t>
            </a:fld>
            <a:endParaRPr lang="en-GB" altLang="en-US" sz="1200" b="1">
              <a:solidFill>
                <a:schemeClr val="tx2"/>
              </a:solidFill>
              <a:latin typeface="Calibri" pitchFamily="34" charset="0"/>
              <a:ea typeface="新細明體" pitchFamily="18" charset="-12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4338"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PRE-REVENUE</a:t>
            </a:r>
            <a:r>
              <a:rPr>
                <a:ea typeface="Segoe UI" panose="020b0502040204020203" pitchFamily="34" charset="0"/>
              </a:rPr>
              <a:t> BIOTECH COMPANIES</a:t>
            </a:r>
            <a:endParaRPr lang="en-US" altLang="en-US">
              <a:latin typeface="Calibri" pitchFamily="34" charset="0"/>
              <a:ea typeface="Segoe UI" panose="020b0502040204020203" pitchFamily="34" charset="0"/>
            </a:endParaRPr>
          </a:p>
        </p:txBody>
      </p:sp>
      <p:sp>
        <p:nvSpPr>
          <p:cNvPr id="14339"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87CE761F-1624-4DE4-9A99-AEC85DF1102B}" type="slidenum">
              <a:rPr lang="en-GB" altLang="en-US" sz="1200" b="1">
                <a:solidFill>
                  <a:schemeClr val="tx2"/>
                </a:solidFill>
                <a:latin typeface="Calibri" pitchFamily="34" charset="0"/>
                <a:ea typeface="新細明體" pitchFamily="18" charset="-120"/>
              </a:rPr>
              <a:t>4</a:t>
            </a:fld>
            <a:endParaRPr lang="en-GB" altLang="en-US" sz="1200" b="1">
              <a:solidFill>
                <a:schemeClr val="tx2"/>
              </a:solidFill>
              <a:latin typeface="Calibri" pitchFamily="34" charset="0"/>
              <a:ea typeface="新細明體" pitchFamily="18" charset="-120"/>
            </a:endParaRPr>
          </a:p>
        </p:txBody>
      </p:sp>
      <p:sp>
        <p:nvSpPr>
          <p:cNvPr id="14340" name="Content Placeholder 1"/>
          <p:cNvSpPr>
            <a:spLocks noGrp="1"/>
          </p:cNvSpPr>
          <p:nvPr>
            <p:ph sz="quarter" idx="4294967295"/>
          </p:nvPr>
        </p:nvSpPr>
        <p:spPr>
          <a:xfrm>
            <a:off x="467544" y="1268760"/>
            <a:ext cx="7992888" cy="4848102"/>
          </a:xfrm>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marR="0" lvl="0" indent="0">
              <a:spcBef>
                <a:spcPct val="0"/>
              </a:spcBef>
              <a:buNone/>
            </a:pPr>
            <a:r>
              <a:rPr sz="1600" b="1"/>
              <a:t>Introduction</a:t>
            </a:r>
            <a:endParaRPr sz="1600" b="1"/>
          </a:p>
          <a:p>
            <a:pPr marL="0" marR="0" lvl="0" indent="0">
              <a:spcBef>
                <a:spcPct val="0"/>
              </a:spcBef>
              <a:buNone/>
            </a:pPr>
            <a:endParaRPr sz="1400"/>
          </a:p>
          <a:p>
            <a:pPr marL="273050" marR="0" lvl="0" indent="-273050" algn="just">
              <a:spcBef>
                <a:spcPct val="0"/>
              </a:spcBef>
            </a:pPr>
            <a:r>
              <a:rPr sz="1400"/>
              <a:t>The Exchange has added a new Chapter 18A to the Main Board Listing Rules (</a:t>
            </a:r>
            <a:r>
              <a:rPr sz="1400" b="1"/>
              <a:t>LR</a:t>
            </a:r>
            <a:r>
              <a:rPr sz="1400"/>
              <a:t>) for the listing of biotech companies which cannot meet the Main Board’s financial eligibility tests. Guidance on the factors the Exchange considers in determining listing applicants’ eligibility and suitability for listing under the new rules is set out in a new </a:t>
            </a:r>
            <a:r>
              <a:rPr sz="1400">
                <a:hlinkClick r:id="rId3" invalidUrl="" action="" tgtFrame="" tooltip=""/>
              </a:rPr>
              <a:t>Guidance Letter HKEx-GL92-18 “Suitability for Listing of Biotech Companies”</a:t>
            </a:r>
            <a:r>
              <a:rPr sz="1400"/>
              <a:t> (</a:t>
            </a:r>
            <a:r>
              <a:rPr sz="1400" b="1"/>
              <a:t>the Biotech Guidance Letter</a:t>
            </a:r>
            <a:r>
              <a:rPr sz="1400"/>
              <a:t>) </a:t>
            </a:r>
            <a:r>
              <a:rPr sz="1400"/>
              <a:t>(Updated </a:t>
            </a:r>
            <a:r>
              <a:rPr sz="1400"/>
              <a:t>in October 2019 and April 2020</a:t>
            </a:r>
            <a:r>
              <a:rPr sz="1400"/>
              <a:t>)</a:t>
            </a:r>
            <a:endParaRPr lang="en-GB" altLang="en-US" sz="1400"/>
          </a:p>
          <a:p>
            <a:pPr marL="0" marR="0" lvl="0" indent="0">
              <a:spcBef>
                <a:spcPct val="0"/>
              </a:spcBef>
              <a:buNone/>
            </a:pPr>
            <a:endParaRPr lang="en-GB" altLang="en-US" sz="1400"/>
          </a:p>
          <a:p>
            <a:pPr marL="0" marR="0" lvl="0" indent="0">
              <a:spcBef>
                <a:spcPct val="0"/>
              </a:spcBef>
              <a:buNone/>
            </a:pPr>
            <a:endParaRPr lang="en-GB" altLang="en-US" sz="1400"/>
          </a:p>
          <a:p>
            <a:pPr marL="0" marR="0" lvl="0" indent="0" algn="just">
              <a:spcBef>
                <a:spcPct val="0"/>
              </a:spcBef>
              <a:spcAft>
                <a:spcPts val="1200"/>
              </a:spcAft>
              <a:buNone/>
            </a:pPr>
            <a:r>
              <a:rPr sz="1600" b="1"/>
              <a:t>Definition </a:t>
            </a:r>
            <a:r>
              <a:rPr sz="1600" b="1"/>
              <a:t>of "Biotech </a:t>
            </a:r>
            <a:r>
              <a:rPr sz="1600" b="1"/>
              <a:t>Companies“</a:t>
            </a:r>
            <a:endParaRPr lang="en-GB" altLang="en-US" sz="1600"/>
          </a:p>
          <a:p>
            <a:pPr marL="273050" marR="0" lvl="0" indent="-273050" algn="just">
              <a:spcBef>
                <a:spcPct val="0"/>
              </a:spcBef>
            </a:pPr>
            <a:r>
              <a:rPr sz="1400"/>
              <a:t>Biotech Companies are defined as companies primarily engaged in the research and development (</a:t>
            </a:r>
            <a:r>
              <a:rPr sz="1400" b="1"/>
              <a:t>R&amp;D</a:t>
            </a:r>
            <a:r>
              <a:rPr sz="1400"/>
              <a:t>), application and commercialisation of Biotech products, processes or technologies. </a:t>
            </a:r>
            <a:endParaRPr sz="1400"/>
          </a:p>
          <a:p>
            <a:pPr marL="273050" marR="0" lvl="0" indent="-273050" algn="just">
              <a:spcBef>
                <a:spcPct val="0"/>
              </a:spcBef>
            </a:pPr>
            <a:endParaRPr sz="1400"/>
          </a:p>
          <a:p>
            <a:pPr marL="273050" marR="0" lvl="0" indent="-273050" algn="just">
              <a:spcBef>
                <a:spcPct val="0"/>
              </a:spcBef>
            </a:pPr>
            <a:endParaRPr sz="1400"/>
          </a:p>
          <a:p>
            <a:pPr marL="0" marR="0" lvl="0" indent="0" algn="just">
              <a:spcBef>
                <a:spcPct val="0"/>
              </a:spcBef>
              <a:buNone/>
            </a:pPr>
            <a:r>
              <a:rPr sz="1400" b="1"/>
              <a:t>	Biotech</a:t>
            </a:r>
            <a:r>
              <a:rPr sz="1400"/>
              <a:t> </a:t>
            </a:r>
            <a:r>
              <a:rPr sz="1400"/>
              <a:t> </a:t>
            </a:r>
            <a:r>
              <a:rPr sz="1400"/>
              <a:t>- “the </a:t>
            </a:r>
            <a:r>
              <a:rPr sz="1400"/>
              <a:t>application of science and technology to produce commercial </a:t>
            </a:r>
            <a:endParaRPr sz="1400"/>
          </a:p>
          <a:p>
            <a:pPr marL="0" marR="0" lvl="0" indent="0" algn="just">
              <a:spcBef>
                <a:spcPct val="0"/>
              </a:spcBef>
              <a:buNone/>
            </a:pPr>
            <a:r>
              <a:rPr sz="1400"/>
              <a:t> </a:t>
            </a:r>
            <a:r>
              <a:rPr sz="1400"/>
              <a:t>                                         products </a:t>
            </a:r>
            <a:r>
              <a:rPr sz="1400"/>
              <a:t>with a medical or other biological application”.</a:t>
            </a:r>
            <a:endParaRPr lang="en-GB" altLang="en-US" sz="1400"/>
          </a:p>
          <a:p>
            <a:pPr marL="0" marR="0" lvl="0" indent="0" algn="just">
              <a:spcAft>
                <a:spcPts val="1200"/>
              </a:spcAft>
              <a:buNone/>
            </a:pPr>
            <a:endParaRPr lang="en-GB" altLang="en-US" sz="1400" b="1"/>
          </a:p>
          <a:p>
            <a:pPr marL="0" marR="0" lvl="0" indent="0" algn="just">
              <a:spcAft>
                <a:spcPts val="1200"/>
              </a:spcAft>
              <a:buNone/>
            </a:pPr>
            <a:endParaRPr sz="1400"/>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6386"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16387"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C4FBE941-8D07-4D72-BAD9-02C22373E422}" type="slidenum">
              <a:rPr lang="en-GB" altLang="en-US" sz="1200" b="1">
                <a:solidFill>
                  <a:schemeClr val="tx2"/>
                </a:solidFill>
                <a:latin typeface="Calibri" pitchFamily="34" charset="0"/>
                <a:ea typeface="新細明體" pitchFamily="18" charset="-120"/>
              </a:rPr>
              <a:t>5</a:t>
            </a:fld>
            <a:endParaRPr lang="en-GB" altLang="en-US" sz="1200" b="1">
              <a:solidFill>
                <a:schemeClr val="tx2"/>
              </a:solidFill>
              <a:latin typeface="Calibri" pitchFamily="34" charset="0"/>
              <a:ea typeface="新細明體" pitchFamily="18" charset="-120"/>
            </a:endParaRPr>
          </a:p>
        </p:txBody>
      </p:sp>
      <p:sp>
        <p:nvSpPr>
          <p:cNvPr id="16388" name="Content Placeholder 1"/>
          <p:cNvSpPr>
            <a:spLocks noGrp="1"/>
          </p:cNvSpPr>
          <p:nvPr>
            <p:ph sz="quarter" idx="4294967295"/>
          </p:nvPr>
        </p:nvSpPr>
        <p:spPr>
          <a:xfrm>
            <a:off x="539552" y="1196752"/>
            <a:ext cx="8136904" cy="5001097"/>
          </a:xfrm>
        </p:spPr>
        <p:txBody>
          <a:bodyPr vert="horz" wrap="square" lIns="91440" tIns="45720" rIns="91440" bIns="45720" numCol="1" anchor="t" anchorCtr="0" compatLnSpc="1">
            <a:prstTxWarp prst="textNoShape">
              <a:avLst/>
            </a:prstTxWarp>
            <a:noAutofit/>
          </a:bodyPr>
          <a:lstStyle>
            <a:lvl1pPr marL="273050" indent="-273050" algn="l" defTabSz="914400"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273050" marR="0" lvl="0" indent="-273050" algn="just">
              <a:spcAft>
                <a:spcPts val="1200"/>
              </a:spcAft>
              <a:buFont typeface="Wingdings 3" pitchFamily="18" charset="2"/>
              <a:buChar char="}"/>
            </a:pPr>
            <a:r>
              <a:rPr sz="1600" b="1"/>
              <a:t>Expected </a:t>
            </a:r>
            <a:r>
              <a:rPr sz="1600" b="1"/>
              <a:t>market capitalisation</a:t>
            </a:r>
            <a:endParaRPr sz="1600" b="1"/>
          </a:p>
          <a:p>
            <a:pPr marL="0" marR="0" lvl="0" indent="0" algn="just">
              <a:spcAft>
                <a:spcPts val="1200"/>
              </a:spcAft>
              <a:buNone/>
            </a:pPr>
            <a:r>
              <a:rPr sz="1400"/>
              <a:t>Biotech Companies </a:t>
            </a:r>
            <a:r>
              <a:rPr sz="1400"/>
              <a:t>are </a:t>
            </a:r>
            <a:r>
              <a:rPr sz="1400"/>
              <a:t>required to have a minimum expected market capitalisation of HK$1.5 billion at listing (LR18A.03(2</a:t>
            </a:r>
            <a:r>
              <a:rPr sz="1400"/>
              <a:t>)).</a:t>
            </a:r>
            <a:endParaRPr sz="1400"/>
          </a:p>
          <a:p>
            <a:pPr marL="273050" marR="0" lvl="0" indent="-273050" algn="just">
              <a:spcAft>
                <a:spcPts val="1200"/>
              </a:spcAft>
              <a:buFont typeface="Wingdings 3" pitchFamily="18" charset="2"/>
            </a:pPr>
            <a:r>
              <a:rPr sz="1600" b="1"/>
              <a:t>Suitability </a:t>
            </a:r>
            <a:r>
              <a:rPr sz="1600" b="1"/>
              <a:t>for </a:t>
            </a:r>
            <a:r>
              <a:rPr sz="1600" b="1"/>
              <a:t>listing</a:t>
            </a:r>
            <a:endParaRPr sz="1600" b="1"/>
          </a:p>
          <a:p>
            <a:pPr marL="0" marR="0" lvl="0" indent="0" algn="just">
              <a:spcAft>
                <a:spcPts val="1200"/>
              </a:spcAft>
              <a:buNone/>
            </a:pPr>
            <a:r>
              <a:rPr sz="1400"/>
              <a:t>In addition to the general requirement that the Exchange must consider the listing applicant and its business to be suitable for listing on the Exchange, Biotech companies </a:t>
            </a:r>
            <a:r>
              <a:rPr sz="1400"/>
              <a:t>must </a:t>
            </a:r>
            <a:r>
              <a:rPr sz="1400"/>
              <a:t>meet the following requirements set out in the Biotech Guidance Letter, to be considered suitable for listing under new Chapter 18A:</a:t>
            </a:r>
            <a:endParaRPr lang="en-GB" altLang="en-US" sz="1400"/>
          </a:p>
          <a:p>
            <a:pPr marL="742950" marR="0" lvl="1" indent="-285750" algn="just">
              <a:spcBef>
                <a:spcPct val="0"/>
              </a:spcBef>
              <a:spcAft>
                <a:spcPts val="1000"/>
              </a:spcAft>
              <a:buFont typeface="Bookman Old Style" pitchFamily="18" charset="0"/>
              <a:buAutoNum type="alphaLcPeriod"/>
            </a:pPr>
            <a:r>
              <a:rPr sz="1400">
                <a:solidFill>
                  <a:srgbClr val="00000A"/>
                </a:solidFill>
                <a:ea typeface="Cambria" pitchFamily="18" charset="0"/>
              </a:rPr>
              <a:t>development </a:t>
            </a:r>
            <a:r>
              <a:rPr sz="1400">
                <a:solidFill>
                  <a:srgbClr val="00000A"/>
                </a:solidFill>
                <a:ea typeface="Cambria" pitchFamily="18" charset="0"/>
              </a:rPr>
              <a:t>of at least one Core Product beyond the concept stage. The Exchange </a:t>
            </a:r>
            <a:r>
              <a:rPr sz="1400">
                <a:solidFill>
                  <a:srgbClr val="00000A"/>
                </a:solidFill>
                <a:ea typeface="Cambria" pitchFamily="18" charset="0"/>
              </a:rPr>
              <a:t>would consider </a:t>
            </a:r>
            <a:r>
              <a:rPr sz="1400">
                <a:solidFill>
                  <a:srgbClr val="00000A"/>
                </a:solidFill>
                <a:ea typeface="Cambria" pitchFamily="18" charset="0"/>
              </a:rPr>
              <a:t>a Core Product to have been developed beyond the concept stage if it has met the developmental milestones specified for the relevant type of product in paragraph 3.3 of the Biotech Guidance </a:t>
            </a:r>
            <a:r>
              <a:rPr sz="1400">
                <a:solidFill>
                  <a:srgbClr val="00000A"/>
                </a:solidFill>
                <a:ea typeface="Cambria" pitchFamily="18" charset="0"/>
              </a:rPr>
              <a:t>Letter;</a:t>
            </a:r>
            <a:endParaRPr lang="en-GB" altLang="en-US" sz="1600">
              <a:solidFill>
                <a:srgbClr val="00000A"/>
              </a:solidFill>
              <a:latin typeface="Cambria" pitchFamily="18" charset="0"/>
              <a:ea typeface="Cambria" pitchFamily="18" charset="0"/>
            </a:endParaRPr>
          </a:p>
          <a:p>
            <a:pPr marL="342900" marR="0" lvl="0" indent="-342900" algn="just">
              <a:spcAft>
                <a:spcPts val="1200"/>
              </a:spcAft>
              <a:buFont typeface="Bookman Old Style" pitchFamily="18" charset="0"/>
              <a:buChar char=""/>
            </a:pPr>
            <a:endParaRPr lang="en-GB" altLang="en-US" sz="1400"/>
          </a:p>
          <a:p>
            <a:pPr marL="0" marR="0" lvl="0" indent="0" algn="just">
              <a:spcAft>
                <a:spcPts val="1200"/>
              </a:spcAft>
              <a:buNone/>
            </a:pPr>
            <a:endParaRPr lang="en-GB" altLang="en-US" sz="1400" b="1"/>
          </a:p>
          <a:p>
            <a:pPr marL="0" marR="0" lvl="0" indent="0" algn="just">
              <a:spcAft>
                <a:spcPts val="1200"/>
              </a:spcAft>
              <a:buNone/>
            </a:pPr>
            <a:endParaRPr sz="1400"/>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8434"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18435"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2565EE87-299F-46F2-A546-660CE1844A94}" type="slidenum">
              <a:rPr lang="en-GB" altLang="en-US" sz="1200" b="1">
                <a:solidFill>
                  <a:schemeClr val="tx2"/>
                </a:solidFill>
                <a:latin typeface="Calibri" pitchFamily="34" charset="0"/>
                <a:ea typeface="新細明體" pitchFamily="18" charset="-120"/>
              </a:rPr>
              <a:t>6</a:t>
            </a:fld>
            <a:endParaRPr lang="en-GB" altLang="en-US" sz="1200" b="1">
              <a:solidFill>
                <a:schemeClr val="tx2"/>
              </a:solidFill>
              <a:latin typeface="Calibri" pitchFamily="34" charset="0"/>
              <a:ea typeface="新細明體" pitchFamily="18" charset="-120"/>
            </a:endParaRPr>
          </a:p>
        </p:txBody>
      </p:sp>
      <p:sp>
        <p:nvSpPr>
          <p:cNvPr id="18436" name="Content Placeholder 1"/>
          <p:cNvSpPr/>
          <p:nvPr>
            <p:ph sz="quarter" idx="4294967295"/>
          </p:nvPr>
        </p:nvSpPr>
        <p:spPr>
          <a:xfrm>
            <a:off x="539750" y="1196975"/>
            <a:ext cx="8135938" cy="5000625"/>
          </a:xfrm>
          <a:prstGeom prst="rect">
            <a:avLst/>
          </a:prstGeom>
          <a:noFill/>
          <a:ln>
            <a:miter lim="800000"/>
          </a:ln>
        </p:spPr>
        <p:txBody>
          <a:bodyPr vert="horz" wrap="square" lIns="91440" tIns="45720" rIns="91440" bIns="45720" anchor="t" anchorCtr="0">
            <a:noAutofit/>
          </a:bodyPr>
          <a:lstStyle>
            <a:defPPr>
              <a:tabLst>
                <a:tab pos="457200"/>
              </a:tabLst>
            </a:defPPr>
            <a:lvl1pPr marL="0" indent="0" algn="l" rtl="0" eaLnBrk="0" fontAlgn="base" hangingPunct="0">
              <a:lnSpc>
                <a:spcPct val="100000"/>
              </a:lnSpc>
              <a:spcBef>
                <a:spcPts val="600"/>
              </a:spcBef>
              <a:spcAft>
                <a:spcPct val="0"/>
              </a:spcAft>
              <a:buClr>
                <a:srgbClr val="C80E1D"/>
              </a:buClr>
              <a:buSzPct val="76000"/>
              <a:buFont typeface="Wingdings 3" pitchFamily="18" charset="2"/>
              <a:buChar char=""/>
              <a:tabLst>
                <a:tab pos="457200"/>
              </a:tabLst>
              <a:defRPr kumimoji="0" lang="en-US" altLang="en-US" sz="1200" b="0" i="0" u="none">
                <a:solidFill>
                  <a:schemeClr val="tx1"/>
                </a:solidFill>
                <a:latin typeface="Segoe UI Light" pitchFamily="34" charset="0"/>
                <a:ea typeface="Segoe UI Light"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tabLst>
                <a:tab pos="457200"/>
              </a:tabLst>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742950" lvl="1" indent="-285750" algn="just">
              <a:spcBef>
                <a:spcPct val="0"/>
              </a:spcBef>
              <a:spcAft>
                <a:spcPts val="1000"/>
              </a:spcAft>
              <a:tabLst>
                <a:tab pos="457200"/>
              </a:tabLst>
            </a:pPr>
            <a:r>
              <a:rPr sz="1400">
                <a:solidFill>
                  <a:srgbClr val="00000A"/>
                </a:solidFill>
                <a:ea typeface="Cambria" pitchFamily="18" charset="0"/>
              </a:rPr>
              <a:t>The </a:t>
            </a:r>
            <a:r>
              <a:rPr sz="1400">
                <a:solidFill>
                  <a:srgbClr val="00000A"/>
                </a:solidFill>
                <a:ea typeface="Cambria" pitchFamily="18" charset="0"/>
              </a:rPr>
              <a:t>following table sets out a summary of the stages at which different Biotech products </a:t>
            </a:r>
            <a:r>
              <a:rPr sz="1400">
                <a:solidFill>
                  <a:srgbClr val="00000A"/>
                </a:solidFill>
                <a:ea typeface="Cambria" pitchFamily="18" charset="0"/>
              </a:rPr>
              <a:t>are regarded </a:t>
            </a:r>
            <a:r>
              <a:rPr sz="1400">
                <a:solidFill>
                  <a:srgbClr val="00000A"/>
                </a:solidFill>
                <a:ea typeface="Cambria" pitchFamily="18" charset="0"/>
              </a:rPr>
              <a:t>as being beyond the concept stage.</a:t>
            </a:r>
            <a:endParaRPr lang="en-GB" altLang="en-US" sz="1600">
              <a:solidFill>
                <a:srgbClr val="00000A"/>
              </a:solidFill>
              <a:latin typeface="Cambria" pitchFamily="18" charset="0"/>
              <a:ea typeface="Cambria" pitchFamily="18" charset="0"/>
            </a:endParaRPr>
          </a:p>
          <a:p>
            <a:pPr marL="0" lvl="0" indent="0" algn="just">
              <a:spcAft>
                <a:spcPts val="1200"/>
              </a:spcAft>
              <a:buNone/>
              <a:tabLst>
                <a:tab pos="457200"/>
              </a:tabLst>
            </a:pPr>
            <a:endParaRPr lang="en-GB" altLang="en-US" sz="1400"/>
          </a:p>
          <a:p>
            <a:pPr marL="0" lvl="0" indent="0" algn="just">
              <a:spcAft>
                <a:spcPts val="1200"/>
              </a:spcAft>
              <a:buNone/>
              <a:tabLst>
                <a:tab pos="457200"/>
              </a:tabLst>
            </a:pPr>
            <a:endParaRPr lang="en-GB" altLang="en-US" sz="1400" b="1"/>
          </a:p>
          <a:p>
            <a:pPr marL="0" lvl="0" indent="0" algn="just">
              <a:spcAft>
                <a:spcPts val="1200"/>
              </a:spcAft>
              <a:buNone/>
              <a:tabLst>
                <a:tab pos="457200"/>
              </a:tabLst>
            </a:pPr>
            <a:endParaRPr sz="1400"/>
          </a:p>
        </p:txBody>
      </p:sp>
      <p:graphicFrame>
        <p:nvGraphicFramePr>
          <p:cNvPr id="18437" name="Table 3"/>
          <p:cNvGraphicFramePr>
            <a:graphicFrameLocks noGrp="1"/>
          </p:cNvGraphicFramePr>
          <p:nvPr/>
        </p:nvGraphicFramePr>
        <p:xfrm>
          <a:off x="468312" y="1693862"/>
          <a:ext cx="8207375" cy="4283583"/>
        </p:xfrm>
        <a:graphic>
          <a:graphicData uri="http://schemas.openxmlformats.org/drawingml/2006/table">
            <a:tbl>
              <a:tblPr/>
              <a:tblGrid>
                <a:gridCol w="2974975"/>
                <a:gridCol w="5232400"/>
              </a:tblGrid>
              <a:tr h="168275">
                <a:tc gridSpan="2">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b="1">
                          <a:latin typeface="Segoe UI Light" pitchFamily="34" charset="0"/>
                          <a:ea typeface="Calibri" pitchFamily="34" charset="0"/>
                        </a:rPr>
                        <a:t>Pharmaceutical (small molecule drugs)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txBody>
                  <a:tcPr>
                    <a:lnR w="12700">
                      <a:miter lim="800000"/>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276350">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buFont typeface="+mj-lt"/>
                      </a:pPr>
                      <a:r>
                        <a:rPr kumimoji="0" sz="1200">
                          <a:latin typeface="Segoe UI Light" pitchFamily="34" charset="0"/>
                          <a:ea typeface="Calibri" pitchFamily="34" charset="0"/>
                        </a:rPr>
                        <a:t>1. Core </a:t>
                      </a:r>
                      <a:r>
                        <a:rPr kumimoji="0" sz="1200">
                          <a:latin typeface="Segoe UI Light" pitchFamily="34" charset="0"/>
                          <a:ea typeface="Calibri" pitchFamily="34" charset="0"/>
                        </a:rPr>
                        <a:t>products that are new pharmaceutical (small molecule) drugs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a:latin typeface="Segoe UI Light" pitchFamily="34" charset="0"/>
                          <a:ea typeface="Calibri" pitchFamily="34" charset="0"/>
                        </a:rPr>
                        <a:t>Applicant must demonstrate that (a) it has completed Phase I clinical trials – i.e. clinical trials on human subjects categorised as Phase 1 by the FDA (or an equivalent process by another Competent Authority) and (b) the relevant authority has no objection to the commencement of Phase II (or later) clinical trials. Phase II trials are those on human subjects as categorised by the FDA or other Competent Authority.</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1114425">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buFont typeface="+mj-lt"/>
                      </a:pPr>
                      <a:r>
                        <a:rPr kumimoji="0" sz="1200">
                          <a:latin typeface="Segoe UI Light" pitchFamily="34" charset="0"/>
                          <a:ea typeface="Calibri" pitchFamily="34" charset="0"/>
                        </a:rPr>
                        <a:t>2. Core </a:t>
                      </a:r>
                      <a:r>
                        <a:rPr kumimoji="0" sz="1200">
                          <a:latin typeface="Segoe UI Light" pitchFamily="34" charset="0"/>
                          <a:ea typeface="Calibri" pitchFamily="34" charset="0"/>
                        </a:rPr>
                        <a:t>products that are pharmaceutical (small molecule drug) products which are based on previously approved products (e.g. the 505(b)(2) application process of the US FDA</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a:latin typeface="Segoe UI Light" pitchFamily="34" charset="0"/>
                          <a:ea typeface="Calibri" pitchFamily="34" charset="0"/>
                        </a:rPr>
                        <a:t>Applicant must demonstrate that it has successfully completed at least one clinical trial conducted on human subjects, and that the relevant Competent Authority has no objection for it to commence Phase II (or later) clinical trials.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1114425">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buFont typeface="+mj-lt"/>
                      </a:pPr>
                      <a:r>
                        <a:rPr kumimoji="0" sz="1200">
                          <a:latin typeface="Segoe UI Light" pitchFamily="34" charset="0"/>
                          <a:ea typeface="Calibri" pitchFamily="34" charset="0"/>
                        </a:rPr>
                        <a:t>3. an in-licensed or acquired Core Product</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a:latin typeface="Segoe UI Light" pitchFamily="34" charset="0"/>
                          <a:ea typeface="Calibri" pitchFamily="34" charset="0"/>
                        </a:rPr>
                        <a:t>the Exchange expects the Biotech Company to complete at least one clinical trial regulated by the relevant Competent Authority on human subjects since the in-licensing or acquisition. If the applicant has not completed at least one clinical trial for the in-licensed or acquired Core Product, the Exchange will evaluate why no clinical trial has been completed and whether substantive R&amp;D work and process(es) equivalent to the completion of one clinical trial on human subjects have been performed by the Biotech Company. The Exchange will not consider any administrative process as substantive R&amp;D work and process(es)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0482"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20483"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E33DB93F-FD58-407B-8989-659D7CE1D9C3}" type="slidenum">
              <a:rPr lang="en-GB" altLang="en-US" sz="1200" b="1">
                <a:solidFill>
                  <a:schemeClr val="tx2"/>
                </a:solidFill>
                <a:latin typeface="Calibri" pitchFamily="34" charset="0"/>
                <a:ea typeface="新細明體" pitchFamily="18" charset="-120"/>
              </a:rPr>
              <a:t>7</a:t>
            </a:fld>
            <a:endParaRPr lang="en-GB" altLang="en-US" sz="1200" b="1">
              <a:solidFill>
                <a:schemeClr val="tx2"/>
              </a:solidFill>
              <a:latin typeface="Calibri" pitchFamily="34" charset="0"/>
              <a:ea typeface="新細明體" pitchFamily="18" charset="-120"/>
            </a:endParaRPr>
          </a:p>
        </p:txBody>
      </p:sp>
      <p:sp>
        <p:nvSpPr>
          <p:cNvPr id="20484" name="Content Placeholder 1"/>
          <p:cNvSpPr/>
          <p:nvPr>
            <p:ph sz="quarter" idx="4294967295"/>
          </p:nvPr>
        </p:nvSpPr>
        <p:spPr>
          <a:xfrm>
            <a:off x="539750" y="1196975"/>
            <a:ext cx="8135938" cy="5000625"/>
          </a:xfrm>
          <a:prstGeom prst="rect">
            <a:avLst/>
          </a:prstGeom>
          <a:noFill/>
          <a:ln>
            <a:miter lim="800000"/>
          </a:ln>
        </p:spPr>
        <p:txBody>
          <a:bodyPr vert="horz" wrap="square" lIns="91440" tIns="45720" rIns="91440" bIns="45720" anchor="t" anchorCtr="0">
            <a:noAutofit/>
          </a:bodyPr>
          <a:lstStyle>
            <a:defPPr>
              <a:tabLst>
                <a:tab pos="457200"/>
              </a:tabLst>
            </a:defPPr>
            <a:lvl1pPr marL="0" indent="0" algn="l" rtl="0" eaLnBrk="0" fontAlgn="base" hangingPunct="0">
              <a:lnSpc>
                <a:spcPct val="100000"/>
              </a:lnSpc>
              <a:spcBef>
                <a:spcPts val="600"/>
              </a:spcBef>
              <a:spcAft>
                <a:spcPct val="0"/>
              </a:spcAft>
              <a:buClr>
                <a:srgbClr val="C80E1D"/>
              </a:buClr>
              <a:buSzPct val="76000"/>
              <a:buFont typeface="Wingdings 3" pitchFamily="18" charset="2"/>
              <a:buChar char=""/>
              <a:tabLst>
                <a:tab pos="457200"/>
              </a:tabLst>
              <a:defRPr kumimoji="0" lang="en-US" altLang="en-US" sz="1200" b="0" i="0" u="none">
                <a:solidFill>
                  <a:schemeClr val="tx1"/>
                </a:solidFill>
                <a:latin typeface="Segoe UI Light" pitchFamily="34" charset="0"/>
                <a:ea typeface="Segoe UI Light" pitchFamily="34" charset="0"/>
              </a:defRPr>
            </a:lvl1pPr>
            <a:lvl2pPr marL="457200" indent="0" algn="l" rtl="0" eaLnBrk="0" fontAlgn="base" hangingPunct="0">
              <a:lnSpc>
                <a:spcPct val="100000"/>
              </a:lnSpc>
              <a:spcBef>
                <a:spcPts val="500"/>
              </a:spcBef>
              <a:spcAft>
                <a:spcPct val="0"/>
              </a:spcAft>
              <a:buClr>
                <a:srgbClr val="C00000"/>
              </a:buClr>
              <a:buSzPct val="76000"/>
              <a:buFont typeface="Wingdings" pitchFamily="2" charset="2"/>
              <a:buChar char="§"/>
              <a:tabLst>
                <a:tab pos="457200"/>
              </a:tabLst>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457200" lvl="1" indent="0" algn="just">
              <a:spcBef>
                <a:spcPct val="0"/>
              </a:spcBef>
              <a:spcAft>
                <a:spcPts val="1000"/>
              </a:spcAft>
              <a:buNone/>
              <a:tabLst>
                <a:tab pos="457200"/>
              </a:tabLst>
            </a:pPr>
            <a:endParaRPr lang="en-GB" altLang="en-US" sz="1600">
              <a:solidFill>
                <a:srgbClr val="00000A"/>
              </a:solidFill>
              <a:latin typeface="Cambria" pitchFamily="18" charset="0"/>
              <a:ea typeface="Cambria" pitchFamily="18" charset="0"/>
            </a:endParaRPr>
          </a:p>
          <a:p>
            <a:pPr marL="0" lvl="0" indent="0" algn="just">
              <a:spcAft>
                <a:spcPts val="1200"/>
              </a:spcAft>
              <a:buNone/>
              <a:tabLst>
                <a:tab pos="457200"/>
              </a:tabLst>
            </a:pPr>
            <a:endParaRPr lang="en-GB" altLang="en-US" sz="1400"/>
          </a:p>
          <a:p>
            <a:pPr marL="0" lvl="0" indent="0" algn="just">
              <a:spcAft>
                <a:spcPts val="1200"/>
              </a:spcAft>
              <a:buNone/>
              <a:tabLst>
                <a:tab pos="457200"/>
              </a:tabLst>
            </a:pPr>
            <a:endParaRPr lang="en-GB" altLang="en-US" sz="1400" b="1"/>
          </a:p>
          <a:p>
            <a:pPr marL="0" lvl="0" indent="0" algn="just">
              <a:spcAft>
                <a:spcPts val="1200"/>
              </a:spcAft>
              <a:buNone/>
              <a:tabLst>
                <a:tab pos="457200"/>
              </a:tabLst>
            </a:pPr>
            <a:endParaRPr sz="1400"/>
          </a:p>
        </p:txBody>
      </p:sp>
      <p:graphicFrame>
        <p:nvGraphicFramePr>
          <p:cNvPr id="20485" name="Table 3"/>
          <p:cNvGraphicFramePr>
            <a:graphicFrameLocks noGrp="1"/>
          </p:cNvGraphicFramePr>
          <p:nvPr/>
        </p:nvGraphicFramePr>
        <p:xfrm>
          <a:off x="539750" y="1570038"/>
          <a:ext cx="8208962" cy="3195257"/>
        </p:xfrm>
        <a:graphic>
          <a:graphicData uri="http://schemas.openxmlformats.org/drawingml/2006/table">
            <a:tbl>
              <a:tblPr/>
              <a:tblGrid>
                <a:gridCol w="2976562"/>
                <a:gridCol w="5232400"/>
              </a:tblGrid>
              <a:tr h="168275">
                <a:tc gridSpan="2">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b="1">
                          <a:latin typeface="Segoe UI Light" pitchFamily="34" charset="0"/>
                          <a:ea typeface="Calibri" pitchFamily="34" charset="0"/>
                        </a:rPr>
                        <a:t>Biologics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txBody>
                  <a:tcPr>
                    <a:lnR w="12700">
                      <a:miter lim="800000"/>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585788">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buFont typeface="+mj-lt"/>
                      </a:pPr>
                      <a:r>
                        <a:rPr kumimoji="0" sz="1200">
                          <a:latin typeface="Segoe UI Light" pitchFamily="34" charset="0"/>
                          <a:ea typeface="Calibri" pitchFamily="34" charset="0"/>
                        </a:rPr>
                        <a:t>1. Core </a:t>
                      </a:r>
                      <a:r>
                        <a:rPr kumimoji="0" sz="1200">
                          <a:latin typeface="Segoe UI Light" pitchFamily="34" charset="0"/>
                          <a:ea typeface="Calibri" pitchFamily="34" charset="0"/>
                        </a:rPr>
                        <a:t>Products that are new biologic products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a:latin typeface="Segoe UI Light" pitchFamily="34" charset="0"/>
                          <a:ea typeface="Calibri" pitchFamily="34" charset="0"/>
                        </a:rPr>
                        <a:t>The applicant must demonstrate that it has completed Phase I clinical trials and the relevant Competent Authority has no objection for it to commence Phase II (or later) clinical trials.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671512">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buFont typeface="+mj-lt"/>
                      </a:pPr>
                      <a:r>
                        <a:rPr kumimoji="0" sz="1200">
                          <a:latin typeface="Segoe UI Light" pitchFamily="34" charset="0"/>
                          <a:ea typeface="Calibri" pitchFamily="34" charset="0"/>
                        </a:rPr>
                        <a:t>2. Core </a:t>
                      </a:r>
                      <a:r>
                        <a:rPr kumimoji="0" sz="1200">
                          <a:latin typeface="Segoe UI Light" pitchFamily="34" charset="0"/>
                          <a:ea typeface="Calibri" pitchFamily="34" charset="0"/>
                        </a:rPr>
                        <a:t>Products that are biosimilar </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a:latin typeface="Segoe UI Light" pitchFamily="34" charset="0"/>
                          <a:ea typeface="Calibri" pitchFamily="34" charset="0"/>
                        </a:rPr>
                        <a:t>The applicant must demonstrate that it has completed at least one clinical trial on human subjects, and the relevant Competent Authority has no objection for it to commence Phase II (or later) clinical trials to demonstrate bio-equivalency.</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671512">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buFont typeface="+mj-lt"/>
                      </a:pPr>
                      <a:r>
                        <a:rPr kumimoji="0" sz="1200">
                          <a:latin typeface="Segoe UI Light" pitchFamily="34" charset="0"/>
                          <a:ea typeface="Calibri" pitchFamily="34" charset="0"/>
                        </a:rPr>
                        <a:t>3. an in-licensed or acquired Core Product</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62382" tIns="0" rIns="62382"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a:latin typeface="Segoe UI Light" pitchFamily="34" charset="0"/>
                          <a:ea typeface="Calibri" pitchFamily="34" charset="0"/>
                        </a:rPr>
                        <a:t>the Exchange expects the Biotech Company to complete at least one clinical trial regulated by the relevant Competent Authority on human subjects since the in-licensing or acquisition. If the applicant has not completed at least one clinical trial for the in-licensed or acquired Core Product, the Exchange will evaluate why no clinical trial has been completed and whether substantive R&amp;D work and process(es) equivalent to the completion of one clinical trial on human subjects have been performed by the Biotech Company. The Exchange will not consider any administrative process as substantive R&amp;D work and process(es)</a:t>
                      </a:r>
                      <a:endParaRPr kumimoji="0" lang="en-AU" altLang="en-US" sz="1200">
                        <a:latin typeface="Segoe UI Light" pitchFamily="34" charset="0"/>
                        <a:ea typeface="Calibri" pitchFamily="34" charset="0"/>
                      </a:endParaRPr>
                    </a:p>
                  </a:txBody>
                  <a:tcPr marL="62382" marR="62382"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2530" name="標題 1"/>
          <p:cNvSpPr>
            <a:spLocks noGrp="1"/>
          </p:cNvSpPr>
          <p:nvPr>
            <p:ph type="title" idx="4294967295"/>
          </p:nvPr>
        </p:nvSpPr>
        <p:spPr/>
        <p:txBody>
          <a:bodyPr vert="horz" wrap="square" lIns="91440" tIns="45720" rIns="91440" bIns="45720" numCol="1" anchor="b"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2800" b="0" i="0" u="none" kern="1200" cap="all" baseline="0">
                <a:solidFill>
                  <a:srgbClr val="959595"/>
                </a:solidFill>
                <a:latin typeface="Segoe UI" pitchFamily="34" charset="0"/>
                <a:ea typeface="ＭＳ Ｐゴシック" pitchFamily="-84" charset="-128"/>
                <a:cs typeface="+mj-cs"/>
              </a:defRPr>
            </a:lvl1pPr>
            <a:lvl2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2pPr>
            <a:lvl3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3pPr>
            <a:lvl4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4pPr>
            <a:lvl5pPr algn="r" rtl="0" eaLnBrk="0" fontAlgn="base" hangingPunct="0">
              <a:spcBef>
                <a:spcPct val="0"/>
              </a:spcBef>
              <a:spcAft>
                <a:spcPct val="0"/>
              </a:spcAft>
              <a:defRPr lang="en-US" altLang="en-US" sz="2400" b="1">
                <a:solidFill>
                  <a:srgbClr val="C80E1D"/>
                </a:solidFill>
                <a:latin typeface="Century Gothic" pitchFamily="34" charset="0"/>
                <a:ea typeface="ＭＳ Ｐゴシック" pitchFamily="-84" charset="-128"/>
              </a:defRPr>
            </a:lvl5pPr>
            <a:lvl6pPr marL="457200" algn="l" rtl="0" fontAlgn="base">
              <a:spcBef>
                <a:spcPct val="0"/>
              </a:spcBef>
              <a:spcAft>
                <a:spcPct val="0"/>
              </a:spcAft>
              <a:defRPr lang="en-US" altLang="en-US" sz="3200">
                <a:solidFill>
                  <a:schemeClr val="tx2"/>
                </a:solidFill>
                <a:latin typeface="Bookman Old Style" pitchFamily="18" charset="0"/>
              </a:defRPr>
            </a:lvl6pPr>
            <a:lvl7pPr marL="914400" algn="l" rtl="0" fontAlgn="base">
              <a:spcBef>
                <a:spcPct val="0"/>
              </a:spcBef>
              <a:spcAft>
                <a:spcPct val="0"/>
              </a:spcAft>
              <a:defRPr lang="en-US" altLang="en-US" sz="3200">
                <a:solidFill>
                  <a:schemeClr val="tx2"/>
                </a:solidFill>
                <a:latin typeface="Bookman Old Style" pitchFamily="18" charset="0"/>
              </a:defRPr>
            </a:lvl7pPr>
            <a:lvl8pPr marL="1371600" algn="l" rtl="0" fontAlgn="base">
              <a:spcBef>
                <a:spcPct val="0"/>
              </a:spcBef>
              <a:spcAft>
                <a:spcPct val="0"/>
              </a:spcAft>
              <a:defRPr lang="en-US" altLang="en-US" sz="3200">
                <a:solidFill>
                  <a:schemeClr val="tx2"/>
                </a:solidFill>
                <a:latin typeface="Bookman Old Style" pitchFamily="18" charset="0"/>
              </a:defRPr>
            </a:lvl8pPr>
            <a:lvl9pPr marL="1828800" algn="l" rtl="0" fontAlgn="base">
              <a:spcBef>
                <a:spcPct val="0"/>
              </a:spcBef>
              <a:spcAft>
                <a:spcPct val="0"/>
              </a:spcAft>
              <a:defRPr lang="en-US" altLang="en-US" sz="3200">
                <a:solidFill>
                  <a:schemeClr val="tx2"/>
                </a:solidFill>
                <a:latin typeface="Bookman Old Style" pitchFamily="18" charset="0"/>
              </a:defRPr>
            </a:lvl9pPr>
          </a:lstStyle>
          <a:p>
            <a:pPr marL="0" marR="0" lvl="0" indent="0"/>
            <a:r>
              <a:rPr>
                <a:ea typeface="Segoe UI" panose="020b0502040204020203" pitchFamily="34" charset="0"/>
              </a:rPr>
              <a:t>LISTING </a:t>
            </a:r>
            <a:r>
              <a:rPr>
                <a:solidFill>
                  <a:srgbClr val="009999"/>
                </a:solidFill>
                <a:ea typeface="Segoe UI" panose="020b0502040204020203" pitchFamily="34" charset="0"/>
              </a:rPr>
              <a:t>REQUIREMENTS</a:t>
            </a:r>
            <a:endParaRPr lang="en-GB" altLang="en-US">
              <a:solidFill>
                <a:srgbClr val="009999"/>
              </a:solidFill>
              <a:ea typeface="Segoe UI" panose="020b0502040204020203" pitchFamily="34" charset="0"/>
            </a:endParaRPr>
          </a:p>
        </p:txBody>
      </p:sp>
      <p:sp>
        <p:nvSpPr>
          <p:cNvPr id="22531" name="投影片編號版面配置區 3"/>
          <p:cNvSpPr/>
          <p:nvPr>
            <p:ph type="sldNum"/>
          </p:nvPr>
        </p:nvSpPr>
        <p:spPr>
          <a:xfrm>
            <a:off x="7019925" y="6524625"/>
            <a:ext cx="1981200" cy="222250"/>
          </a:xfrm>
          <a:prstGeom prst="rect">
            <a:avLst/>
          </a:prstGeom>
          <a:noFill/>
          <a:ln>
            <a:noFill/>
            <a:miter lim="800000"/>
          </a:ln>
        </p:spPr>
        <p:txBody>
          <a:bodyPr>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1pPr>
            <a:lvl2pPr marL="742950" indent="-285750" algn="l"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2pPr>
            <a:lvl3pPr marL="1143000" indent="-228600" algn="l" rtl="0" eaLnBrk="0" fontAlgn="base" hangingPunct="0">
              <a:lnSpc>
                <a:spcPct val="100000"/>
              </a:lnSpc>
              <a:spcBef>
                <a:spcPts val="500"/>
              </a:spcBef>
              <a:spcAft>
                <a:spcPct val="0"/>
              </a:spcAft>
              <a:buClr>
                <a:srgbClr val="C00000"/>
              </a:buClr>
              <a:buSzPct val="76000"/>
              <a:buFont typeface="+mj-lt"/>
              <a:buAutoNum type="romanUcPeriod"/>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3pPr>
            <a:lvl4pPr marL="1600200" indent="-228600" algn="l"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4pPr>
            <a:lvl5pPr marL="2057400" indent="-228600" algn="l"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600" b="0" i="0" u="none" kern="1200">
                <a:solidFill>
                  <a:schemeClr val="tx1"/>
                </a:solidFill>
                <a:latin typeface="Segoe UI Light" pitchFamily="34" charset="0"/>
                <a:ea typeface="Segoe UI Light" pitchFamily="34" charset="0"/>
                <a:cs typeface="Segoe UI Light" panose="020b0502040204020203"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alt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alt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alt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altLang="en-US" sz="1200" kern="1200" smtClean="0">
                <a:solidFill>
                  <a:schemeClr val="tx1"/>
                </a:solidFill>
                <a:latin typeface="+mn-lt"/>
                <a:ea typeface="+mn-ea"/>
                <a:cs typeface="+mn-cs"/>
              </a:defRPr>
            </a:lvl9pPr>
          </a:lstStyle>
          <a:p>
            <a:pPr marL="0" lvl="0" indent="0" algn="r" eaLnBrk="1" hangingPunct="1">
              <a:spcBef>
                <a:spcPct val="0"/>
              </a:spcBef>
              <a:buClrTx/>
              <a:buSzTx/>
              <a:buFontTx/>
              <a:buNone/>
            </a:pPr>
            <a:fld id="{0C7A15B7-0E05-4809-91F7-34A292E4A34E}" type="slidenum">
              <a:rPr lang="en-GB" altLang="en-US" sz="1200" b="1">
                <a:solidFill>
                  <a:schemeClr val="tx2"/>
                </a:solidFill>
                <a:latin typeface="Calibri" pitchFamily="34" charset="0"/>
                <a:ea typeface="新細明體" pitchFamily="18" charset="-120"/>
              </a:rPr>
              <a:t>8</a:t>
            </a:fld>
            <a:endParaRPr lang="en-GB" altLang="en-US" sz="1200" b="1">
              <a:solidFill>
                <a:schemeClr val="tx2"/>
              </a:solidFill>
              <a:latin typeface="Calibri" pitchFamily="34" charset="0"/>
              <a:ea typeface="新細明體" pitchFamily="18" charset="-120"/>
            </a:endParaRPr>
          </a:p>
        </p:txBody>
      </p:sp>
      <p:sp>
        <p:nvSpPr>
          <p:cNvPr id="22532" name="Content Placeholder 1"/>
          <p:cNvSpPr/>
          <p:nvPr>
            <p:ph sz="quarter" idx="4294967295"/>
          </p:nvPr>
        </p:nvSpPr>
        <p:spPr>
          <a:xfrm>
            <a:off x="539750" y="1196975"/>
            <a:ext cx="8135938" cy="5000625"/>
          </a:xfrm>
          <a:prstGeom prst="rect">
            <a:avLst/>
          </a:prstGeom>
          <a:noFill/>
          <a:ln>
            <a:miter lim="800000"/>
          </a:ln>
        </p:spPr>
        <p:txBody>
          <a:bodyPr vert="horz" wrap="square" lIns="91440" tIns="45720" rIns="91440" bIns="45720" anchor="t" anchorCtr="0">
            <a:noAutofit/>
          </a:bodyPr>
          <a:lstStyle>
            <a:lvl1pPr marL="0" indent="0" algn="l" rtl="0" eaLnBrk="0" fontAlgn="base" hangingPunct="0">
              <a:lnSpc>
                <a:spcPct val="100000"/>
              </a:lnSpc>
              <a:spcBef>
                <a:spcPts val="600"/>
              </a:spcBef>
              <a:spcAft>
                <a:spcPct val="0"/>
              </a:spcAft>
              <a:buClr>
                <a:srgbClr val="C80E1D"/>
              </a:buClr>
              <a:buSzPct val="76000"/>
              <a:buFont typeface="Wingdings 3" pitchFamily="18" charset="2"/>
              <a:buChar char=""/>
              <a:defRPr kumimoji="0" lang="en-US" altLang="en-US" sz="1200" b="0" i="0" u="none">
                <a:solidFill>
                  <a:schemeClr val="tx1"/>
                </a:solidFill>
                <a:latin typeface="Segoe UI Light" pitchFamily="34" charset="0"/>
                <a:ea typeface="Segoe UI Light" pitchFamily="34" charset="0"/>
              </a:defRPr>
            </a:lvl1pPr>
            <a:lvl2pPr marL="641350" indent="-285750" algn="l" defTabSz="914400" rtl="0" eaLnBrk="0" fontAlgn="base" hangingPunct="0">
              <a:lnSpc>
                <a:spcPct val="100000"/>
              </a:lnSpc>
              <a:spcBef>
                <a:spcPts val="500"/>
              </a:spcBef>
              <a:spcAft>
                <a:spcPct val="0"/>
              </a:spcAft>
              <a:buClr>
                <a:srgbClr val="C00000"/>
              </a:buClr>
              <a:buSzPct val="76000"/>
              <a:buFont typeface="Wingdings" pitchFamily="2" charset="2"/>
              <a:buChar char="§"/>
              <a:defRPr kumimoji="0" lang="en-US" altLang="en-US" sz="1200" b="0" i="0" u="none">
                <a:solidFill>
                  <a:schemeClr val="tx1"/>
                </a:solidFill>
                <a:latin typeface="Segoe UI Light" pitchFamily="34" charset="0"/>
                <a:ea typeface="Segoe UI Light" pitchFamily="34" charset="0"/>
              </a:defRPr>
            </a:lvl2pPr>
            <a:lvl3pPr marL="1087438" indent="-400050" algn="l" defTabSz="914400" rtl="0" eaLnBrk="0" fontAlgn="base" hangingPunct="0">
              <a:lnSpc>
                <a:spcPct val="100000"/>
              </a:lnSpc>
              <a:spcBef>
                <a:spcPts val="500"/>
              </a:spcBef>
              <a:spcAft>
                <a:spcPct val="0"/>
              </a:spcAft>
              <a:buClr>
                <a:srgbClr val="C00000"/>
              </a:buClr>
              <a:buSzPct val="76000"/>
              <a:buFont typeface="Bookman Old Style" pitchFamily="18" charset="0"/>
              <a:buAutoNum type="romanUcPeriod"/>
              <a:defRPr kumimoji="0" lang="en-US" altLang="en-US" sz="1200" b="0" i="0" u="none">
                <a:solidFill>
                  <a:schemeClr val="tx1"/>
                </a:solidFill>
                <a:latin typeface="Segoe UI Light" pitchFamily="34" charset="0"/>
                <a:ea typeface="Segoe UI Light" pitchFamily="34" charset="0"/>
              </a:defRPr>
            </a:lvl3pPr>
            <a:lvl4pPr marL="1249362" indent="-206375" algn="l" defTabSz="914400" rtl="0" eaLnBrk="0" fontAlgn="base" hangingPunct="0">
              <a:lnSpc>
                <a:spcPct val="100000"/>
              </a:lnSpc>
              <a:spcBef>
                <a:spcPts val="400"/>
              </a:spcBef>
              <a:spcAft>
                <a:spcPct val="0"/>
              </a:spcAft>
              <a:buClr>
                <a:srgbClr val="959595"/>
              </a:buClr>
              <a:buSzPct val="70000"/>
              <a:buFont typeface="Wingdings" pitchFamily="2" charset="2"/>
              <a:buChar char="p"/>
              <a:defRPr kumimoji="0" lang="en-US" altLang="en-US" sz="1200" b="0" i="0" u="none">
                <a:solidFill>
                  <a:schemeClr val="tx1"/>
                </a:solidFill>
                <a:latin typeface="Segoe UI Light" pitchFamily="34" charset="0"/>
                <a:ea typeface="Segoe UI Light" pitchFamily="34" charset="0"/>
              </a:defRPr>
            </a:lvl4pPr>
            <a:lvl5pPr marL="1608138" indent="-198438" algn="l" defTabSz="914400" rtl="0" eaLnBrk="0" fontAlgn="base" hangingPunct="0">
              <a:lnSpc>
                <a:spcPct val="100000"/>
              </a:lnSpc>
              <a:spcBef>
                <a:spcPts val="300"/>
              </a:spcBef>
              <a:spcAft>
                <a:spcPct val="0"/>
              </a:spcAft>
              <a:buClr>
                <a:srgbClr val="959595"/>
              </a:buClr>
              <a:buSzPct val="76000"/>
              <a:buFont typeface="Calibri" pitchFamily="34" charset="0"/>
              <a:buChar char="●"/>
              <a:defRPr kumimoji="0" lang="en-US" altLang="en-US" sz="1200" b="0" i="0" u="none">
                <a:solidFill>
                  <a:schemeClr val="tx1"/>
                </a:solidFill>
                <a:latin typeface="Segoe UI Light" pitchFamily="34" charset="0"/>
                <a:ea typeface="Segoe UI Light" pitchFamily="34" charset="0"/>
              </a:defRPr>
            </a:lvl5pPr>
          </a:lstStyle>
          <a:p>
            <a:pPr marL="0" lvl="0" indent="0" algn="just">
              <a:spcAft>
                <a:spcPts val="1200"/>
              </a:spcAft>
              <a:buNone/>
            </a:pPr>
            <a:endParaRPr lang="en-GB" altLang="en-US" sz="1400"/>
          </a:p>
          <a:p>
            <a:pPr marL="0" lvl="0" indent="0" algn="just">
              <a:spcAft>
                <a:spcPts val="1200"/>
              </a:spcAft>
              <a:buNone/>
            </a:pPr>
            <a:endParaRPr lang="en-GB" altLang="en-US" sz="1400" b="1"/>
          </a:p>
          <a:p>
            <a:pPr marL="0" lvl="0" indent="0" algn="just">
              <a:spcAft>
                <a:spcPts val="1200"/>
              </a:spcAft>
              <a:buNone/>
            </a:pPr>
            <a:endParaRPr sz="1400"/>
          </a:p>
        </p:txBody>
      </p:sp>
      <p:graphicFrame>
        <p:nvGraphicFramePr>
          <p:cNvPr id="22533" name="Table 1"/>
          <p:cNvGraphicFramePr>
            <a:graphicFrameLocks noGrp="1"/>
          </p:cNvGraphicFramePr>
          <p:nvPr/>
        </p:nvGraphicFramePr>
        <p:xfrm>
          <a:off x="468312" y="1196975"/>
          <a:ext cx="8207375" cy="3364992"/>
        </p:xfrm>
        <a:graphic>
          <a:graphicData uri="http://schemas.openxmlformats.org/drawingml/2006/table">
            <a:tbl>
              <a:tblPr/>
              <a:tblGrid>
                <a:gridCol w="1943100"/>
                <a:gridCol w="6264275"/>
              </a:tblGrid>
              <a:tr h="158750">
                <a:tc gridSpan="2">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b="1">
                          <a:latin typeface="Segoe UI Light" pitchFamily="34" charset="0"/>
                          <a:ea typeface="Calibri" pitchFamily="34" charset="0"/>
                        </a:rPr>
                        <a:t>Medical Devices (including diagnostics)</a:t>
                      </a: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txBody>
                  <a:tcPr>
                    <a:lnR w="12700">
                      <a:miter lim="800000"/>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001838">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eaLnBrk="1" hangingPunct="1">
                        <a:lnSpc>
                          <a:spcPct val="115000"/>
                        </a:lnSpc>
                      </a:pPr>
                      <a:r>
                        <a:rPr kumimoji="0" sz="1200">
                          <a:latin typeface="Segoe UI Light" pitchFamily="34" charset="0"/>
                          <a:ea typeface="Calibri" pitchFamily="34" charset="0"/>
                        </a:rPr>
                        <a:t>Core Products that are medical devices (which includes diagnostic devices),</a:t>
                      </a: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lIns="52930" tIns="0" rIns="52930" bIns="0">
                      <a:noAutofit/>
                    </a:bodyPr>
                    <a:lstStyle>
                      <a:lvl1pPr marL="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1pPr>
                      <a:lvl2pPr marL="4572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2pPr>
                      <a:lvl3pPr marL="9144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3pPr>
                      <a:lvl4pPr marL="13716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4pPr>
                      <a:lvl5pPr marL="1828800" indent="0" algn="l" defTabSz="914400" rtl="0" eaLnBrk="0" fontAlgn="base" hangingPunct="0">
                        <a:lnSpc>
                          <a:spcPct val="100000"/>
                        </a:lnSpc>
                        <a:spcBef>
                          <a:spcPct val="0"/>
                        </a:spcBef>
                        <a:spcAft>
                          <a:spcPct val="0"/>
                        </a:spcAft>
                        <a:buClrTx/>
                        <a:buSzTx/>
                        <a:buFontTx/>
                        <a:buNone/>
                        <a:defRPr kumimoji="1" lang="en-US" altLang="en-US" sz="1800" b="0" i="0" u="none">
                          <a:solidFill>
                            <a:schemeClr val="tx1"/>
                          </a:solidFill>
                          <a:latin typeface="Gill Sans MT"/>
                          <a:ea typeface="新細明體" pitchFamily="18" charset="-120"/>
                        </a:defRPr>
                      </a:lvl5pPr>
                    </a:lstStyle>
                    <a:p>
                      <a:pPr marL="0" lvl="0" indent="0" algn="just" eaLnBrk="1" hangingPunct="1">
                        <a:lnSpc>
                          <a:spcPct val="115000"/>
                        </a:lnSpc>
                      </a:pPr>
                      <a:r>
                        <a:rPr kumimoji="0" sz="1200">
                          <a:latin typeface="Segoe UI Light" pitchFamily="34" charset="0"/>
                          <a:ea typeface="Calibri" pitchFamily="34" charset="0"/>
                        </a:rPr>
                        <a:t>The applicant must demonstrate that: </a:t>
                      </a:r>
                      <a:endParaRPr kumimoji="0" lang="en-AU" altLang="en-US"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romanLcParenBoth"/>
                      </a:pPr>
                      <a:r>
                        <a:rPr kumimoji="0" sz="1200">
                          <a:latin typeface="Segoe UI Light" pitchFamily="34" charset="0"/>
                          <a:ea typeface="Calibri" pitchFamily="34" charset="0"/>
                        </a:rPr>
                        <a:t>the product is categorised as Class II medical device (under the classification criteria of the relevant Competent Authority) or above; </a:t>
                      </a:r>
                      <a:endParaRPr kumimoji="0" lang="en-AU" altLang="en-US"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romanLcParenBoth"/>
                      </a:pPr>
                      <a:endParaRPr kumimoji="0" lang="en-AU" altLang="en-US"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romanLcParenBoth"/>
                      </a:pPr>
                      <a:r>
                        <a:rPr kumimoji="0" lang="en-AU" altLang="en-US" sz="1200">
                          <a:latin typeface="Segoe UI Light" pitchFamily="34" charset="0"/>
                          <a:ea typeface="Calibri" pitchFamily="34" charset="0"/>
                        </a:rPr>
                        <a:t>it </a:t>
                      </a:r>
                      <a:r>
                        <a:rPr kumimoji="0" sz="1200">
                          <a:latin typeface="Segoe UI Light" pitchFamily="34" charset="0"/>
                          <a:ea typeface="Calibri" pitchFamily="34" charset="0"/>
                        </a:rPr>
                        <a:t>has completed at least one clinical trial on human subjects (which will form a key part of the application required by the Competent Authority or the Authorised Institution being an institution, body or committee duly authorised or recognised by a Competent Authority or the European Commission for conducting, assessing and supervising clinical trials in the relevant clinical fields. The Exchange has the discretion to recognise other institutions or bodies as Authorised Institutions); and </a:t>
                      </a:r>
                      <a:endParaRPr kumimoji="0" lang="en-AU" altLang="en-US"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romanLcParenBoth"/>
                      </a:pPr>
                      <a:endParaRPr kumimoji="0" lang="en-AU" altLang="en-US" sz="1200">
                        <a:latin typeface="Segoe UI Light" pitchFamily="34" charset="0"/>
                        <a:ea typeface="Calibri" pitchFamily="34" charset="0"/>
                      </a:endParaRPr>
                    </a:p>
                    <a:p>
                      <a:pPr marL="0" lvl="0" indent="0" algn="just" eaLnBrk="1" hangingPunct="1">
                        <a:lnSpc>
                          <a:spcPct val="115000"/>
                        </a:lnSpc>
                        <a:buFont typeface="Bookman Old Style" pitchFamily="18" charset="0"/>
                        <a:buAutoNum type="romanLcParenBoth"/>
                      </a:pPr>
                      <a:r>
                        <a:rPr kumimoji="0" lang="en-AU" altLang="en-US" sz="1200">
                          <a:latin typeface="Segoe UI Light" pitchFamily="34" charset="0"/>
                          <a:ea typeface="Calibri" pitchFamily="34" charset="0"/>
                        </a:rPr>
                        <a:t>either the Competent Authority or the Authorised Institution has endorsed or not expressed objection for the applicant to proceed to further clinical trials; or the Competent Authority (or, in the case of member(s) of the European Commission, an Authorised Institution) has no objection for the applicant to commence sales of the device.</a:t>
                      </a:r>
                      <a:endParaRPr kumimoji="0" lang="en-AU" altLang="en-US" sz="1200">
                        <a:latin typeface="Segoe UI Light" pitchFamily="34" charset="0"/>
                        <a:ea typeface="Calibri" pitchFamily="34" charset="0"/>
                      </a:endParaRPr>
                    </a:p>
                  </a:txBody>
                  <a:tcPr marL="52930" marR="5293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 name="ISPRING_PLAYERS_CUSTOMIZATION" val="UEsDBBQAAgAIAON5QkivSLvXOAQAAN8OAAAdAAAAdW5pdmVyc2FsL2NvbW1vbl9tZXNzYWdlcy5sbmetV+Fu2zYQ/l+g70AIKLABW9oOaFEUiQNaYmwhsuRKdJxsGARGYmwilJhKlNvsV59mD7Yn2ZGyG7vpICkdYBsm7fvudPfdd+Tx6edCog2vaqHKE+f10SsH8TJTuShXJ86Cnv36zkG1ZmXOpCr5iVMqB52Onj87lqxcNWzF4fvzZwgdF7yuYVmPzOphjUR+4szHqRvN5ji8SoNoEqVjf+KMXFXcsfIeBWqlfvrt7bvPr9+8/fn45dauD0wyw0FwCIQs0ptXPYBCGkdBCmgkSENySZ2R+RxmFy1o4IfEGW2/DLOex+TCGZnPTrtFHJOQpkngeyT1kzSMqM1FQCjxnNGVatCabTjSCm0E/4T0mkMdtag4qqXI7Q+Zgo2y4V3OvGiG/TCNSUJj36V+FDqjRFXV/S8WljV6rSpwV6Nc1Oxa8tz6BMbY3+8qXoNrpoFRCF56LeCfqmCiPOp0HeOlH05SGkVBkpLQ2+04I1LmyKuYcTMQJcYJiQGgYjWvnmCbWpZZc4SlHIYw9SfTAN7UhDAVq7WEtx4ax5xADea87LICjpAY2JUkyyj2TNLAFWLojtX1J1XlB/zYL1QXsB+6EVDQpXvg1GDsgKHGAnSjqnimu8BmJEnwhKTj6BKIDH0XDbGIzqHdzodYXJEEWoQkXTYhvvAn2BDetNiO/7v+ypihs7xHLMvAzqRvI1RTw45JKXSB7bR6mJeEfFhA1XwcfKeLW0BIrK3XSmw4hFDl3ewBTXGJZ/jzYeH/np5hPyBeCoTyomVKrdgZZwzkoVQaMSmVeQDwy/INKzOOrnnGGiD8PfwtF7n9mym2jeRjI/5CTG+l5cVWlUKPXL44GhjagZA9jrBoaghPa17c6S7Xe+E/JQpD7P8Moc+jD/SftM069qEDxkL1tyAgz0aQQFFlfys/PANH87bnQRT88maAzzDaAoQKPRXjAlJ1EMIFpHCA/ZKME5/CsF3y61rozjlmK9sW6PtFzeDgILnmD4W95jcKekJytmnHGciarXRnQfem5YH2UJ8GEHIIgKt2JAKkFAXEn/fAXMzILgOtZBw8yVI1MrctKsWtlQ3IbVPwx3P4plKF3ZWs3pG3Va3TH4mifbi4dTofME8SgmN3mro4dIk5wpmmkT2NgIsmpoAmaYDHxhxIWTCdrUErb1RT5j2B2lOYR84wgG1TmnBWZet/vvzdE+ObSNpdtN19PwgEOswIEfkK9keoNK//7AKheHxoZxd9rLan1p1dz0Ms9YEO/8vpkLWaXqgCto66/QLbtkXDlGJ3OgNCJpZ/qqmy7tG7jzDD8TmIij1fOaMZq25BkahSchCKTbUhoB7m/eHi0GgpSj7E9sc03Tww9ecp9jx7i4LmkyK7bYdXDmfFbHudknCd6gvmTnEIgvcNHs+FHghoZ8ROXqDR2/VDm28ej4yvq9peRY9f7t1M/wVQSwMEFAACAAgA43lCSOIL5qHaAwAAkg8AACcAAAB1bml2ZXJzYWwvZmxhc2hfcHVibGlzaGluZ19zZXR0aW5ncy54bWzVV91u2zYUvvdTEBp6WctpkyU1ZAdBIiNGHduzla3FMAS0eGxxoUhVpOy6V3uaPdieZIei49i108krMmQBgkSH53zn/5MYnH9OBZlDrrmSLe+o3vAIyFgxLmct7zbqvD7ziDZUMiqUhJYnlUfO27UgKyaC62QMxqCqJggjdTMzLS8xJmv6/mKxqHOd5fZUicIgvq7HKvWzHDRIA7mfCbrEP2aZgfZWCBUA8DdVcmXWrtUICRzSjWKFAMIZRi65TYqKjqA68XynNqHx/SxXhWSXSqic5LNJy/uhU/486DioK56CtDXRbRRasWlSxriNgoox/wIkAT5LMNzTY48sODNJy3vbeGNhUN3fhSnBXe7UwlwqLII0K/wUDGXUUPfoHBr4bPSDwInYUtKUxxGeEFuAlncV3Y173avwrj+IwvHddXTTczEcYBSFH6IDjKJu1AsP0a8Kf/1xGI563f77u2gw6EXd4aMVVnSrIIG/XbEAK6uKPIZ1wQKTFOlEUi5wSL8qowaDYy5oPoNIdTh2cUqFBo/8nsHsp4IKbpa4DQ3chnuA7EJnEJuRbVvLM3kB3iOcA8TAsJfrmTh5t56J07Ot1H3n/TGtvVEG1BgaJzg8KCtDC/xN0YPaVMmt1OwzmSjB1glBOgHWpyls7MT4nssOah55ZIpNEJjqRc6p8Ag3mHq8NtbFRBtuyt3rbGoSxEKSAHIz3ilFnNBcb1V8XXU7+HH7174yoH9zpXCip1R/UYVgZKkKIvg9EKMItrlI8b8EyOYykWmu0lKK+26IFhyDm3NYADuv4ugjukgLtERyyQQY5+FTwb+QCUxVjrhA50hFKOfa4dcPAs6o1o+g9CHGV25Fuv2r8MMrmyBlcyrjA8FxNiDNzHPgU8xdKnQhhMJqbkBgZWJaaCj7wzgr1aqkWdl3Qudl020jS1BsN8d4HCYexDjFXBZQFTCmkigploTGyBTajtCcq0KjxA2Lg9b/KkBnSrgsQ53hsqGznEFeBa1x9Obt8cmPp2fvmnX/rz/+fP1NoxV7DgW13hx9Xj5Jz9WsviLpfzD6BlXv2HZUntoJZTtO979+VjS5SySBbwluP9+VtPwS6W4cXowur8koHN/2onGzyjD0FcGCxQlO09R+rVSxGdxG2I6wErytehXF4Sj8uRIgNrDSylRz2x9USvh9Fa2Re18MN94VlUJAsp+5NwvSveApx/H9X+zxUyv1/RTwn6zxd322OA54pjUGmscJdvTZpuDF0+RzlvclVcw9rS8aWzeLwN97h7MnKZc8xTraz4D1xa99ctzAu8reo1oN0bbv0e3a31BLAwQUAAIACADjeUJI9EjwV7oCAABTCgAAIQAAAHVuaXZlcnNhbC9mbGFzaF9za2luX3NldHRpbmdzLnhtbJVWXW/aMBR9769A7L0pnTQ6yUUqlEmV2FqtVd+d5JJYOHZkO3T8+9mx3diQEIqFVN97ju/3pUjuCFtcTSYo45SLV1CKsEIaiZdNSH4/TRulOLvOOFPA1DXjosJ0uvg2W87uZncoaZFjLL4HoTmru5v17HGEs8UZdGYeVuZcQnE21ktzhggZr2rMDhte8OsUZ7tC8Iblmvar/QzRykMNghK208ibn/PVej6EpESqJwVV5NP5XMWUWoCUkI+G/smiOAXqLZ0P44jTmfoSbU8kUS3tfFw1LuArSdaF0a9HhMe5OecJCv4pDf1+a84glOIDiPjx891Y87qpv+S+4IVJaMz5sTZnlEM5zvX4mZBvzBklmICMIdMnM3OGGC49J6Vyf4Zzj8y4Ck5fTF6PFoIpekphoUQDKPE3q5Ml/3hulJ4PWGwxlRoQijrQi3b6BTfSPxPLOtxf+CAsD0BO0CHeOW0qWFl/Q6OxoiOsVst2V4TYT1ngoYC9EwYudsIO+Ufn9QQZCDvkKyU5PDN6OIEfayzH13iJXTWD9Dvvo/xrNTCsrz5j/ua1xtTGjK4MbDuBx1Q8h4U0/ryRCkzdUNLKrE/JiVOI4T0psCKc/Ta49NBGI1FypHC91t9ZSBFFoa/hWh/1mg4L1t6vRhOC7M9CF5y9T5Te4vdTrBTOykr/LMnpxPH0mOjETJN+htmTGg7iiW35hZwKix2IN87ppVYYVxBi28iGwNzO1hAcJUEKUNKfZOQe6cs+a6oUxFoXjYDvmlhmcSUpSqq/6p3AB+QxYUBpmarUzzFMPpsyELgOACyy0resvVhN1VBFKOyBOm0gaAMeigxJ3aJD3fagNrBVYb85yUUN6RZF1yghLlb0EN61X/0Mqxlfwgqnso0sGnu/g7u5j7ay32Wm9ULrVuBaKXpZ609TqIXmn8n/UEsDBBQAAgAIAON5Qkjpfo/GsAMAAKMOAAAmAAAAdW5pdmVyc2FsL2h0bWxfcHVibGlzaGluZ19zZXR0aW5ncy54bWzVV21z2kYQ/s6vuFEnH4PsvNQOI/B4bDFmQoCC3CbT6XgO3YKuPt0pdycI+dRfkx+WX9I9HcYm2K5ok7RlhgGtdp/dffblpOjkQy7IArThSraDw+ZBQECminE5bweXSffpcUCMpZJRoSS0A6kCctJpREU5FdxkE7AWVQ1BGGlahW0HmbVFKwyXy2WTm0K7u0qUFvFNM1V5WGgwIC3osBB0hT92VYAJ1gg1APCbK7k26zQahEQe6Y1ipQDCGUYuuUuKigubiyD0WlOaXs+1KiU7U0JpoufTdvBDt/rc6Hikc56DdJSYDgqd2LYoY9wFQcWEfwSSAZ9nGO3Ri4AsObNZO3h+8MzBoHq4C1OB+9SpgzlTyIG0a/wcLGXUUn/pHVr4YM2NwIvYStKcpwneIS7/dnCeXE36vfP4ajBM4snVRfKm72PYwyiJ3yZ7GCW9pB/vo18X/uLdKB73e4PXV8lw2E96o1srZHSLkCjcZixCZlWpU9gQFtmszKeScoE9+gWNBix2uaB6DonqcqzijAoDAfm9gPlPJRXcrnAYDnAYrgGKU1NAaseubO3A6hKCWzgPiIFhLTc98fLVpieOjrdSD73327TujTKi1tI0w+ZBWRVaFN4V3ajNlNxKzV2TqRJsk9AMWRaYy6nmVASEW8wt3dy1jgHb5QL5d7aHzZm0O8mlGdVmi8MNj66V086vA2XB/OaT86KHVH9RpWBkpUoi+DUQqwgWrszxXwbk7niQmVZ5JRXUWGIEZ0AWHJbATuo4eocu8hItcVsUAqz38L7kH8kUZkojLtAF7haUc+Pxm3sBF9SYW1B6E+MT3/S9wXn89olLkLIFleme4FhtyAv7LfAp5i4VuhBCIZt3IJCZlJYGqvowziq1OmnW9p3RRVV0V8gKFMvNMR6PiTdS7EIuS6gLmFJJlBQrQlOcfeNaaMFVaVDim8VDm78VoDclXFahzvFEQWeaga6DdnD47PmLlz8eHb9qNcPPf3x6+qjReh+OBHXe/EI8e3Dh1rP6Yu3+hdEjy3fHtqt07jqU7Ti9/0BZL77dRRKFbu3cv8GqRft9FtgkPh2fXZBxPLnsJ5NWnfIOFEEK0gz7Y+aeKOrYDC8TJDiuBe94rKM4Gsc/1wLEktQagnpuB8NaCb+uozX2J8DozvavFQKu77k/K3CBC55zbMj/xWQ+NCT/fKi/y2A+/mjhx/ZrDSZQnWZYo29W139/lX1Vwv5LHPirzQP71hN6FN77LtRA+faLZafxJ1BLAwQUAAIACADjeUJI1Ax906cBAAAvBgAAHwAAAHVuaXZlcnNhbC9odG1sX3NraW5fc2V0dGluZ3MuanONlE1vwjAMhu/8CtRdJ0Q3abDdxsekSTtM2m7TDqGYUpHGURK6McR/X93ykaZGUF+aVw9vbBd72+mWT5RE3afutnqvzu/Nc6UBac6s4bapyzN6TnpkZTaHzywHmSmIAqQgZCGkhaO+OyGcc6Qq19nmg3ytZxjh0cwTNWNhGM0yWsFoP9wlv5z4d/h1xyurLslr9GztHKpegsqBcj2FJhcVE93Eo3gYD/0KAxgLMDU6Hvan8YRBFyKBhunzmOIceXKcjih8LsFcC7V5wxR7M5GsUoNrNa/pl+rx6eVGgyk/+aoG+o+D8XTgAzKz7tVBHl7crrpJagPWwvxcNUdYihlIz7edYoA2jC/SRWYzd6DbOWuRwhVdKhtaeoXcZEDR5hz8upq4v6NoEFJswLSs2n8MjXqtr0nNYEodaaEPUwoWlSjmmUr3VfQpWI6SJdv9R4wpfPBU6L6zjRHCYISWzJjm5zbHFWPv2MG1wa1v3MxLTlSciMzFmgMLNhsXrhE6f3Uj4ZxIlnm5HcrVSB0HW76DeVULJCEXZgXmE1GW9XxfyjxYz7vO7h9QSwMEFAACAAgA43lC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DjeUJIJv8fsHIAAAB9AAAAHAAAAHVuaXZlcnNhbC9sb2NhbF9zZXR0aW5ncy54bWwNjLsOwjAMAPd+heW9PDaGph2Q2MpC+QCrMRDJsavEQvTvyXbSnW6Yflngy6Um04DnwwmBdbWY9B3wudz6C0J10khiygHVEKaxG8RWkge7t7DCJrRzWTg3cL5TbuX1Q0XctNnN22MXhh7mtn4ljngcuz9QSwMEFAACAAgA6pJCR4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DjeUJIREtl7tsIAABSJwAAKQAAAHVuaXZlcnNhbC9za2luX2N1c3RvbWl6YXRpb25fc2V0dGluZ3MueG1s7VrrbtvKEf5/nmIh4wAtUFj3iwuFBS8rm4hM6Yi0nbQohLW4tghTXJVcKfGBfvRp+mB9ks4uSYmUKIVMChQoEiY5h7PzzezOznyzS2cYvXmBvok4W3m/E+6xwKace8FrpPyC0HDBfBZOQxpRLgV5EQrIin6o6UsS+pwFEVqvOYr4u09r8B8SuCR0P9ReiB/RWoxO8ciDgecNB9T1ggWcBvw6YOGK+DW0Jf4GrDa15qA5qNW/DWRbGu5h+qCBm8Yl2AtZ0GNnqi6eb6JynrAmnkLMgq3WJHgfs1d2/UwWb68h2wTuHjmSvwqRy/c1DX0veNsr3/R13C/U9b2Im5yuCuZ2IXh51Bo2MqJumUDsgT55pn7e34UVHcGOHZZHbr3I4xnkhTWuySutGHjYL/BRgLnoRmA4/cr32u2WeIq1ffJOwyIXF3J2zdabddWlhOxVRLkI1sPiuQzzGXGBAfYYoyGeyxixOOHukEhN8RSCcgHLh3dYz9DLWcJZ/CScn4Tzf0s4Rl88Pwnnf0M4OUHmEPTkBS77YgYvLAGmfKOL0UhpoDhAaNBXB8YA3jpap4X6HdzCA2Tgrg5jN23jpq3DmNFq6sP6kYnYbkgXwDHFVof13OgpwAwiGnIzcOlXpZ3Xzg7lV3AbQvhBL1J6HfHsUq87oyMe1Gl2+128a6ntdruH9K7RNBq7fv+mrzYRbnS6jfZOG4g8RM1ut3nT2zX7rW4b3kY3PbDSwTc91Ol3Oi1j18ItQCNV1YyWvuu3b5pNFbzhwY2+G420fqOBms1mu2Psur32SGsg0G6DDbU9EAFsG22t3dupmtoctNFIH2mjzg4buKd30aCFe43GrqNp7UbjENzD6rLhOkhLLycN5zcMFm5B4egh2/LJNVxswhCUHbqCLOcUPZOIWmeP2vUEI87wKWR/WM9J96Uh2qhSYGtYlyO5CsreB0p2VOUqLrJkdWWQktyVq5iYSuCyPVW5iptIWVjiK26nl0BnuqpyFZfHJeihrSpXDdlRL2kXNNYyMSzurGXCUdRayyzrTG/9DmjaXMus87i7lnF30l7LOdr3V+Uq7qwX1U8abJkMPumwpZZT0GKVq7i5lsKlPVa5irtrKdC+yUJOyfZ6CZWErTDKyesxlwxX4AU2N0suiUianGpzfXI/Va3P8/HkdjLXzNuaosdViURZ/qHVG3xtdnt/HNYTXElL9r06HudtIWms2yhny3Jmk/EcDOLx3MKfnJoi/q4MnTw4Y9PCNSX5n8oGpjP8WFPE32WgD7MZtpy5PTYNPDftuTVxZFzG2MFGTfnMNmhJthRxhrYe/YL4kiKgZy+kKPI9Vw4IyvaCDS3hz5jcq6Y1n2HbmZm6Y06smmKzMHz/k7RMNnwJybMkEXK9iDz71JVuIUXkuKAX8C4/SyH4zZceaLIV8YLrMt5n6pNp3c6dyWRsz7FlpJKaggMXGSERnqobmqk2noGNENpy+H3wucw+aQGpvl/ZyJ15ezeGP46YyJ33uvThD/+O2UwxbMmUBiWAkDh4Blln20+TmSFiCA4RQWsSRV9Y6OaSJrt1JWyblj6B1NSdjH1HmEltw8Z7wQJShy54CXv32LbVWzzXJp8gx6E2JxVBk49Qkh8rgj5jG2oI2yVglvpo3qqiIkQZpgWS1uCCiHz33xFZLAAnorn12CYCiYgwlImsxqiyIxv/9gD7aKrjgmKPbUKc5Q6+elsKswjdUlkFBKRjQ+TVbw/mX+cj1RxjYw6JZkye5o7kR+GPAJEEjCPi+0wsA1wTd0uCBRxy6YJsoBzeQc31XKkmtl9O5h8b73dEeEJCvyb8ZRn406/X1WeXY73TSa7g0AzO4KwC5+JveM+s4DsnIhL+7CzKBKD6FOy4lDUTKkPzWCUQBkYX1AUk7FcCmtYI3E1jXgDiELedSgasSWLDYugHzDxC5HITeYSIVjPxhDXbdKBpP9FncYotAZbbHe9a8U6Lu4ZP4bK33+1n+sKgXHxKtnFDBA6U219mlzMtN0dRjumMYeIW2HyN+ypY9b2VOIuXM/twj9NQxLSSW88T2/iurGHfe5PUAnHerOhpP38J2UpKfRKleR2T219+cCLxEmex32m1RmRjdabfzXXV0rE4H4qq8svjIEfFzMaOPR+rmrAAyboifLEEYn0Rp/bytuLznYFHKthLwmtTEi6W//7nv8qbOZpPLEWJ9M9V7UAJCtbCe3t/sxin0d9L2HFULQ+VLyWByfE4hZY/LTsmpMl/5QBK4mawYivxwaKUa0jEZBtVx1H1u3vIVVumJtuEi1L9O2vkXp19BPqRJ7eack/CN6AvhzG/qiEZeZGbvPIcDheWDfe9gFaE/3A/EIt3zOlcNQx5k4Ma9b3FW9wEXTiOJh9tkA9Xugr29DvVAo48Mkldj1e3KVtMSkdACfH7gRC2hR1nLzhcj+H6zTY8d9sOeMj8qfhOcfphDhTEZxVIY4WH4oKWvmU1oiX7kuydIn9SNqxnRceqU5jDVBzMEpN52bH2TNSOm1FNBMd6j8wHctbj1WSnkR84hum6Jr/jZRF72cnM4dCcDGWmfhAe61v0Kz/RzwiP9W3RsiZwSj8BHY9kkem3FY2EWXlm65K1FewdKNFAslTiLH3L64gpjMVHtigzp0SQ11wxlyqy9TreiiblLGTZGdfPTHkY7A8R9wLz/G4nl5KjgUP61i/n75B73Kfnk1uuA0owu/3y/ZdKYRzGH4OPgxFLEX9f0w81OP6TxVIwfVRDiY0PNRHOw0+YinDrlM8EnVVCriSdSzavhAsEiWcQ8U+/L0JYXOuXQcP6SZiG9UsbNEzMnt+/YLN6piGGFPBompt5WVZ7mX7WeJSnwjzszGAWz5dgOoBrSorJCHJZJc9UaanEL9nx1cbnnk+31E90MoJMaC6vfhhBaVzObJWP6QvP5nYiqVwCCdEdEjGrnR84C5O3okJcPFKt6XDyHMnVF1BV2nkOXFXQi1KOFsmenVUsyKVtgS/QPRf+YT3bZIGhTn5idiwDKNg7+8/m/gNQSwMEFAACAAgA5HlCSGLRakNpGgAAxUUAABcAAAB1bml2ZXJzYWwvdW5pdmVyc2FsLnBuZ+1ce1QTd76n11Z6W5F1d+9aQoW2umvdqmA1oGJIWx+IL1QUBCQRKVBJSLTykMQkbW2h3Qqp1QoWJT55hSRCJJFAEimtWQVMFZIhDEm0KUQyJFFxEplhkpsErY/2nj33nL2PPYc/ODn5ze/z/X5+3/cMZ/LFxg0xAS/hXvLz8wuIXb1is5/fC5l+fpNyX5zsWYlk353n+Xhu7+aY9/yE114d8nx5Puvd9e/6+TVwXx5Le8Hz/d93r07a6+c3td3795yKXvO+n9/K5NgV727ZR7Lq1Xyrk2VkYi/MCH7P/7Odq8GouuZTR258HMtsPrxz9anc9/tjT/1w9scbh/ZfefP5P/x9y5VZn/7++GtTVNMs/7Hn1eYVp1d9t0Ly3u4XF09bPCufWrvqLxLbDqNCei1mFIGcbKWDZD5+jqWA7n7qbz4ud/YRS68VBpKS+xiD2d0t9NZCuNrtIqZi192YSISplSMFz3kI+y1u60ui7BVY80D/9mEeBrirWeHedT+uMKJXA4ejVrcDtAb/m3fpzoOePzEJna47akO20bfpI5UoQpdlQYNzRc97v9+8y1/vOCZyneHcUPz+8QZZom/3nZ9fyfQpvdYZ/rL3c3dmUZJv18KFnT4Nx4+l/cknp3OK2PvZBriGlK2Ig4Na+W6YSJJ/fVb2Qt4fLBG5kaaI8S0HAJeN2Irc4snh3aWHzioFtOX6z235s3ySP2or4JjdrMVtq2/EJUSebpnxhU/+jtdia3/Z8vGsczLw0DizyV8fsdBidpZ7ffnK6s11/xjA7Uuhy/Ngy1ui7XwenWk+USAkuwYBpevOn+1STiF20RBTbWCzjmOqXomB3eSGLVVSaF1onOzIYxnVDoqaUAB3h2K3NXGsn2cSBxeqo9E78wyhy6AMovOLuGX7r6BWMolIM6pIciyM4xADRFEoPVuOZWOINNrZXBxWqKwwCBeylg1tfnyA45tLGvHJ2vCU9oHGoj78p4b8coGUbDdlRTsaIAAbqyZibR2WJD6cLm9lt9YyWEkCMmDeqpal6u/nQ6YcjfmvqQy9dfVDQ7ckzBzC7XCjX4ZF7x9CNSJoAC9MkM7IlAqy1Db/67hYaAA2rddAHdmYjMq7wuwGYy3QL2T6m2CqDq+wpaj3pRojJWxXWqAY2ptsDHNUSfnc5tlXfCFxp1ffhP8q/0x204yEtU5JpLyV8fv2YcZf7Mi+SHlqzNc+b9xsaKHEmcJTWJbDvFbXKG5XizSFN3J0Vvtcz8VL6QWA9nyzOzR7KwzBWBZkxlO1ant7eIsi0oZIJkfKT5zl1f/i2N1rKP1jo3Ec5NZag4idGmacKqTcr7cvaUmmAyX1cdnlAi26mj57SAU9adZ66FgDEb3LJXNr4XRMRlLMSAN+TLaYQXKB8a+vBYhPMNY1seV9blkyL8uZfwJWnFsrfKwyGxa8JJkJ4RY4jYaTfdw6fGn+GSp8LIsnZxPBPVJEoGbZkIFfZNRxPabM06JH5zf/k4L2XwgQDhuY9lQ55gATjajBKXRZRK6XFpcjLakcFWRHthRE/X7c7TssUcbRa5pA9p0DfE8ixQSS3xharTFakSgSB6h+rCgePrg0VhWGpdp/0bcuKPNcx9998bc7M74oaejtt33l6LjuSFqC7OB4+GdFZJR/M3/muLJj65+FuJztoa47FgoZ7dPYx67Z9988V0aSIZcjFXfvzPtw/MALKxjb24elClgQuL9coxJNW7t0jdHtcorYGMDBLIkcODFFTXSPtUuPL3xIoOfMFDH+IwVi4QOmjQEx+N9puHCnIvAM7rxlb23ouZlbOCqLfSvWzMZggDNMXtrDG2FoqXKbk+N2hiruDz7iDr/ZTg04j5+Sw79bU3Q60HRMbBwbjBQVpw29KVDGRQaIwFsR2IkntcKs+VCQGLUMgHZW0oFNAesy3IQFUBIHysuImq+BLFbABEDZB+s27XO7LADc4EZEbhmLc6NbS3cN0knujiLrwgynhncXXEbRPjIUFzmow31qUVUUncHRKNuTl++SswKq+QwJuRYQSFM1qKChtqgWt51SI5hW58lGsl1UOSdFA/agyaGe7Dxb3YSMsCqI7dLCqEeOIFwNT8lRqobZJwVtF0hSrFIEOyAwtEec6jS+dGqVBp4L4MgQAN2FFZCp/nVJnbOhsilFlEIUaRf++7lq/LiceKplU7Eum0X5GLcJCuJDQQ1glmg+PiTH/ywuTioSfbwrQAw/sEr/WsMDOmTZrQIVjVeSYrdXScsqiyxqOtZcqfimDZn+GsiZcz3DF1aLxbXxxTocQar+NFVAX7hRs+2CYuCS1hHUgF+m6cjenmzEnap7PZu4WgMaF0VrTJTnDQmTduP4Z9HtmH4bhyuz2FU4utS9+XTHI/NVTxXjn9d8JROtOo1/w6q0vlOyGr9IcxIMqIVlMLUPR4fugpY8OILPIMKNMNtp2soqBblhhBLBrTwsiaz5XQqn2JJ3zkBDEdajkFyaVy6YdqGoG3H8G/70UfggAB/sRVwNlLl/Ba9LDJIQZeVAIlGbDtyRzdiVCA8D+EHhpny5EvugxWDMr6lTNzF5oEoDAuDZrNA15jrXOq3xHP7Shqo92idZu+r35Ee9ZOW93jLjiGTSB1u5ZBH/4wuX++C5/QzQ6iwTaD+QhcTbmSUb4RH8i4lwYf31/K32ve5GBgdUNxtU7NZvbMth8wUXdT6c1ewqpbqnHq24nPQoCE4s7VwjC9WIW6SmYcex2+ATKVvp0i5mdr+ZEuRL/2vUq+Fvpa56dPi3O9eUHRrvKZ1VU8Q3Mt5/6Lo57fW5Qf8YonDK7anYTX/ivgdvxcbUu0oBI/y4wLX1MO3yAthK56CILvfSAo3xLtISrdGXfu8zTfhXZx+Xr3e+3vxLp50UuyZPOnOBLxmnzJrzfwV4zVd6WaZg40UGrEkUse1Ott3y2XSSX+WHcEGzawPgra6Vj+v2Ojlqa0kMDFl2keEaNX98oE5pggtYT9byPoqoafnU3XOfXh7QNe4OsjxVzOuCd3+U/u0TovNMAbvXxT8eRmpprXOUd15WXmrLc/cvkTxh9C2RhiM4mwLV2z/cSH7w3fQ+ju1V8CnR9L+lOXqniMt2PcFBUxL5QziTWqTrWPTYGuWWyxU7ywkR7cMZT3NZv6AzpCLN8fb6x1askt2teiWT2xXOPFb1RLfR74ufIlZllsufJV+kS1/YSap6mvgf24cbgjLDuifoTtD9V6TracaoJ8dTIZLU6S17s8eu8Mau+ItAJevevY4waZgyllVvxPRGuWt0fah9Pll972bbgUCD3XE3TPHgpyasw/7lr6V6qrvrVqjrFsyrICJniNlkZaKmXNY0uaultP6chcQ+jEsHVM1DJg3wISjK0kVnRl2mEQ1z7M7Yil+dHJwzPoHxpUY2iqjAqaXdvAbr+ST1XNbAN4nCmC6Y2uO5YRBBVktOnS0dAHsgKA9mazucy4cYhaxOxqjDVA9oOix50N6kMLKlAWYDqIHh1BeIFKNddJKyy4XRjDTUde03PFQ9RQwdE6Jtezbn+F9pvHytjl1fpjmZlD1cv2kkhohch1U19JUbiaIyz3BosUpDz/S8IptswnGlxvlpctZWolZFnpRdqwXi1S8KuYlcsp3C0q8lsAn5UZe0asgKsXrA+jIg3bLXc0NFSiDaVxln5/yaBfceIVN6IH2zIKtsPuV2vUWF28DHb9GeT1o+yAjVl7ckplsYSsr3Al5BO5VlA+1Y8iQIYWSH65XCenIYaDxgVUtD6fLWaF4dezvXyDm+99ivzbykWGcbyJALizpxi4AOYOFmClVQRvfvhMvliOMFmKqB1/XiP8lvH3ZkZKBwbg5RalsA8uhGJ6MQk1EIg8d/HYj5vGKdgJEaIKQcT+U2xwY0wgdB3AcQoPfc4Fod6I80ZSUcccXhEWNc1Gm4D5/4jaofYg5PSb/tAFI8Xodl2O6k9l0lnnthOCcgmyrgJVIebNdKX9qWTmEFH2BIcrDW4ExAumabuk4wrYDlgtAeIf3ERp4KYTelwBHQsWZ4BH6A7NM7ywXqLBYblmVHTeV1/IbWjHJBloimlL8TcCqSMDOXUXWbkUpgR7G1u5MO3K4z0ALO4Y/TOPIes7huWq5HEFtqpOfLWfL98pyAeo9jMa1qW94Zau2mJgO55Dxo5OJ2em62EWsHtHcbudsxEiX9zVzs6KZMVLUJuhN0/w/onitKKoXK2ENlz86flrYD/taPJr26FkvlPTk7O/oo1s9/vewZqSvxL/snPvO44zXYAdLJ8rF7HdaTk5bpLfZ8bEbc/8BNwM0jJPZoxtQNfdpfLi8+9+R4HeI6fNQgeuJ5ms9y2eQnJPgsrFE8NuWcIK8n+KzHJo9/2+uxBPSJh6Lvez1b73hMccMVbwQkWZ94Eve1z/R9wGNuf/a5qGmC0L8WoRNvdypgbUqiEm5Wp2L3sohMa5eIg92i0GxK5YOfNNXRo1f4PPT72ULWoC4rVDHYzo+2t+wPAaWiUDoigyDmt8/o2BCUyRlMD20JySR7JjsozRGx/Gc1e8wEpGcSqnrUlBosnK82zZ9pcVgpR1je5/Ychb06+t6hYiJz6TOybEs7tYtHR3iu++1kORn3BhQkgSNgk8T6ZvJMMy7HqV4hUOnvy+B7VlTYsI+Qie1vwhYPVKVJoq8xVt3B7ZDSye33HZjQmUhvwbBetg2UKtXPWImLEDIpJ1u7xBugIDGcD88LcGjKk9TfCQDgdzJWhJWRWtIGy3iu2zHEVxIhs6f9Rygd/XsBbm3ahWiSvNUQJ6dtDT0TEu/5M7Js+JNaSGveTCRPghgo0sBO1YACbmIoJUCMt2nVgHkbN4lnYgmfDgLmkTRJkQr3hlO901q3IC+gHJ+gNXkGQ5Mtf5lg2gVDFbte1QMl4oe1Kn7DXvQevicB7kX28fFHtGCPKSGy5Cq+kqbseo9AK2nTh4Ms21ZWPaYCFVaW4GlFUXnlqTNNOat0QsZfsj1qaNoHyURjyvLbuHekeWEiFZWzXUAGVHP4sMupeTHlgIWxyor7SEpXRrOd0R7lZYDaaWM+HYueyZ4a8A1EtCvXww69+zYFM7vRtlwQ904iPMLgeJwjXVmzIA89qMvxDHzrenGfJuprZCJDVbQaKQelZF4iFtIDSQVcqbufd/TpqJa0TBVDRI3okHiVyjPUBm8DPpBVFiZramSX9Zh0Ra+Cxkr5GCncmp7FOoh1QEFCSq58V3lqaBahKsQYIIYVknSKXI8wnO3UrTwI9wVE6Z/aBqobopXY58zQ34i23m1nfiZtbTcjowrcbMqR+uuNPTuasYgXKQcFgFW58r2Ac9AeMKuVRibZ6SyyDjOfx/ICqmEXgPYplFvlPKs5meu5jTBfMCjY23np2EWDmT0smFboZv/KbGfG1Mrczn9KFhMs4ajlLdGyMR23oLsjz/0bKWn7A2/fA3EFxxUfOvr3dt7QLv4zkZFRLt+Vq1f0h6P3tU9L1+eVY51iNYkrhHQNlI/kQwMaEcHZD3d0eKpDrHHwZuWv6CzM7FYbxxBAxFFc7kXgOM79MwARwOqfCfsb7cPef6olEkcauKnui9TiZL3ymQDYO0UMz5siaacWQgKpkCxCE5+ulo6zxToj0m8Wsl3dPIWrEL4WZX8l0174jLFr26lO4qiFRFo+7CtG7m4R7n0IBk8lOEVPF1urJxdd/iSYsJOSq2eLeitIJKxvrzo1UAxPSdbbn6EXX5Q0o2Win00Q+l8mtKV9rsr7VJcwNnuenPz/+Wn2BGACMAGYAEwAJgATgAnABGACMAGYAEwAJgATgAnABGACMAGYAEwAJgATgAnA/yTggPddRtZi+TNvJd5p4iBhIpdSaiz0vrFoTJCeoq14JOCdOxrO/TihgWXqKo4/OCs11fipLEDfdTHAd9Xv0rGg/+a7lX5Zmb7/GPktXvgPRTAHue4HXJEPtjj0n6jxxKJOxehgRSLZda9MRNp/9we+f2DIdoJ7bMS5gUWCRzXmJB7dmefbbLqg75J1WXZt4nFGb5QpcqtzBAZJiDjEKLdXr2S54j5MaR0JRy8H07ezXCM8OlGH1kUbkdYWkb8XHlIsYsN8pyP2IPe0pAnpk4kK+YbBXWAA/YzrmGEQUvKjAsXksZ+mg3F3FHx1C8pwSNwJpj1jK5fCx1qcAyNeIa/xZ78QXRpgVjCGzpX1iZh8QxVzeFoPEVRh36s9+DjIksorcMJUwlDWJABVdBEvofcKvcivNIdvkvbd+iy/eMnXNorRErJ3Fqx+sCf61t1r7VRnLGGeTJQFvaqerOhaWGDvMHsN+06C+7MPpcpX1zub6HncJd8iWXqWtTq8k7bsSlbtfHiBjCvPI0cHeqVnwvKYFuvA5zIRh8/svN5T5bioMNan5Z9hdh7+kTUssC2Ie8/Z4BV68QSi7uOOsTKcMuMBz3rMFuONkyhivxrecp0wGHs72pHgLOchf49Jdg8Q3WaHlX4G7fWq6L92yJ2VeMLm3OHRsIk1tJaczQm0feeFZdoXqqOZMAf7krMHVrt1xKjCP1p9glSEq0dt6ZO855cjFr7V8OH7enu758JM9Gqi4oYrul9bHNFpi7kMKmybcslqz5WBRPZAotCl5oxxOcMjSAEP2YJKYp0NUpmKSrSd2e85jE9gONNUEnntnvtFGV1m/NJ7kgTOZIv6PSdzT3CRrsS2YCCSbYoUuricO4HRD/ZbzPqFmW4T50EgIOKXAekSEWjxUbTaY0ZRjt2eyv1BDxoSxq1UrnG+YpUcBWtmg1YN55Sc5O7fq8Z6oWw68gN57Ade78cSunhrSw8jVM/JSbXzSYlEG7ksVzk9RZ/+NbLdQulXUFmlcF6PCIJqyAUWGEYTiUZX9FGGEr7XNyTh6qIGnDsLj9gjKeX62yHx2Z+m8tZi7RZDVY90cS/bwHuQ6K6bEdfClTdx0EYWDzLjr22YtPsGi+p1BS3BmHIBTKJRrEuZlOP1h84zWbXWOXJeX4MFbgrWiJzgdSTsO+B24XS9XeU54vssA7jngkNq7ZCA/SS5wiFFRvPf4h+SkCRsoodLhUMBLobRLlxmpEzV84Yymotb2SJNkvBGtK5Qmsf0EnpLD5rkPpqOLtGQq+JVunEX/MjEYAAsGZifrU5KT6t9Nx9txHfSnGdxmwBOl3yyBkN1KXE2MDq4KSQljE/YhUqkGqySmseNtYzMgWFBmX5RpxAo0KZbIKGAGtCNPsfAXBuUBdU1xGC9/cr3vtgivCxx7V436XbyrTKkmMx5TcZBvRGNgWVYvBoyPt+jerOavfbAI0bevPQyiuzjfgIl1cMjtPJ5bodxrAIqEzU0MokpUNJZcFp+ySX0xJBEZjzsCZxYVnQH8m1cUGYHwtpOV7oJc72v/T5BgTUVLlYysUbsT5MykMhAvcpgCemuVe6oLm08N54c92WsAaGWtmVSWtIBCmFUSFLOmErZNheVJtmrxTNmAmIqwL5Q1DEbJpMLvKevFTVFSxHEElsaGSBmonvySq5noFP6BbPxnUdtzvd3eoNCHF1MSzPWASL6ouPRdlu6pwY0C2xBssih6AivTjmN3MxvCrYK3Hs0uKlATXL2+Xp3HbMFrS8DLl1sYkUM43IhFYOKLWPxr8U6mY0awl9q1bXRdjgPAAq7w1uwpR2uL46A9LSNIqOCtqDTRYeDz+eBAOFvNkhn8erHiLcr6ol3us16Xw2RbuI0WAKNrqQLkQS+5OHJQ5bt+5E2t2BTxXVHkJiyf7t298XKWRdXXcUitoatNf3EmLzLuhICX6l/7sEfPQb1RiOaV+9+Q85OJQqNFTBkNS0F6bHJRJpSaWtkc0Kd4SmcCI9jvvBVL8Sf093Nc2rjv4NUNthjbW+CwcV1VJUOaWDLOejDlGBw7vhzfDzArkUv2Yp1jY4qXAjQcQNNkqhb5VZF3mGPXfnMdY3YUol637yCoEzAPVdpyI9abeedf3C2SIeIr2OV66aIg/XpWmJPI/bydZ0r8JJsJXvIVybAXrYQ9hex5a7wArrxYR46fvoyTBLVkaPZsLDkE314iyLg3aT0DKw1n8cgM6E9GYR4Sb9D+aIy1ok2+KxPQZfQnU2Yx/a4MhwJclazw64i+YEQZCAW3oudIoazTqPYah+Jqw7j3P5F17Sh3+I/0XK7IzfZxnn0lYpT9GB+aLC301bIvc2T5x4zg4KBiOzfHZ98A4eDcrJNOkVr0WXGaF+VxRypixYWXYXv4ZMr61Cs1xJyuMfc5MZq6Ls2hpHV+QJAJEoTGarYcRYzOnuN0CnGHAGQ07kpxnLONbeH94XN6RltaLncOXAgtUR47qgD8VfU28kNZ+2a676wKNjE63aMzNGDeeOkdJBIaaDNiwEwkifXl8hE+wfestp/yNn/Qftw8SmUIZGp5sL0P2qdIxdjS6TQHO3hh8GNfd6aSwfHbdsYxhnteLJf/DRd2evpF0d9YZHAYn7CWHPfkRJ8BMkjYKOSOH/7uHku7joyTw8WjDMBC299Nr2va6DmYa+Db7YdOKz8rM2XXyOzckOZfF+DHPemuSTSsO+sPRK9MMQO9JB8VZOoRDQO5835HoeYH3y5JdTTClMeTgI7EozpF0BSaQ2KeDrTq9f5IkUfGyvIKNfX2F++TrDtkXU5Ky+G8Xyzh26J5Dh6Eu3z7uwy9ffYlnVGC+LUnl6/gne/Ww2xAJWn8WpZo8v8fC16Onl/gz6t9LSiOtuZR9eAuVzC35Csfpa+WuaZcC64gj8ChToYe73ye/JZBq9g1PCHR/NJFOKskHdJ8n/Omkr8YvZSQ2E5C+f+qrDoTe/VuGRCkO1z03COtOlMaTeMJ4zvmBdn0R2P+yTrc+/Qtnt+XDctP7hAr52PQcovD4+PdH4bsv6rWXH4GBHrJuaQnxuf0RIrhhdy7k7nXH/y9z9cg3RXFevP478rQs5pVG/H7K57Ye5G1iTfWgivbycfSpMg1woU3YrXH//+iH87FcbsHLdF7R5Tg/4+HbsLmpq1DkSamoq5Q/reSYC2oPHe9diVG1YI39vxyX8CUEsDBBQAAgAIAOR5QkiJd2BCSgAAAGsAAAAbAAAAdW5pdmVyc2FsL3VuaXZlcnNhbC5wbmcueG1ss7GvyM1RKEstKs7Mz7NVMtQzULK34+WyKShKLctMLVeoAIoBBSFASaESyDVCcMszU0oygEIGFgYIwYzUzPSMElslC0OEoD7QTABQSwECAAAUAAIACADjeUJIr0i71zgEAADfDgAAHQAAAAAAAAABAAAAAAAAAAAAdW5pdmVyc2FsL2NvbW1vbl9tZXNzYWdlcy5sbmdQSwECAAAUAAIACADjeUJI4gvmodoDAACSDwAAJwAAAAAAAAABAAAAAABzBAAAdW5pdmVyc2FsL2ZsYXNoX3B1Ymxpc2hpbmdfc2V0dGluZ3MueG1sUEsBAgAAFAACAAgA43lCSPRI8Fe6AgAAUwoAACEAAAAAAAAAAQAAAAAAkggAAHVuaXZlcnNhbC9mbGFzaF9za2luX3NldHRpbmdzLnhtbFBLAQIAABQAAgAIAON5Qkjpfo/GsAMAAKMOAAAmAAAAAAAAAAEAAAAAAIsLAAB1bml2ZXJzYWwvaHRtbF9wdWJsaXNoaW5nX3NldHRpbmdzLnhtbFBLAQIAABQAAgAIAON5QkjUDH3TpwEAAC8GAAAfAAAAAAAAAAEAAAAAAH8PAAB1bml2ZXJzYWwvaHRtbF9za2luX3NldHRpbmdzLmpzUEsBAgAAFAACAAgA43lCSJZRcFq6AAAAowEAABoAAAAAAAAAAQAAAAAAYxEAAHVuaXZlcnNhbC9pMThuX3ByZXNldHMueG1sUEsBAgAAFAACAAgA43lCSCb/H7ByAAAAfQAAABwAAAAAAAAAAQAAAAAAVRIAAHVuaXZlcnNhbC9sb2NhbF9zZXR0aW5ncy54bWxQSwECAAAUAAIACADqkkJHiiTiqPoCAACwCAAAFAAAAAAAAAABAAAAAAABEwAAdW5pdmVyc2FsL3BsYXllci54bWxQSwECAAAUAAIACADjeUJIREtl7tsIAABSJwAAKQAAAAAAAAABAAAAAAAtFgAAdW5pdmVyc2FsL3NraW5fY3VzdG9taXphdGlvbl9zZXR0aW5ncy54bWxQSwECAAAUAAIACADkeUJIYtFqQ2kaAADFRQAAFwAAAAAAAAAAAAAAAABPHwAAdW5pdmVyc2FsL3VuaXZlcnNhbC5wbmdQSwECAAAUAAIACADkeUJIiXdgQkoAAABrAAAAGwAAAAAAAAABAAAAAADtOQAAdW5pdmVyc2FsL3VuaXZlcnNhbC5wbmcueG1sUEsFBgAAAAALAAsASQMAAHA6AAAAAA=="/>
  <p:tag name="ISPRING_PRESENTATION_TITLE" val="New-Rules-Listing-Biotech-on-HKEx"/>
  <p:tag name="ISPRING_RESOURCE_PATHS_HASH_PRESENTER" val="25e118c21228de4dddbd99a6173af92e3ceebb8b"/>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3EB771DB-7C5A-43C3-844F-349EB63AF422"/>
  <p:tag name="ISPRINGCLOUDFOLDERID" val="0"/>
  <p:tag name="ISPRINGCLOUDFOLDERPATH" val="Content List"/>
  <p:tag name="ISPRINGONLINEFOLDERID" val="0"/>
  <p:tag name="ISPRINGONLINEFOLDERPATH" val="Content List"/>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s>
</file>

<file path=ppt/theme/_rels/theme2.xml.rels>&#65279;<?xml version="1.0" encoding="utf-8" standalone="yes"?><Relationships xmlns="http://schemas.openxmlformats.org/package/2006/relationships"><Relationship Id="rId1" Type="http://schemas.openxmlformats.org/officeDocument/2006/relationships/image" Target="../media/image2.jpeg" /></Relationships>
</file>

<file path=ppt/theme/_rels/theme3.xml.rels>&#65279;<?xml version="1.0" encoding="utf-8" standalone="yes"?><Relationships xmlns="http://schemas.openxmlformats.org/package/2006/relationships"><Relationship Id="rId1" Type="http://schemas.openxmlformats.org/officeDocument/2006/relationships/image" Target="../media/image2.jpeg" /></Relationships>
</file>

<file path=ppt/theme/_rels/theme4.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2.xml><?xml version="1.0" encoding="utf-8"?>
<a:theme xmlns:r="http://schemas.openxmlformats.org/officeDocument/2006/relationships"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3.xml><?xml version="1.0" encoding="utf-8"?>
<a:theme xmlns:r="http://schemas.openxmlformats.org/officeDocument/2006/relationships"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4.xml><?xml version="1.0" encoding="utf-8"?>
<a:theme xmlns:r="http://schemas.openxmlformats.org/officeDocument/2006/relationships"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Origin</Template>
  <Company>Microsoft</Company>
  <PresentationFormat>On-screen Show (4:3)</PresentationFormat>
  <Paragraphs>378</Paragraphs>
  <Slides>45</Slides>
  <Notes>39</Notes>
  <TotalTime>18637</TotalTime>
  <HiddenSlides>0</HiddenSlides>
  <MMClips>0</MMClips>
  <ScaleCrop>0</ScaleCrop>
  <HeadingPairs>
    <vt:vector baseType="variant" size="4">
      <vt:variant>
        <vt:lpstr>Theme</vt:lpstr>
      </vt:variant>
      <vt:variant>
        <vt:i4>1</vt:i4>
      </vt:variant>
      <vt:variant>
        <vt:lpstr>Slide Titles</vt:lpstr>
      </vt:variant>
      <vt:variant>
        <vt:i4>45</vt:i4>
      </vt:variant>
    </vt:vector>
  </HeadingPairs>
  <TitlesOfParts>
    <vt:vector baseType="lpstr" size="46">
      <vt:lpstr>Origin</vt:lpstr>
      <vt:lpstr>Slide 1</vt:lpstr>
      <vt:lpstr>INTRODUCTION</vt:lpstr>
      <vt:lpstr>BACKGROUND</vt:lpstr>
      <vt:lpstr>LIST OF BIOTECH COMPANIES</vt:lpstr>
      <vt:lpstr>LISTING PRE-REVENUE BIOTECH COMPANIES</vt:lpstr>
      <vt:lpstr>LISTING REQUIREMENTS</vt:lpstr>
      <vt:lpstr>LISTING REQUIREMENTS</vt:lpstr>
      <vt:lpstr>LISTING REQUIREMENTS</vt:lpstr>
      <vt:lpstr>LISTING REQUIREMENTS</vt:lpstr>
      <vt:lpstr>LISTING REQUIREMENTS</vt:lpstr>
      <vt:lpstr>LISTING REQUIREMENTS</vt:lpstr>
      <vt:lpstr>LISTING REQUIREMENTS</vt:lpstr>
      <vt:lpstr>LISTING REQUIREMENTS</vt:lpstr>
      <vt:lpstr>LISTING REQUIREMENTS</vt:lpstr>
      <vt:lpstr>LISTING REQUIREMENTS</vt:lpstr>
      <vt:lpstr>LISTING REQUIREMENTS</vt:lpstr>
      <vt:lpstr>LISTING REQUIREMENTS</vt:lpstr>
      <vt:lpstr>ENHANCED DISCLOSURE REQUIREMENTS</vt:lpstr>
      <vt:lpstr>ENHANCED DISCLOSURE REQUIREMENTS</vt:lpstr>
      <vt:lpstr>ENHANCED DISCLOSURE REQUIREMENTS</vt:lpstr>
      <vt:lpstr>ENHANCED DISCLOSURE REQUIREMENTS</vt:lpstr>
      <vt:lpstr>ENHANCED DISCLOSURE REQUIREMENTS</vt:lpstr>
      <vt:lpstr>CONTINUING OBLIGATIONS OF LISTED BIOTECH COMPANIES</vt:lpstr>
      <vt:lpstr>CONTINUING OBLIGATIONS OF LISTED BIOTECH COMPANIES</vt:lpstr>
      <vt:lpstr>CHARLTONS</vt:lpstr>
      <vt:lpstr>CHARLTONS – DIRECTORY LISTINGS / RECOMMENDATIONS</vt:lpstr>
      <vt:lpstr>CHARLTONS</vt:lpstr>
      <vt:lpstr>PRACTICE AREAS</vt:lpstr>
      <vt:lpstr>PRACTICE AREAS</vt:lpstr>
      <vt:lpstr>OUR SERVICES</vt:lpstr>
      <vt:lpstr>OUR SERVICES</vt:lpstr>
      <vt:lpstr>THE CHARLTONS TEAM</vt:lpstr>
      <vt:lpstr>TEAM PROFILE: JULIA CHARLTON</vt:lpstr>
      <vt:lpstr>TEAM PROFILE: CALVIN HO</vt:lpstr>
      <vt:lpstr>PROFESSIONAL EXPERIENCE</vt:lpstr>
      <vt:lpstr>PROFESSIONAL EXPERIENCE</vt:lpstr>
      <vt:lpstr>EXAMPLES OF IPO EXPERIENCE</vt:lpstr>
      <vt:lpstr>EXAMPLES OF IPO EXPERIENCE</vt:lpstr>
      <vt:lpstr>EXAMPLES OF IPO EXPERIENCE</vt:lpstr>
      <vt:lpstr>EXAMPLES OF IPO EXPERIENCE</vt:lpstr>
      <vt:lpstr>EXAMPLES OF IPO EXPERIENCE</vt:lpstr>
      <vt:lpstr>EXAMPLES OF IPO EXPERIENCE</vt:lpstr>
      <vt:lpstr>OTHER IPO EXPERIENCE</vt:lpstr>
      <vt:lpstr>CONTACT US</vt:lpstr>
      <vt:lpstr>DISCLAIMERS</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New-Rules-Listing-Biotech-on-HKEx</dc:title>
  <dc:creator>Charltons</dc:creator>
  <cp:lastModifiedBy>Charltons</cp:lastModifiedBy>
  <cp:revision>1084</cp:revision>
  <cp:lastPrinted>2018-04-03T03:14:32.000</cp:lastPrinted>
  <dcterms:created xsi:type="dcterms:W3CDTF">2015-04-09T03:43:27Z</dcterms:created>
  <dcterms:modified xsi:type="dcterms:W3CDTF">2021-01-25T10:21:37Z</dcterms:modified>
</cp:coreProperties>
</file>