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948" r:id="rId1"/>
  </p:sldMasterIdLst>
  <p:notesMasterIdLst>
    <p:notesMasterId r:id="rId50"/>
  </p:notesMasterIdLst>
  <p:handoutMasterIdLst>
    <p:handoutMasterId r:id="rId51"/>
  </p:handoutMasterIdLst>
  <p:sldIdLst>
    <p:sldId id="366" r:id="rId2"/>
    <p:sldId id="556" r:id="rId3"/>
    <p:sldId id="942" r:id="rId4"/>
    <p:sldId id="943" r:id="rId5"/>
    <p:sldId id="944" r:id="rId6"/>
    <p:sldId id="975" r:id="rId7"/>
    <p:sldId id="945" r:id="rId8"/>
    <p:sldId id="979" r:id="rId9"/>
    <p:sldId id="980" r:id="rId10"/>
    <p:sldId id="946" r:id="rId11"/>
    <p:sldId id="985" r:id="rId12"/>
    <p:sldId id="986" r:id="rId13"/>
    <p:sldId id="947" r:id="rId14"/>
    <p:sldId id="976" r:id="rId15"/>
    <p:sldId id="948" r:id="rId16"/>
    <p:sldId id="949" r:id="rId17"/>
    <p:sldId id="950" r:id="rId18"/>
    <p:sldId id="973" r:id="rId19"/>
    <p:sldId id="951" r:id="rId20"/>
    <p:sldId id="952" r:id="rId21"/>
    <p:sldId id="953" r:id="rId22"/>
    <p:sldId id="974" r:id="rId23"/>
    <p:sldId id="954" r:id="rId24"/>
    <p:sldId id="955" r:id="rId25"/>
    <p:sldId id="956" r:id="rId26"/>
    <p:sldId id="982" r:id="rId27"/>
    <p:sldId id="981" r:id="rId28"/>
    <p:sldId id="983" r:id="rId29"/>
    <p:sldId id="958" r:id="rId30"/>
    <p:sldId id="959" r:id="rId31"/>
    <p:sldId id="960" r:id="rId32"/>
    <p:sldId id="961" r:id="rId33"/>
    <p:sldId id="962" r:id="rId34"/>
    <p:sldId id="963" r:id="rId35"/>
    <p:sldId id="977" r:id="rId36"/>
    <p:sldId id="964" r:id="rId37"/>
    <p:sldId id="987" r:id="rId38"/>
    <p:sldId id="965" r:id="rId39"/>
    <p:sldId id="966" r:id="rId40"/>
    <p:sldId id="967" r:id="rId41"/>
    <p:sldId id="978" r:id="rId42"/>
    <p:sldId id="968" r:id="rId43"/>
    <p:sldId id="969" r:id="rId44"/>
    <p:sldId id="970" r:id="rId45"/>
    <p:sldId id="971" r:id="rId46"/>
    <p:sldId id="972" r:id="rId47"/>
    <p:sldId id="984" r:id="rId48"/>
    <p:sldId id="344" r:id="rId49"/>
  </p:sldIdLst>
  <p:sldSz cx="9144000" cy="6858000" type="screen4x3"/>
  <p:notesSz cx="7102475" cy="10233025"/>
  <p:custDataLst>
    <p:tags r:id="rId52"/>
  </p:custDataLst>
  <p:defaultTextStyle>
    <a:defPPr>
      <a:defRPr lang="en-US"/>
    </a:defPPr>
    <a:lvl1pPr algn="l" rtl="0" fontAlgn="base">
      <a:spcBef>
        <a:spcPct val="0"/>
      </a:spcBef>
      <a:spcAft>
        <a:spcPct val="0"/>
      </a:spcAft>
      <a:defRPr kumimoji="1" kern="1200">
        <a:solidFill>
          <a:schemeClr val="tx1"/>
        </a:solidFill>
        <a:latin typeface="Gill Sans MT"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Gill Sans MT"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Gill Sans MT"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Gill Sans MT"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Gill Sans MT" pitchFamily="34" charset="0"/>
        <a:ea typeface="新細明體" pitchFamily="18" charset="-120"/>
        <a:cs typeface="+mn-cs"/>
      </a:defRPr>
    </a:lvl5pPr>
    <a:lvl6pPr marL="2286000" algn="l" defTabSz="914400" rtl="0" eaLnBrk="1" latinLnBrk="0" hangingPunct="1">
      <a:defRPr kumimoji="1" kern="1200">
        <a:solidFill>
          <a:schemeClr val="tx1"/>
        </a:solidFill>
        <a:latin typeface="Gill Sans MT" pitchFamily="34" charset="0"/>
        <a:ea typeface="新細明體" pitchFamily="18" charset="-120"/>
        <a:cs typeface="+mn-cs"/>
      </a:defRPr>
    </a:lvl6pPr>
    <a:lvl7pPr marL="2743200" algn="l" defTabSz="914400" rtl="0" eaLnBrk="1" latinLnBrk="0" hangingPunct="1">
      <a:defRPr kumimoji="1" kern="1200">
        <a:solidFill>
          <a:schemeClr val="tx1"/>
        </a:solidFill>
        <a:latin typeface="Gill Sans MT" pitchFamily="34" charset="0"/>
        <a:ea typeface="新細明體" pitchFamily="18" charset="-120"/>
        <a:cs typeface="+mn-cs"/>
      </a:defRPr>
    </a:lvl7pPr>
    <a:lvl8pPr marL="3200400" algn="l" defTabSz="914400" rtl="0" eaLnBrk="1" latinLnBrk="0" hangingPunct="1">
      <a:defRPr kumimoji="1" kern="1200">
        <a:solidFill>
          <a:schemeClr val="tx1"/>
        </a:solidFill>
        <a:latin typeface="Gill Sans MT" pitchFamily="34" charset="0"/>
        <a:ea typeface="新細明體" pitchFamily="18" charset="-120"/>
        <a:cs typeface="+mn-cs"/>
      </a:defRPr>
    </a:lvl8pPr>
    <a:lvl9pPr marL="3657600" algn="l" defTabSz="914400" rtl="0" eaLnBrk="1" latinLnBrk="0" hangingPunct="1">
      <a:defRPr kumimoji="1" kern="1200">
        <a:solidFill>
          <a:schemeClr val="tx1"/>
        </a:solidFill>
        <a:latin typeface="Gill Sans MT" pitchFamily="34" charset="0"/>
        <a:ea typeface="新細明體" pitchFamily="18" charset="-120"/>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09">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9595"/>
    <a:srgbClr val="F3EDEB"/>
    <a:srgbClr val="E6D9D5"/>
    <a:srgbClr val="C80E1D"/>
    <a:srgbClr val="FFCCCC"/>
    <a:srgbClr val="FFCCFF"/>
    <a:srgbClr val="CCFFCC"/>
    <a:srgbClr val="CC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713" autoAdjust="0"/>
  </p:normalViewPr>
  <p:slideViewPr>
    <p:cSldViewPr>
      <p:cViewPr varScale="1">
        <p:scale>
          <a:sx n="106" d="100"/>
          <a:sy n="106" d="100"/>
        </p:scale>
        <p:origin x="-166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40" d="100"/>
        <a:sy n="140" d="100"/>
      </p:scale>
      <p:origin x="0" y="0"/>
    </p:cViewPr>
  </p:sorterViewPr>
  <p:notesViewPr>
    <p:cSldViewPr>
      <p:cViewPr varScale="1">
        <p:scale>
          <a:sx n="79" d="100"/>
          <a:sy n="79" d="100"/>
        </p:scale>
        <p:origin x="-3948" y="-96"/>
      </p:cViewPr>
      <p:guideLst>
        <p:guide orient="horz" pos="3226"/>
        <p:guide pos="2238"/>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3" y="3"/>
            <a:ext cx="3076855" cy="511734"/>
          </a:xfrm>
          <a:prstGeom prst="rect">
            <a:avLst/>
          </a:prstGeom>
        </p:spPr>
        <p:txBody>
          <a:bodyPr vert="horz" wrap="square" lIns="96087" tIns="48044" rIns="96087" bIns="48044" numCol="1" anchor="t" anchorCtr="0" compatLnSpc="1">
            <a:prstTxWarp prst="textNoShape">
              <a:avLst/>
            </a:prstTxWarp>
          </a:bodyPr>
          <a:lstStyle>
            <a:lvl1pPr>
              <a:defRPr sz="1100"/>
            </a:lvl1pPr>
          </a:lstStyle>
          <a:p>
            <a:endParaRPr lang="en-GB" altLang="en-US"/>
          </a:p>
        </p:txBody>
      </p:sp>
      <p:sp>
        <p:nvSpPr>
          <p:cNvPr id="3" name="日期版面配置區 2"/>
          <p:cNvSpPr>
            <a:spLocks noGrp="1"/>
          </p:cNvSpPr>
          <p:nvPr>
            <p:ph type="dt" sz="quarter" idx="1"/>
          </p:nvPr>
        </p:nvSpPr>
        <p:spPr>
          <a:xfrm>
            <a:off x="4023966" y="3"/>
            <a:ext cx="3076855" cy="511734"/>
          </a:xfrm>
          <a:prstGeom prst="rect">
            <a:avLst/>
          </a:prstGeom>
        </p:spPr>
        <p:txBody>
          <a:bodyPr vert="horz" wrap="square" lIns="96087" tIns="48044" rIns="96087" bIns="48044" numCol="1" anchor="t" anchorCtr="0" compatLnSpc="1">
            <a:prstTxWarp prst="textNoShape">
              <a:avLst/>
            </a:prstTxWarp>
          </a:bodyPr>
          <a:lstStyle>
            <a:lvl1pPr algn="r">
              <a:defRPr sz="1100"/>
            </a:lvl1pPr>
          </a:lstStyle>
          <a:p>
            <a:fld id="{359E55CE-8EFA-4B48-8828-5434A1C619E3}" type="datetime1">
              <a:rPr lang="en-GB" altLang="en-US"/>
              <a:pPr/>
              <a:t>03/05/2018</a:t>
            </a:fld>
            <a:endParaRPr lang="en-GB" altLang="en-US"/>
          </a:p>
        </p:txBody>
      </p:sp>
      <p:sp>
        <p:nvSpPr>
          <p:cNvPr id="4" name="頁尾版面配置區 3"/>
          <p:cNvSpPr>
            <a:spLocks noGrp="1"/>
          </p:cNvSpPr>
          <p:nvPr>
            <p:ph type="ftr" sz="quarter" idx="2"/>
          </p:nvPr>
        </p:nvSpPr>
        <p:spPr>
          <a:xfrm>
            <a:off x="3" y="9719646"/>
            <a:ext cx="3076855" cy="511733"/>
          </a:xfrm>
          <a:prstGeom prst="rect">
            <a:avLst/>
          </a:prstGeom>
        </p:spPr>
        <p:txBody>
          <a:bodyPr vert="horz" wrap="square" lIns="96087" tIns="48044" rIns="96087" bIns="48044" numCol="1" anchor="b" anchorCtr="0" compatLnSpc="1">
            <a:prstTxWarp prst="textNoShape">
              <a:avLst/>
            </a:prstTxWarp>
          </a:bodyPr>
          <a:lstStyle>
            <a:lvl1pPr>
              <a:defRPr sz="1100"/>
            </a:lvl1pPr>
          </a:lstStyle>
          <a:p>
            <a:endParaRPr lang="en-GB" altLang="en-US"/>
          </a:p>
        </p:txBody>
      </p:sp>
      <p:sp>
        <p:nvSpPr>
          <p:cNvPr id="5" name="投影片編號版面配置區 4"/>
          <p:cNvSpPr>
            <a:spLocks noGrp="1"/>
          </p:cNvSpPr>
          <p:nvPr>
            <p:ph type="sldNum" sz="quarter" idx="3"/>
          </p:nvPr>
        </p:nvSpPr>
        <p:spPr>
          <a:xfrm>
            <a:off x="4023966" y="9719646"/>
            <a:ext cx="3076855" cy="511733"/>
          </a:xfrm>
          <a:prstGeom prst="rect">
            <a:avLst/>
          </a:prstGeom>
        </p:spPr>
        <p:txBody>
          <a:bodyPr vert="horz" wrap="square" lIns="96087" tIns="48044" rIns="96087" bIns="48044" numCol="1" anchor="b" anchorCtr="0" compatLnSpc="1">
            <a:prstTxWarp prst="textNoShape">
              <a:avLst/>
            </a:prstTxWarp>
          </a:bodyPr>
          <a:lstStyle>
            <a:lvl1pPr algn="r">
              <a:defRPr sz="1100"/>
            </a:lvl1pPr>
          </a:lstStyle>
          <a:p>
            <a:fld id="{AE6E8E19-901A-4A1C-82E0-7281FAE85F50}" type="slidenum">
              <a:rPr lang="en-GB" altLang="en-US"/>
              <a:pPr/>
              <a:t>‹#›</a:t>
            </a:fld>
            <a:endParaRPr lang="en-GB" altLang="en-US"/>
          </a:p>
        </p:txBody>
      </p:sp>
    </p:spTree>
    <p:extLst>
      <p:ext uri="{BB962C8B-B14F-4D97-AF65-F5344CB8AC3E}">
        <p14:creationId xmlns:p14="http://schemas.microsoft.com/office/powerpoint/2010/main" xmlns="" val="673814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78514" cy="511734"/>
          </a:xfrm>
          <a:prstGeom prst="rect">
            <a:avLst/>
          </a:prstGeom>
        </p:spPr>
        <p:txBody>
          <a:bodyPr vert="horz" wrap="square" lIns="96087" tIns="48044" rIns="96087" bIns="48044" numCol="1" anchor="t" anchorCtr="0" compatLnSpc="1">
            <a:prstTxWarp prst="textNoShape">
              <a:avLst/>
            </a:prstTxWarp>
          </a:bodyPr>
          <a:lstStyle>
            <a:lvl1pPr>
              <a:defRPr kumimoji="0" sz="1100">
                <a:latin typeface="Calibri" pitchFamily="34" charset="0"/>
              </a:defRPr>
            </a:lvl1pPr>
          </a:lstStyle>
          <a:p>
            <a:endParaRPr lang="en-GB" altLang="en-US"/>
          </a:p>
        </p:txBody>
      </p:sp>
      <p:sp>
        <p:nvSpPr>
          <p:cNvPr id="3" name="Date Placeholder 2"/>
          <p:cNvSpPr>
            <a:spLocks noGrp="1"/>
          </p:cNvSpPr>
          <p:nvPr>
            <p:ph type="dt" idx="1"/>
          </p:nvPr>
        </p:nvSpPr>
        <p:spPr>
          <a:xfrm>
            <a:off x="4022305" y="3"/>
            <a:ext cx="3078514" cy="511734"/>
          </a:xfrm>
          <a:prstGeom prst="rect">
            <a:avLst/>
          </a:prstGeom>
        </p:spPr>
        <p:txBody>
          <a:bodyPr vert="horz" wrap="square" lIns="96087" tIns="48044" rIns="96087" bIns="48044" numCol="1" anchor="t" anchorCtr="0" compatLnSpc="1">
            <a:prstTxWarp prst="textNoShape">
              <a:avLst/>
            </a:prstTxWarp>
          </a:bodyPr>
          <a:lstStyle>
            <a:lvl1pPr algn="r">
              <a:defRPr kumimoji="0" sz="1100">
                <a:latin typeface="Calibri" pitchFamily="34" charset="0"/>
              </a:defRPr>
            </a:lvl1pPr>
          </a:lstStyle>
          <a:p>
            <a:fld id="{67B31156-7831-426F-8C32-D9A57C6E13FC}" type="datetime1">
              <a:rPr lang="en-GB" altLang="en-US"/>
              <a:pPr/>
              <a:t>03/05/2018</a:t>
            </a:fld>
            <a:endParaRPr lang="en-GB" altLang="en-US"/>
          </a:p>
        </p:txBody>
      </p:sp>
      <p:sp>
        <p:nvSpPr>
          <p:cNvPr id="4" name="Slide Image Placeholder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wrap="square" lIns="96087" tIns="48044" rIns="96087" bIns="48044" numCol="1" anchor="ctr" anchorCtr="0" compatLnSpc="1">
            <a:prstTxWarp prst="textNoShape">
              <a:avLst/>
            </a:prstTxWarp>
          </a:bodyPr>
          <a:lstStyle/>
          <a:p>
            <a:pPr lvl="0"/>
            <a:endParaRPr lang="en-GB" altLang="en-US" noProof="0" smtClean="0"/>
          </a:p>
        </p:txBody>
      </p:sp>
      <p:sp>
        <p:nvSpPr>
          <p:cNvPr id="5" name="Notes Placeholder 4"/>
          <p:cNvSpPr>
            <a:spLocks noGrp="1"/>
          </p:cNvSpPr>
          <p:nvPr>
            <p:ph type="body" sz="quarter" idx="3"/>
          </p:nvPr>
        </p:nvSpPr>
        <p:spPr>
          <a:xfrm>
            <a:off x="709920" y="4862292"/>
            <a:ext cx="5682643" cy="4605601"/>
          </a:xfrm>
          <a:prstGeom prst="rect">
            <a:avLst/>
          </a:prstGeom>
        </p:spPr>
        <p:txBody>
          <a:bodyPr vert="horz" wrap="square" lIns="96087" tIns="48044" rIns="96087" bIns="48044" numCol="1" anchor="t" anchorCtr="0" compatLnSpc="1">
            <a:prstTxWarp prst="textNoShape">
              <a:avLst/>
            </a:prstTxWarp>
            <a:norm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6" name="Footer Placeholder 5"/>
          <p:cNvSpPr>
            <a:spLocks noGrp="1"/>
          </p:cNvSpPr>
          <p:nvPr>
            <p:ph type="ftr" sz="quarter" idx="4"/>
          </p:nvPr>
        </p:nvSpPr>
        <p:spPr>
          <a:xfrm>
            <a:off x="1" y="9719646"/>
            <a:ext cx="3078514" cy="511733"/>
          </a:xfrm>
          <a:prstGeom prst="rect">
            <a:avLst/>
          </a:prstGeom>
        </p:spPr>
        <p:txBody>
          <a:bodyPr vert="horz" wrap="square" lIns="96087" tIns="48044" rIns="96087" bIns="48044" numCol="1" anchor="b" anchorCtr="0" compatLnSpc="1">
            <a:prstTxWarp prst="textNoShape">
              <a:avLst/>
            </a:prstTxWarp>
          </a:bodyPr>
          <a:lstStyle>
            <a:lvl1pPr>
              <a:defRPr kumimoji="0" sz="1100">
                <a:latin typeface="Calibri" pitchFamily="34" charset="0"/>
              </a:defRPr>
            </a:lvl1pPr>
          </a:lstStyle>
          <a:p>
            <a:endParaRPr lang="en-GB" altLang="en-US"/>
          </a:p>
        </p:txBody>
      </p:sp>
      <p:sp>
        <p:nvSpPr>
          <p:cNvPr id="7" name="Slide Number Placeholder 6"/>
          <p:cNvSpPr>
            <a:spLocks noGrp="1"/>
          </p:cNvSpPr>
          <p:nvPr>
            <p:ph type="sldNum" sz="quarter" idx="5"/>
          </p:nvPr>
        </p:nvSpPr>
        <p:spPr>
          <a:xfrm>
            <a:off x="4022305" y="9719646"/>
            <a:ext cx="3078514" cy="511733"/>
          </a:xfrm>
          <a:prstGeom prst="rect">
            <a:avLst/>
          </a:prstGeom>
        </p:spPr>
        <p:txBody>
          <a:bodyPr vert="horz" wrap="square" lIns="96087" tIns="48044" rIns="96087" bIns="48044" numCol="1" anchor="b" anchorCtr="0" compatLnSpc="1">
            <a:prstTxWarp prst="textNoShape">
              <a:avLst/>
            </a:prstTxWarp>
          </a:bodyPr>
          <a:lstStyle>
            <a:lvl1pPr algn="r">
              <a:defRPr kumimoji="0" sz="1100">
                <a:latin typeface="Calibri" pitchFamily="34" charset="0"/>
              </a:defRPr>
            </a:lvl1pPr>
          </a:lstStyle>
          <a:p>
            <a:fld id="{A9268104-4CE0-4CC4-AE8E-BD7BB9B0A3B3}" type="slidenum">
              <a:rPr lang="en-GB" altLang="en-US"/>
              <a:pPr/>
              <a:t>‹#›</a:t>
            </a:fld>
            <a:endParaRPr lang="en-GB" altLang="en-US"/>
          </a:p>
        </p:txBody>
      </p:sp>
    </p:spTree>
    <p:extLst>
      <p:ext uri="{BB962C8B-B14F-4D97-AF65-F5344CB8AC3E}">
        <p14:creationId xmlns:p14="http://schemas.microsoft.com/office/powerpoint/2010/main" xmlns="" val="1943215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0</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9</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10</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11</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12</a:t>
            </a:fld>
            <a:endParaRPr lang="en-GB"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13</a:t>
            </a:fld>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14</a:t>
            </a:fld>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15</a:t>
            </a:fld>
            <a:endParaRPr lang="en-GB"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16</a:t>
            </a:fld>
            <a:endParaRPr lang="en-GB"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17</a:t>
            </a:fld>
            <a:endParaRPr lang="en-GB"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18</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a:t>
            </a:fld>
            <a:endParaRPr lang="en-GB"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19</a:t>
            </a:fld>
            <a:endParaRPr lang="en-GB"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20</a:t>
            </a:fld>
            <a:endParaRPr lang="en-GB"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21</a:t>
            </a:fld>
            <a:endParaRPr lang="en-GB"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22</a:t>
            </a:fld>
            <a:endParaRPr lang="en-GB"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23</a:t>
            </a:fld>
            <a:endParaRPr lang="en-GB"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24</a:t>
            </a:fld>
            <a:endParaRPr lang="en-GB"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25</a:t>
            </a:fld>
            <a:endParaRPr lang="en-GB"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26</a:t>
            </a:fld>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27</a:t>
            </a:fld>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28</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a:t>
            </a:fld>
            <a:endParaRPr lang="en-GB"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29</a:t>
            </a:fld>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30</a:t>
            </a:fld>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31</a:t>
            </a:fld>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32</a:t>
            </a:fld>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33</a:t>
            </a:fld>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34</a:t>
            </a:fld>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35</a:t>
            </a:fld>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36</a:t>
            </a:fld>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37</a:t>
            </a:fld>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38</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a:t>
            </a:fld>
            <a:endParaRPr lang="en-GB"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39</a:t>
            </a:fld>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40</a:t>
            </a:fld>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41</a:t>
            </a:fld>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42</a:t>
            </a:fld>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43</a:t>
            </a:fld>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44</a:t>
            </a:fld>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45</a:t>
            </a:fld>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46</a:t>
            </a:fld>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GB" altLang="en-US" dirty="0" smtClean="0">
              <a:ea typeface="新細明體" pitchFamily="18" charset="-120"/>
            </a:endParaRP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itchFamily="34" charset="0"/>
                <a:ea typeface="ＭＳ Ｐゴシック" pitchFamily="34" charset="-128"/>
              </a:defRPr>
            </a:lvl1pPr>
            <a:lvl2pPr marL="778250" indent="-299327" eaLnBrk="0" hangingPunct="0">
              <a:spcBef>
                <a:spcPct val="30000"/>
              </a:spcBef>
              <a:defRPr sz="1300">
                <a:solidFill>
                  <a:schemeClr val="tx1"/>
                </a:solidFill>
                <a:latin typeface="Calibri" pitchFamily="34" charset="0"/>
                <a:ea typeface="ＭＳ Ｐゴシック" pitchFamily="34" charset="-128"/>
              </a:defRPr>
            </a:lvl2pPr>
            <a:lvl3pPr marL="1197309" indent="-239462" eaLnBrk="0" hangingPunct="0">
              <a:spcBef>
                <a:spcPct val="30000"/>
              </a:spcBef>
              <a:defRPr sz="1300">
                <a:solidFill>
                  <a:schemeClr val="tx1"/>
                </a:solidFill>
                <a:latin typeface="Calibri" pitchFamily="34" charset="0"/>
                <a:ea typeface="ＭＳ Ｐゴシック" pitchFamily="34" charset="-128"/>
              </a:defRPr>
            </a:lvl3pPr>
            <a:lvl4pPr marL="1676232" indent="-239462" eaLnBrk="0" hangingPunct="0">
              <a:spcBef>
                <a:spcPct val="30000"/>
              </a:spcBef>
              <a:defRPr sz="1300">
                <a:solidFill>
                  <a:schemeClr val="tx1"/>
                </a:solidFill>
                <a:latin typeface="Calibri" pitchFamily="34" charset="0"/>
                <a:ea typeface="ＭＳ Ｐゴシック" pitchFamily="34" charset="-128"/>
              </a:defRPr>
            </a:lvl4pPr>
            <a:lvl5pPr marL="2155155" indent="-239462" eaLnBrk="0" hangingPunct="0">
              <a:spcBef>
                <a:spcPct val="30000"/>
              </a:spcBef>
              <a:defRPr sz="1300">
                <a:solidFill>
                  <a:schemeClr val="tx1"/>
                </a:solidFill>
                <a:latin typeface="Calibri" pitchFamily="34" charset="0"/>
                <a:ea typeface="ＭＳ Ｐゴシック" pitchFamily="34" charset="-128"/>
              </a:defRPr>
            </a:lvl5pPr>
            <a:lvl6pPr marL="2634078" indent="-239462" eaLnBrk="0" fontAlgn="base" hangingPunct="0">
              <a:spcBef>
                <a:spcPct val="30000"/>
              </a:spcBef>
              <a:spcAft>
                <a:spcPct val="0"/>
              </a:spcAft>
              <a:defRPr sz="1300">
                <a:solidFill>
                  <a:schemeClr val="tx1"/>
                </a:solidFill>
                <a:latin typeface="Calibri" pitchFamily="34" charset="0"/>
                <a:ea typeface="ＭＳ Ｐゴシック" pitchFamily="34" charset="-128"/>
              </a:defRPr>
            </a:lvl6pPr>
            <a:lvl7pPr marL="3113002" indent="-239462" eaLnBrk="0" fontAlgn="base" hangingPunct="0">
              <a:spcBef>
                <a:spcPct val="30000"/>
              </a:spcBef>
              <a:spcAft>
                <a:spcPct val="0"/>
              </a:spcAft>
              <a:defRPr sz="1300">
                <a:solidFill>
                  <a:schemeClr val="tx1"/>
                </a:solidFill>
                <a:latin typeface="Calibri" pitchFamily="34" charset="0"/>
                <a:ea typeface="ＭＳ Ｐゴシック" pitchFamily="34" charset="-128"/>
              </a:defRPr>
            </a:lvl7pPr>
            <a:lvl8pPr marL="3591925" indent="-239462" eaLnBrk="0" fontAlgn="base" hangingPunct="0">
              <a:spcBef>
                <a:spcPct val="30000"/>
              </a:spcBef>
              <a:spcAft>
                <a:spcPct val="0"/>
              </a:spcAft>
              <a:defRPr sz="1300">
                <a:solidFill>
                  <a:schemeClr val="tx1"/>
                </a:solidFill>
                <a:latin typeface="Calibri" pitchFamily="34" charset="0"/>
                <a:ea typeface="ＭＳ Ｐゴシック" pitchFamily="34" charset="-128"/>
              </a:defRPr>
            </a:lvl8pPr>
            <a:lvl9pPr marL="4070849" indent="-239462" eaLnBrk="0" fontAlgn="base" hangingPunct="0">
              <a:spcBef>
                <a:spcPct val="30000"/>
              </a:spcBef>
              <a:spcAft>
                <a:spcPct val="0"/>
              </a:spcAft>
              <a:defRPr sz="1300">
                <a:solidFill>
                  <a:schemeClr val="tx1"/>
                </a:solidFill>
                <a:latin typeface="Calibri" pitchFamily="34" charset="0"/>
                <a:ea typeface="ＭＳ Ｐゴシック" pitchFamily="34" charset="-128"/>
              </a:defRPr>
            </a:lvl9pPr>
          </a:lstStyle>
          <a:p>
            <a:pPr eaLnBrk="1" hangingPunct="1">
              <a:spcBef>
                <a:spcPct val="0"/>
              </a:spcBef>
            </a:pPr>
            <a:fld id="{AF7F794E-0CFC-43FE-8EA5-F1DEDBE31E33}" type="slidenum">
              <a:rPr lang="en-GB" altLang="en-US" sz="1100">
                <a:ea typeface="新細明體" pitchFamily="18" charset="-120"/>
                <a:cs typeface="Arial" charset="0"/>
              </a:rPr>
              <a:pPr eaLnBrk="1" hangingPunct="1">
                <a:spcBef>
                  <a:spcPct val="0"/>
                </a:spcBef>
              </a:pPr>
              <a:t>47</a:t>
            </a:fld>
            <a:endParaRPr lang="en-GB" altLang="en-US" sz="1100" dirty="0">
              <a:ea typeface="新細明體" pitchFamily="18" charset="-120"/>
              <a:cs typeface="Arial" charset="0"/>
            </a:endParaRPr>
          </a:p>
        </p:txBody>
      </p:sp>
    </p:spTree>
    <p:extLst>
      <p:ext uri="{BB962C8B-B14F-4D97-AF65-F5344CB8AC3E}">
        <p14:creationId xmlns:p14="http://schemas.microsoft.com/office/powerpoint/2010/main" xmlns="" val="906750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4</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5</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6</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7</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A9268104-4CE0-4CC4-AE8E-BD7BB9B0A3B3}" type="slidenum">
              <a:rPr lang="en-GB" altLang="en-US" smtClean="0"/>
              <a:pPr/>
              <a:t>8</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2400" b="0" kern="1200" cap="all" baseline="0" dirty="0">
                <a:solidFill>
                  <a:srgbClr val="959595"/>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lstStyle>
            <a:lvl1pPr>
              <a:defRPr sz="16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a:xfrm>
            <a:off x="611560" y="6481354"/>
            <a:ext cx="2289175" cy="365125"/>
          </a:xfrm>
        </p:spPr>
        <p:txBody>
          <a:bodyPr/>
          <a:lstStyle>
            <a:lvl1pPr>
              <a:defRPr/>
            </a:lvl1pPr>
          </a:lstStyle>
          <a:p>
            <a:fld id="{95DA914F-7525-4D17-B07C-21DF26941155}" type="datetime1">
              <a:rPr lang="zh-HK" altLang="en-US"/>
              <a:pPr/>
              <a:t>3/5/2018</a:t>
            </a:fld>
            <a:endParaRPr lang="en-GB" altLang="en-US"/>
          </a:p>
        </p:txBody>
      </p:sp>
      <p:sp>
        <p:nvSpPr>
          <p:cNvPr id="5" name="Footer Placeholder 2"/>
          <p:cNvSpPr>
            <a:spLocks noGrp="1"/>
          </p:cNvSpPr>
          <p:nvPr>
            <p:ph type="ftr" sz="quarter" idx="11"/>
          </p:nvPr>
        </p:nvSpPr>
        <p:spPr>
          <a:xfrm>
            <a:off x="2915816" y="6453336"/>
            <a:ext cx="3505200" cy="365125"/>
          </a:xfrm>
        </p:spPr>
        <p:txBody>
          <a:bodyPr/>
          <a:lstStyle>
            <a:lvl1pPr>
              <a:defRPr/>
            </a:lvl1pPr>
          </a:lstStyle>
          <a:p>
            <a:endParaRPr lang="en-GB" altLang="en-US" dirty="0"/>
          </a:p>
        </p:txBody>
      </p:sp>
      <p:sp>
        <p:nvSpPr>
          <p:cNvPr id="6" name="Slide Number Placeholder 4"/>
          <p:cNvSpPr>
            <a:spLocks noGrp="1"/>
          </p:cNvSpPr>
          <p:nvPr>
            <p:ph type="sldNum" sz="quarter" idx="12"/>
          </p:nvPr>
        </p:nvSpPr>
        <p:spPr/>
        <p:txBody>
          <a:bodyPr/>
          <a:lstStyle>
            <a:lvl1pPr>
              <a:defRPr/>
            </a:lvl1pPr>
          </a:lstStyle>
          <a:p>
            <a:fld id="{061EBE6D-2CB9-41D8-A737-89B94EA019AE}" type="slidenum">
              <a:rPr lang="en-GB" altLang="en-US"/>
              <a:pPr/>
              <a:t>‹#›</a:t>
            </a:fld>
            <a:endParaRPr lang="en-GB" altLang="en-US"/>
          </a:p>
        </p:txBody>
      </p:sp>
    </p:spTree>
    <p:extLst>
      <p:ext uri="{BB962C8B-B14F-4D97-AF65-F5344CB8AC3E}">
        <p14:creationId xmlns:p14="http://schemas.microsoft.com/office/powerpoint/2010/main" xmlns="" val="39230716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28600"/>
            <a:ext cx="8229600" cy="914400"/>
          </a:xfrm>
        </p:spPr>
        <p:txBody>
          <a:body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23906345-A136-4234-A3F7-9D1C4641B91F}" type="datetime1">
              <a:rPr lang="zh-HK" altLang="en-US"/>
              <a:pPr/>
              <a:t>3/5/2018</a:t>
            </a:fld>
            <a:endParaRPr lang="en-GB" altLang="en-US"/>
          </a:p>
        </p:txBody>
      </p:sp>
      <p:sp>
        <p:nvSpPr>
          <p:cNvPr id="6" name="Footer Placeholder 2"/>
          <p:cNvSpPr>
            <a:spLocks noGrp="1"/>
          </p:cNvSpPr>
          <p:nvPr>
            <p:ph type="ftr" sz="quarter" idx="11"/>
          </p:nvPr>
        </p:nvSpPr>
        <p:spPr/>
        <p:txBody>
          <a:bodyPr/>
          <a:lstStyle>
            <a:lvl1pPr>
              <a:defRPr/>
            </a:lvl1pPr>
          </a:lstStyle>
          <a:p>
            <a:endParaRPr lang="en-GB" altLang="en-US"/>
          </a:p>
        </p:txBody>
      </p:sp>
      <p:sp>
        <p:nvSpPr>
          <p:cNvPr id="7" name="Slide Number Placeholder 4"/>
          <p:cNvSpPr>
            <a:spLocks noGrp="1"/>
          </p:cNvSpPr>
          <p:nvPr>
            <p:ph type="sldNum" sz="quarter" idx="12"/>
          </p:nvPr>
        </p:nvSpPr>
        <p:spPr/>
        <p:txBody>
          <a:bodyPr/>
          <a:lstStyle>
            <a:lvl1pPr>
              <a:defRPr/>
            </a:lvl1pPr>
          </a:lstStyle>
          <a:p>
            <a:fld id="{9084FA6C-A52E-410D-86D1-35EC8380C9FD}" type="slidenum">
              <a:rPr lang="en-GB" altLang="en-US"/>
              <a:pPr/>
              <a:t>‹#›</a:t>
            </a:fld>
            <a:endParaRPr lang="en-GB" altLang="en-US"/>
          </a:p>
        </p:txBody>
      </p:sp>
    </p:spTree>
    <p:extLst>
      <p:ext uri="{BB962C8B-B14F-4D97-AF65-F5344CB8AC3E}">
        <p14:creationId xmlns:p14="http://schemas.microsoft.com/office/powerpoint/2010/main" xmlns="" val="1605527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28600"/>
            <a:ext cx="8229600" cy="914400"/>
          </a:xfrm>
        </p:spPr>
        <p:txBody>
          <a:bodyPr anchor="ct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rgbClr val="727CA3"/>
                </a:solidFill>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lang="en-US" sz="2400" b="1" kern="1200" dirty="0" smtClean="0">
                <a:solidFill>
                  <a:srgbClr val="727CA3"/>
                </a:solidFill>
                <a:latin typeface="Calibri" pitchFamily="34" charset="0"/>
                <a:ea typeface="+mn-ea"/>
                <a:cs typeface="Calibri" pitchFamily="34" charset="0"/>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4"/>
          </p:nvPr>
        </p:nvSpPr>
        <p:spPr>
          <a:xfrm>
            <a:off x="4648200" y="2133600"/>
            <a:ext cx="4038600" cy="4038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13"/>
          <p:cNvSpPr>
            <a:spLocks noGrp="1"/>
          </p:cNvSpPr>
          <p:nvPr>
            <p:ph type="dt" sz="half" idx="10"/>
          </p:nvPr>
        </p:nvSpPr>
        <p:spPr/>
        <p:txBody>
          <a:bodyPr/>
          <a:lstStyle>
            <a:lvl1pPr>
              <a:defRPr/>
            </a:lvl1pPr>
          </a:lstStyle>
          <a:p>
            <a:fld id="{8857FF7C-9546-473D-80BE-2F7C7F36291F}" type="datetime1">
              <a:rPr lang="zh-HK" altLang="en-US"/>
              <a:pPr/>
              <a:t>3/5/2018</a:t>
            </a:fld>
            <a:endParaRPr lang="en-GB" altLang="en-US"/>
          </a:p>
        </p:txBody>
      </p:sp>
      <p:sp>
        <p:nvSpPr>
          <p:cNvPr id="8" name="Footer Placeholder 2"/>
          <p:cNvSpPr>
            <a:spLocks noGrp="1"/>
          </p:cNvSpPr>
          <p:nvPr>
            <p:ph type="ftr" sz="quarter" idx="11"/>
          </p:nvPr>
        </p:nvSpPr>
        <p:spPr/>
        <p:txBody>
          <a:bodyPr/>
          <a:lstStyle>
            <a:lvl1pPr>
              <a:defRPr/>
            </a:lvl1pPr>
          </a:lstStyle>
          <a:p>
            <a:endParaRPr lang="en-GB" altLang="en-US"/>
          </a:p>
        </p:txBody>
      </p:sp>
      <p:sp>
        <p:nvSpPr>
          <p:cNvPr id="9" name="Slide Number Placeholder 4"/>
          <p:cNvSpPr>
            <a:spLocks noGrp="1"/>
          </p:cNvSpPr>
          <p:nvPr>
            <p:ph type="sldNum" sz="quarter" idx="12"/>
          </p:nvPr>
        </p:nvSpPr>
        <p:spPr/>
        <p:txBody>
          <a:bodyPr/>
          <a:lstStyle>
            <a:lvl1pPr>
              <a:defRPr/>
            </a:lvl1pPr>
          </a:lstStyle>
          <a:p>
            <a:fld id="{B2726CB6-CF05-4D33-AE42-5F460B0D9190}" type="slidenum">
              <a:rPr lang="en-GB" altLang="en-US"/>
              <a:pPr/>
              <a:t>‹#›</a:t>
            </a:fld>
            <a:endParaRPr lang="en-GB" altLang="en-US"/>
          </a:p>
        </p:txBody>
      </p:sp>
    </p:spTree>
    <p:extLst>
      <p:ext uri="{BB962C8B-B14F-4D97-AF65-F5344CB8AC3E}">
        <p14:creationId xmlns:p14="http://schemas.microsoft.com/office/powerpoint/2010/main" xmlns="" val="9340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Slide Number Placeholder 4"/>
          <p:cNvSpPr txBox="1">
            <a:spLocks/>
          </p:cNvSpPr>
          <p:nvPr userDrawn="1"/>
        </p:nvSpPr>
        <p:spPr>
          <a:xfrm>
            <a:off x="7054850" y="6524625"/>
            <a:ext cx="1981200" cy="222250"/>
          </a:xfrm>
          <a:prstGeom prst="rect">
            <a:avLst/>
          </a:prstGeom>
        </p:spPr>
        <p:txBody>
          <a:bodyPr/>
          <a:lstStyle>
            <a:lvl1pPr eaLnBrk="0" hangingPunct="0">
              <a:defRPr kumimoji="1">
                <a:solidFill>
                  <a:schemeClr val="tx1"/>
                </a:solidFill>
                <a:latin typeface="Gill Sans MT" pitchFamily="34" charset="0"/>
                <a:ea typeface="新細明體" pitchFamily="18" charset="-120"/>
              </a:defRPr>
            </a:lvl1pPr>
            <a:lvl2pPr marL="37931725" indent="-37474525" eaLnBrk="0" hangingPunct="0">
              <a:defRPr kumimoji="1">
                <a:solidFill>
                  <a:schemeClr val="tx1"/>
                </a:solidFill>
                <a:latin typeface="Gill Sans MT" pitchFamily="34" charset="0"/>
                <a:ea typeface="新細明體" pitchFamily="18" charset="-120"/>
              </a:defRPr>
            </a:lvl2pPr>
            <a:lvl3pPr marL="1143000" indent="-228600" eaLnBrk="0" hangingPunct="0">
              <a:defRPr kumimoji="1">
                <a:solidFill>
                  <a:schemeClr val="tx1"/>
                </a:solidFill>
                <a:latin typeface="Gill Sans MT" pitchFamily="34" charset="0"/>
                <a:ea typeface="新細明體" pitchFamily="18" charset="-120"/>
              </a:defRPr>
            </a:lvl3pPr>
            <a:lvl4pPr marL="1600200" indent="-228600" eaLnBrk="0" hangingPunct="0">
              <a:defRPr kumimoji="1">
                <a:solidFill>
                  <a:schemeClr val="tx1"/>
                </a:solidFill>
                <a:latin typeface="Gill Sans MT" pitchFamily="34" charset="0"/>
                <a:ea typeface="新細明體" pitchFamily="18" charset="-120"/>
              </a:defRPr>
            </a:lvl4pPr>
            <a:lvl5pPr marL="2057400" indent="-228600" eaLnBrk="0" hangingPunct="0">
              <a:defRPr kumimoji="1">
                <a:solidFill>
                  <a:schemeClr val="tx1"/>
                </a:solidFill>
                <a:latin typeface="Gill Sans MT"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Gill Sans MT"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Gill Sans MT"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Gill Sans MT"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Gill Sans MT" pitchFamily="34" charset="0"/>
                <a:ea typeface="新細明體" pitchFamily="18" charset="-120"/>
              </a:defRPr>
            </a:lvl9pPr>
          </a:lstStyle>
          <a:p>
            <a:pPr algn="r" eaLnBrk="1" hangingPunct="1"/>
            <a:fld id="{82FC1955-0225-411E-9C1C-63A0EDDF56D7}" type="slidenum">
              <a:rPr kumimoji="0" lang="en-GB" altLang="en-US" sz="1200" b="1">
                <a:solidFill>
                  <a:schemeClr val="tx2"/>
                </a:solidFill>
                <a:latin typeface="Calibri" pitchFamily="34" charset="0"/>
              </a:rPr>
              <a:pPr algn="r" eaLnBrk="1" hangingPunct="1"/>
              <a:t>‹#›</a:t>
            </a:fld>
            <a:endParaRPr kumimoji="0" lang="en-GB" altLang="en-US" sz="1200" b="1">
              <a:solidFill>
                <a:schemeClr val="tx2"/>
              </a:solidFill>
              <a:latin typeface="Calibri" pitchFamily="34" charset="0"/>
            </a:endParaRPr>
          </a:p>
        </p:txBody>
      </p:sp>
      <p:sp>
        <p:nvSpPr>
          <p:cNvPr id="2" name="Title 1"/>
          <p:cNvSpPr>
            <a:spLocks noGrp="1"/>
          </p:cNvSpPr>
          <p:nvPr>
            <p:ph type="title" hasCustomPrompt="1"/>
          </p:nvPr>
        </p:nvSpPr>
        <p:spPr>
          <a:xfrm>
            <a:off x="457200" y="228600"/>
            <a:ext cx="8229600" cy="914400"/>
          </a:xfrm>
        </p:spPr>
        <p:txBody>
          <a:bodyPr/>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fld id="{5C3F1E2E-B868-493D-B8F7-2F0DCD962066}" type="datetime1">
              <a:rPr lang="zh-HK" altLang="en-US"/>
              <a:pPr/>
              <a:t>3/5/2018</a:t>
            </a:fld>
            <a:endParaRPr lang="zh-HK" altLang="en-US"/>
          </a:p>
        </p:txBody>
      </p:sp>
      <p:sp>
        <p:nvSpPr>
          <p:cNvPr id="5" name="Footer Placeholder 3"/>
          <p:cNvSpPr>
            <a:spLocks noGrp="1"/>
          </p:cNvSpPr>
          <p:nvPr>
            <p:ph type="ftr" sz="quarter" idx="11"/>
          </p:nvPr>
        </p:nvSpPr>
        <p:spPr/>
        <p:txBody>
          <a:bodyPr/>
          <a:lstStyle>
            <a:lvl1pPr>
              <a:defRPr/>
            </a:lvl1pPr>
          </a:lstStyle>
          <a:p>
            <a:endParaRPr lang="en-GB" altLang="en-US"/>
          </a:p>
        </p:txBody>
      </p:sp>
    </p:spTree>
    <p:extLst>
      <p:ext uri="{BB962C8B-B14F-4D97-AF65-F5344CB8AC3E}">
        <p14:creationId xmlns:p14="http://schemas.microsoft.com/office/powerpoint/2010/main" xmlns="" val="13829028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fld id="{6D90B7C2-A506-451B-870B-C3D880ACF018}" type="datetime1">
              <a:rPr lang="zh-HK" altLang="en-US"/>
              <a:pPr/>
              <a:t>3/5/2018</a:t>
            </a:fld>
            <a:endParaRPr lang="en-GB" altLang="en-US"/>
          </a:p>
        </p:txBody>
      </p:sp>
      <p:sp>
        <p:nvSpPr>
          <p:cNvPr id="5" name="Footer Placeholder 2"/>
          <p:cNvSpPr>
            <a:spLocks noGrp="1"/>
          </p:cNvSpPr>
          <p:nvPr>
            <p:ph type="ftr" sz="quarter" idx="11"/>
          </p:nvPr>
        </p:nvSpPr>
        <p:spPr/>
        <p:txBody>
          <a:bodyPr/>
          <a:lstStyle>
            <a:lvl1pPr>
              <a:defRPr/>
            </a:lvl1pPr>
          </a:lstStyle>
          <a:p>
            <a:endParaRPr lang="en-GB" altLang="en-US"/>
          </a:p>
        </p:txBody>
      </p:sp>
      <p:sp>
        <p:nvSpPr>
          <p:cNvPr id="6" name="Slide Number Placeholder 4"/>
          <p:cNvSpPr>
            <a:spLocks noGrp="1"/>
          </p:cNvSpPr>
          <p:nvPr>
            <p:ph type="sldNum" sz="quarter" idx="12"/>
          </p:nvPr>
        </p:nvSpPr>
        <p:spPr/>
        <p:txBody>
          <a:bodyPr/>
          <a:lstStyle>
            <a:lvl1pPr>
              <a:defRPr/>
            </a:lvl1pPr>
          </a:lstStyle>
          <a:p>
            <a:fld id="{F0ABD38D-9D2C-4B0F-92D3-8403E5F3A601}" type="slidenum">
              <a:rPr lang="en-GB" altLang="en-US"/>
              <a:pPr/>
              <a:t>‹#›</a:t>
            </a:fld>
            <a:endParaRPr lang="en-GB" altLang="en-US"/>
          </a:p>
        </p:txBody>
      </p:sp>
    </p:spTree>
    <p:extLst>
      <p:ext uri="{BB962C8B-B14F-4D97-AF65-F5344CB8AC3E}">
        <p14:creationId xmlns:p14="http://schemas.microsoft.com/office/powerpoint/2010/main" xmlns="" val="65549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Straight Connector 28"/>
          <p:cNvSpPr>
            <a:spLocks noChangeShapeType="1"/>
          </p:cNvSpPr>
          <p:nvPr userDrawn="1"/>
        </p:nvSpPr>
        <p:spPr bwMode="auto">
          <a:xfrm>
            <a:off x="457200" y="1143000"/>
            <a:ext cx="8229600" cy="0"/>
          </a:xfrm>
          <a:prstGeom prst="line">
            <a:avLst/>
          </a:prstGeom>
          <a:noFill/>
          <a:ln w="9525">
            <a:solidFill>
              <a:srgbClr val="959595"/>
            </a:solidFill>
            <a:prstDash val="dash"/>
            <a:round/>
            <a:headEnd/>
            <a:tailEnd/>
          </a:ln>
          <a:extLst>
            <a:ext uri="{909E8E84-426E-40DD-AFC4-6F175D3DCCD1}">
              <a14:hiddenFill xmlns:a14="http://schemas.microsoft.com/office/drawing/2010/main" xmlns="">
                <a:noFill/>
              </a14:hiddenFill>
            </a:ext>
          </a:extLst>
        </p:spPr>
        <p:txBody>
          <a:bodyPr/>
          <a:lstStyle/>
          <a:p>
            <a:endParaRPr lang="en-GB"/>
          </a:p>
        </p:txBody>
      </p:sp>
      <p:sp>
        <p:nvSpPr>
          <p:cNvPr id="4" name="Straight Connector 27"/>
          <p:cNvSpPr>
            <a:spLocks noChangeShapeType="1"/>
          </p:cNvSpPr>
          <p:nvPr userDrawn="1"/>
        </p:nvSpPr>
        <p:spPr bwMode="auto">
          <a:xfrm>
            <a:off x="457200" y="6353175"/>
            <a:ext cx="8229600" cy="0"/>
          </a:xfrm>
          <a:prstGeom prst="line">
            <a:avLst/>
          </a:prstGeom>
          <a:noFill/>
          <a:ln w="9525">
            <a:solidFill>
              <a:srgbClr val="959595"/>
            </a:solidFill>
            <a:prstDash val="dash"/>
            <a:round/>
            <a:headEnd/>
            <a:tailEnd/>
          </a:ln>
          <a:extLst>
            <a:ext uri="{909E8E84-426E-40DD-AFC4-6F175D3DCCD1}">
              <a14:hiddenFill xmlns:a14="http://schemas.microsoft.com/office/drawing/2010/main" xmlns="">
                <a:noFill/>
              </a14:hiddenFill>
            </a:ext>
          </a:extLst>
        </p:spPr>
        <p:txBody>
          <a:bodyPr/>
          <a:lstStyle/>
          <a:p>
            <a:endParaRPr lang="en-GB"/>
          </a:p>
        </p:txBody>
      </p:sp>
      <p:sp>
        <p:nvSpPr>
          <p:cNvPr id="6" name="Slide Number Placeholder 4"/>
          <p:cNvSpPr txBox="1">
            <a:spLocks/>
          </p:cNvSpPr>
          <p:nvPr userDrawn="1"/>
        </p:nvSpPr>
        <p:spPr>
          <a:xfrm>
            <a:off x="7054850" y="6524625"/>
            <a:ext cx="1981200" cy="222250"/>
          </a:xfrm>
          <a:prstGeom prst="rect">
            <a:avLst/>
          </a:prstGeom>
        </p:spPr>
        <p:txBody>
          <a:bodyPr/>
          <a:lstStyle>
            <a:lvl1pPr eaLnBrk="0" hangingPunct="0">
              <a:defRPr kumimoji="1">
                <a:solidFill>
                  <a:schemeClr val="tx1"/>
                </a:solidFill>
                <a:latin typeface="Gill Sans MT" pitchFamily="34" charset="0"/>
                <a:ea typeface="新細明體" pitchFamily="18" charset="-120"/>
              </a:defRPr>
            </a:lvl1pPr>
            <a:lvl2pPr marL="37931725" indent="-37474525" eaLnBrk="0" hangingPunct="0">
              <a:defRPr kumimoji="1">
                <a:solidFill>
                  <a:schemeClr val="tx1"/>
                </a:solidFill>
                <a:latin typeface="Gill Sans MT" pitchFamily="34" charset="0"/>
                <a:ea typeface="新細明體" pitchFamily="18" charset="-120"/>
              </a:defRPr>
            </a:lvl2pPr>
            <a:lvl3pPr marL="1143000" indent="-228600" eaLnBrk="0" hangingPunct="0">
              <a:defRPr kumimoji="1">
                <a:solidFill>
                  <a:schemeClr val="tx1"/>
                </a:solidFill>
                <a:latin typeface="Gill Sans MT" pitchFamily="34" charset="0"/>
                <a:ea typeface="新細明體" pitchFamily="18" charset="-120"/>
              </a:defRPr>
            </a:lvl3pPr>
            <a:lvl4pPr marL="1600200" indent="-228600" eaLnBrk="0" hangingPunct="0">
              <a:defRPr kumimoji="1">
                <a:solidFill>
                  <a:schemeClr val="tx1"/>
                </a:solidFill>
                <a:latin typeface="Gill Sans MT" pitchFamily="34" charset="0"/>
                <a:ea typeface="新細明體" pitchFamily="18" charset="-120"/>
              </a:defRPr>
            </a:lvl4pPr>
            <a:lvl5pPr marL="2057400" indent="-228600" eaLnBrk="0" hangingPunct="0">
              <a:defRPr kumimoji="1">
                <a:solidFill>
                  <a:schemeClr val="tx1"/>
                </a:solidFill>
                <a:latin typeface="Gill Sans MT"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Gill Sans MT"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Gill Sans MT"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Gill Sans MT"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Gill Sans MT" pitchFamily="34" charset="0"/>
                <a:ea typeface="新細明體" pitchFamily="18" charset="-120"/>
              </a:defRPr>
            </a:lvl9pPr>
          </a:lstStyle>
          <a:p>
            <a:pPr algn="r" eaLnBrk="1" hangingPunct="1"/>
            <a:fld id="{E4FEFA5C-395F-4924-A1A5-1A224E90D245}" type="slidenum">
              <a:rPr lang="en-GB" altLang="en-US" sz="1200" b="1">
                <a:latin typeface="Calibri" pitchFamily="34" charset="0"/>
              </a:rPr>
              <a:pPr algn="r" eaLnBrk="1" hangingPunct="1"/>
              <a:t>‹#›</a:t>
            </a:fld>
            <a:endParaRPr lang="en-GB" altLang="en-US" sz="1200" b="1">
              <a:latin typeface="Calibri" pitchFamily="34" charset="0"/>
            </a:endParaRPr>
          </a:p>
        </p:txBody>
      </p:sp>
      <p:sp>
        <p:nvSpPr>
          <p:cNvPr id="13" name="Title Placeholder 21"/>
          <p:cNvSpPr>
            <a:spLocks noGrp="1"/>
          </p:cNvSpPr>
          <p:nvPr>
            <p:ph type="title" hasCustomPrompt="1"/>
          </p:nvPr>
        </p:nvSpPr>
        <p:spPr bwMode="auto">
          <a:xfrm>
            <a:off x="457200" y="152400"/>
            <a:ext cx="8229600" cy="990600"/>
          </a:xfrm>
          <a:prstGeom prst="rect">
            <a:avLst/>
          </a:prstGeom>
          <a:noFill/>
          <a:ln>
            <a:noFill/>
          </a:ln>
          <a:extLst/>
        </p:spPr>
        <p:txBody>
          <a:bodyPr/>
          <a:lstStyle/>
          <a:p>
            <a:pPr lvl="0"/>
            <a:r>
              <a:rPr lang="en-US" altLang="zh-HK" dirty="0" smtClean="0"/>
              <a:t>CLICK TO EDIT MASTER TITLE </a:t>
            </a:r>
            <a:r>
              <a:rPr lang="en-US" altLang="zh-HK" dirty="0" err="1" smtClean="0"/>
              <a:t>STYLe</a:t>
            </a:r>
            <a:endParaRPr lang="en-US" altLang="zh-HK" dirty="0" smtClean="0"/>
          </a:p>
        </p:txBody>
      </p:sp>
      <p:sp>
        <p:nvSpPr>
          <p:cNvPr id="7" name="Date Placeholder 27"/>
          <p:cNvSpPr>
            <a:spLocks noGrp="1"/>
          </p:cNvSpPr>
          <p:nvPr>
            <p:ph type="dt" sz="half" idx="10"/>
          </p:nvPr>
        </p:nvSpPr>
        <p:spPr>
          <a:xfrm>
            <a:off x="6400800" y="6354763"/>
            <a:ext cx="2286000" cy="366712"/>
          </a:xfrm>
        </p:spPr>
        <p:txBody>
          <a:bodyPr/>
          <a:lstStyle>
            <a:lvl1pPr>
              <a:defRPr/>
            </a:lvl1pPr>
          </a:lstStyle>
          <a:p>
            <a:fld id="{9EA95BE0-4F2F-4741-95A3-6E85D1588527}" type="datetime1">
              <a:rPr lang="zh-HK" altLang="en-US"/>
              <a:pPr/>
              <a:t>3/5/2018</a:t>
            </a:fld>
            <a:endParaRPr lang="en-GB" altLang="en-US"/>
          </a:p>
        </p:txBody>
      </p:sp>
      <p:sp>
        <p:nvSpPr>
          <p:cNvPr id="8" name="Footer Placeholder 16"/>
          <p:cNvSpPr>
            <a:spLocks noGrp="1"/>
          </p:cNvSpPr>
          <p:nvPr>
            <p:ph type="ftr" sz="quarter" idx="11"/>
          </p:nvPr>
        </p:nvSpPr>
        <p:spPr>
          <a:xfrm>
            <a:off x="2898775" y="6354763"/>
            <a:ext cx="3475038" cy="366712"/>
          </a:xfrm>
        </p:spPr>
        <p:txBody>
          <a:bodyPr/>
          <a:lstStyle>
            <a:lvl1pPr>
              <a:defRPr/>
            </a:lvl1pPr>
          </a:lstStyle>
          <a:p>
            <a:endParaRPr lang="en-GB" altLang="en-US"/>
          </a:p>
        </p:txBody>
      </p:sp>
    </p:spTree>
    <p:extLst>
      <p:ext uri="{BB962C8B-B14F-4D97-AF65-F5344CB8AC3E}">
        <p14:creationId xmlns:p14="http://schemas.microsoft.com/office/powerpoint/2010/main" xmlns="" val="29544330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dirty="0"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4" name="Date Placeholder 13"/>
          <p:cNvSpPr>
            <a:spLocks noGrp="1"/>
          </p:cNvSpPr>
          <p:nvPr>
            <p:ph type="dt" sz="half" idx="2"/>
          </p:nvPr>
        </p:nvSpPr>
        <p:spPr>
          <a:xfrm>
            <a:off x="611188" y="6356350"/>
            <a:ext cx="2289175" cy="365125"/>
          </a:xfrm>
          <a:prstGeom prst="rect">
            <a:avLst/>
          </a:prstGeom>
        </p:spPr>
        <p:txBody>
          <a:bodyPr vert="horz" wrap="square" lIns="91440" tIns="45720" rIns="91440" bIns="45720" numCol="1" anchor="t" anchorCtr="0" compatLnSpc="1">
            <a:prstTxWarp prst="textNoShape">
              <a:avLst/>
            </a:prstTxWarp>
          </a:bodyPr>
          <a:lstStyle>
            <a:lvl1pPr>
              <a:defRPr kumimoji="0" sz="1400">
                <a:solidFill>
                  <a:schemeClr val="tx2"/>
                </a:solidFill>
              </a:defRPr>
            </a:lvl1pPr>
          </a:lstStyle>
          <a:p>
            <a:fld id="{316395CE-2CE6-466F-89BD-F5C91083126D}" type="datetime1">
              <a:rPr lang="zh-HK" altLang="en-US"/>
              <a:pPr/>
              <a:t>3/5/2018</a:t>
            </a:fld>
            <a:endParaRPr lang="en-GB" alt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wrap="square" lIns="91440" tIns="45720" rIns="91440" bIns="45720" numCol="1" anchor="t" anchorCtr="0" compatLnSpc="1">
            <a:prstTxWarp prst="textNoShape">
              <a:avLst/>
            </a:prstTxWarp>
          </a:bodyPr>
          <a:lstStyle>
            <a:lvl1pPr algn="r">
              <a:defRPr kumimoji="0" sz="1400">
                <a:solidFill>
                  <a:schemeClr val="tx2"/>
                </a:solidFill>
              </a:defRPr>
            </a:lvl1pPr>
          </a:lstStyle>
          <a:p>
            <a:endParaRPr lang="en-GB" altLang="en-US"/>
          </a:p>
        </p:txBody>
      </p:sp>
      <p:sp>
        <p:nvSpPr>
          <p:cNvPr id="1031" name="Straight Connector 28"/>
          <p:cNvSpPr>
            <a:spLocks noChangeShapeType="1"/>
          </p:cNvSpPr>
          <p:nvPr/>
        </p:nvSpPr>
        <p:spPr bwMode="auto">
          <a:xfrm>
            <a:off x="457200" y="1143000"/>
            <a:ext cx="8229600" cy="0"/>
          </a:xfrm>
          <a:prstGeom prst="line">
            <a:avLst/>
          </a:prstGeom>
          <a:noFill/>
          <a:ln w="9525">
            <a:solidFill>
              <a:srgbClr val="959595"/>
            </a:solidFill>
            <a:prstDash val="dash"/>
            <a:round/>
            <a:headEnd/>
            <a:tailEnd/>
          </a:ln>
          <a:extLst>
            <a:ext uri="{909E8E84-426E-40DD-AFC4-6F175D3DCCD1}">
              <a14:hiddenFill xmlns:a14="http://schemas.microsoft.com/office/drawing/2010/main" xmlns="">
                <a:noFill/>
              </a14:hiddenFill>
            </a:ext>
          </a:extLst>
        </p:spPr>
        <p:txBody>
          <a:bodyPr/>
          <a:lstStyle/>
          <a:p>
            <a:endParaRPr lang="en-GB"/>
          </a:p>
        </p:txBody>
      </p:sp>
      <p:sp>
        <p:nvSpPr>
          <p:cNvPr id="13" name="Slide Number Placeholder 4"/>
          <p:cNvSpPr>
            <a:spLocks noGrp="1"/>
          </p:cNvSpPr>
          <p:nvPr>
            <p:ph type="sldNum" sz="quarter" idx="4"/>
          </p:nvPr>
        </p:nvSpPr>
        <p:spPr>
          <a:xfrm>
            <a:off x="7054850" y="6524625"/>
            <a:ext cx="1981200" cy="222250"/>
          </a:xfrm>
          <a:prstGeom prst="rect">
            <a:avLst/>
          </a:prstGeom>
        </p:spPr>
        <p:txBody>
          <a:bodyPr vert="horz" wrap="square" lIns="91440" tIns="45720" rIns="91440" bIns="45720" numCol="1" anchor="t" anchorCtr="0" compatLnSpc="1">
            <a:prstTxWarp prst="textNoShape">
              <a:avLst/>
            </a:prstTxWarp>
          </a:bodyPr>
          <a:lstStyle>
            <a:lvl1pPr algn="r">
              <a:defRPr sz="1200" b="1">
                <a:latin typeface="Calibri" pitchFamily="34" charset="0"/>
              </a:defRPr>
            </a:lvl1pPr>
          </a:lstStyle>
          <a:p>
            <a:fld id="{29E6684C-8362-48C4-BEED-46BD664B9E5C}" type="slidenum">
              <a:rPr lang="en-GB" altLang="en-US"/>
              <a:pPr/>
              <a:t>‹#›</a:t>
            </a:fld>
            <a:endParaRPr lang="en-GB" altLang="en-US"/>
          </a:p>
        </p:txBody>
      </p:sp>
      <p:pic>
        <p:nvPicPr>
          <p:cNvPr id="1033" name="Picture 2"/>
          <p:cNvPicPr>
            <a:picLocks noChangeAspect="1" noChangeArrowheads="1"/>
          </p:cNvPicPr>
          <p:nvPr/>
        </p:nvPicPr>
        <p:blipFill>
          <a:blip r:embed="rId8" cstate="print">
            <a:extLst>
              <a:ext uri="{28A0092B-C50C-407E-A947-70E740481C1C}">
                <a14:useLocalDpi xmlns:a14="http://schemas.microsoft.com/office/drawing/2010/main" xmlns="" val="0"/>
              </a:ext>
            </a:extLst>
          </a:blip>
          <a:srcRect b="9567"/>
          <a:stretch>
            <a:fillRect/>
          </a:stretch>
        </p:blipFill>
        <p:spPr bwMode="auto">
          <a:xfrm>
            <a:off x="7063450" y="6093296"/>
            <a:ext cx="1641475"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461" r:id="rId1"/>
    <p:sldLayoutId id="2147485462" r:id="rId2"/>
    <p:sldLayoutId id="2147485463" r:id="rId3"/>
    <p:sldLayoutId id="2147485465" r:id="rId4"/>
    <p:sldLayoutId id="2147485464" r:id="rId5"/>
    <p:sldLayoutId id="2147485466" r:id="rId6"/>
  </p:sldLayoutIdLst>
  <p:timing>
    <p:tnLst>
      <p:par>
        <p:cTn id="1" dur="indefinite" restart="never" nodeType="tmRoot"/>
      </p:par>
    </p:tnLst>
  </p:timing>
  <p:hf hdr="0" ftr="0" dt="0"/>
  <p:txStyles>
    <p:titleStyle>
      <a:lvl1pPr algn="r" rtl="0" eaLnBrk="0" fontAlgn="base" hangingPunct="0">
        <a:spcBef>
          <a:spcPct val="0"/>
        </a:spcBef>
        <a:spcAft>
          <a:spcPct val="0"/>
        </a:spcAft>
        <a:defRPr sz="2800" b="0" kern="1200">
          <a:solidFill>
            <a:srgbClr val="959595"/>
          </a:solidFill>
          <a:latin typeface="Segoe UI" panose="020B0502040204020203" pitchFamily="34" charset="0"/>
          <a:ea typeface="Segoe UI" panose="020B0502040204020203" pitchFamily="34" charset="0"/>
          <a:cs typeface="Segoe UI" panose="020B0502040204020203" pitchFamily="34" charset="0"/>
        </a:defRPr>
      </a:lvl1pPr>
      <a:lvl2pPr algn="r" rtl="0" eaLnBrk="0" fontAlgn="base" hangingPunct="0">
        <a:spcBef>
          <a:spcPct val="0"/>
        </a:spcBef>
        <a:spcAft>
          <a:spcPct val="0"/>
        </a:spcAft>
        <a:defRPr sz="2400" b="1">
          <a:solidFill>
            <a:srgbClr val="C80E1D"/>
          </a:solidFill>
          <a:latin typeface="Century Gothic" pitchFamily="34" charset="0"/>
          <a:ea typeface="ＭＳ Ｐゴシック" pitchFamily="-84" charset="-128"/>
        </a:defRPr>
      </a:lvl2pPr>
      <a:lvl3pPr algn="r" rtl="0" eaLnBrk="0" fontAlgn="base" hangingPunct="0">
        <a:spcBef>
          <a:spcPct val="0"/>
        </a:spcBef>
        <a:spcAft>
          <a:spcPct val="0"/>
        </a:spcAft>
        <a:defRPr sz="2400" b="1">
          <a:solidFill>
            <a:srgbClr val="C80E1D"/>
          </a:solidFill>
          <a:latin typeface="Century Gothic" pitchFamily="34" charset="0"/>
          <a:ea typeface="ＭＳ Ｐゴシック" pitchFamily="-84" charset="-128"/>
        </a:defRPr>
      </a:lvl3pPr>
      <a:lvl4pPr algn="r" rtl="0" eaLnBrk="0" fontAlgn="base" hangingPunct="0">
        <a:spcBef>
          <a:spcPct val="0"/>
        </a:spcBef>
        <a:spcAft>
          <a:spcPct val="0"/>
        </a:spcAft>
        <a:defRPr sz="2400" b="1">
          <a:solidFill>
            <a:srgbClr val="C80E1D"/>
          </a:solidFill>
          <a:latin typeface="Century Gothic" pitchFamily="34" charset="0"/>
          <a:ea typeface="ＭＳ Ｐゴシック" pitchFamily="-84" charset="-128"/>
        </a:defRPr>
      </a:lvl4pPr>
      <a:lvl5pPr algn="r" rtl="0" eaLnBrk="0" fontAlgn="base" hangingPunct="0">
        <a:spcBef>
          <a:spcPct val="0"/>
        </a:spcBef>
        <a:spcAft>
          <a:spcPct val="0"/>
        </a:spcAft>
        <a:defRPr sz="2400" b="1">
          <a:solidFill>
            <a:srgbClr val="C80E1D"/>
          </a:solidFill>
          <a:latin typeface="Century Gothic" pitchFamily="34" charset="0"/>
          <a:ea typeface="ＭＳ Ｐゴシック" pitchFamily="-84" charset="-128"/>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rgbClr val="C80E1D"/>
        </a:buClr>
        <a:buSzPct val="76000"/>
        <a:buFont typeface="Wingdings 3" pitchFamily="18" charset="2"/>
        <a:buChar char=""/>
        <a:defRPr sz="16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641350" indent="-285750" algn="l" rtl="0" eaLnBrk="0" fontAlgn="base" hangingPunct="0">
        <a:spcBef>
          <a:spcPts val="500"/>
        </a:spcBef>
        <a:spcAft>
          <a:spcPct val="0"/>
        </a:spcAft>
        <a:buClr>
          <a:srgbClr val="C00000"/>
        </a:buClr>
        <a:buSzPct val="76000"/>
        <a:buFont typeface="Wingdings" panose="05000000000000000000" pitchFamily="2" charset="2"/>
        <a:buChar char="§"/>
        <a:defRPr sz="16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087438" indent="-400050" algn="l" rtl="0" eaLnBrk="0" fontAlgn="base" hangingPunct="0">
        <a:spcBef>
          <a:spcPts val="500"/>
        </a:spcBef>
        <a:spcAft>
          <a:spcPct val="0"/>
        </a:spcAft>
        <a:buClr>
          <a:srgbClr val="C00000"/>
        </a:buClr>
        <a:buSzPct val="76000"/>
        <a:buFont typeface="+mj-lt"/>
        <a:buAutoNum type="romanUcPeriod"/>
        <a:defRPr sz="16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249363" indent="-206375" algn="l" rtl="0" eaLnBrk="0" fontAlgn="base" hangingPunct="0">
        <a:spcBef>
          <a:spcPts val="400"/>
        </a:spcBef>
        <a:spcAft>
          <a:spcPct val="0"/>
        </a:spcAft>
        <a:buClr>
          <a:srgbClr val="959595"/>
        </a:buClr>
        <a:buSzPct val="70000"/>
        <a:buFont typeface="Wingdings" pitchFamily="2" charset="2"/>
        <a:buChar char="p"/>
        <a:defRPr sz="16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1608138" indent="-198438" algn="l" rtl="0" eaLnBrk="0" fontAlgn="base" hangingPunct="0">
        <a:spcBef>
          <a:spcPts val="300"/>
        </a:spcBef>
        <a:spcAft>
          <a:spcPct val="0"/>
        </a:spcAft>
        <a:buClr>
          <a:srgbClr val="959595"/>
        </a:buClr>
        <a:buSzPct val="76000"/>
        <a:buFont typeface="Calibri" pitchFamily="34" charset="0"/>
        <a:buChar char="●"/>
        <a:defRPr sz="16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hkex.com.hk/-/media/HKEX-Market/News/Market-Consultations/2016-Present/February-2018-Emerging-and-Innovative-Sectors/Conclusions-(April-2018)/cp201802cc.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hkex.com.hk/-/media/HKEX-Market/News/Market-Consultations/2016-Present/February-2018-Emerging-and-Innovative-Sectors/Consultation-Paper/cp201802.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en-rules.hkex.com.hk/net_file_store/new_rulebooks/g/l/gl9418.pdf" TargetMode="External"/><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en-rules.hkex.com.hk/net_file_store/new_rulebooks/g/l/gl9318.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Box 5"/>
          <p:cNvSpPr txBox="1">
            <a:spLocks noChangeArrowheads="1"/>
          </p:cNvSpPr>
          <p:nvPr/>
        </p:nvSpPr>
        <p:spPr bwMode="auto">
          <a:xfrm>
            <a:off x="1222792" y="1412776"/>
            <a:ext cx="6624637"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912813"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defTabSz="912813"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defTabSz="912813"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defTabSz="912813"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defTabSz="912813"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defTabSz="912813"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defTabSz="912813"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defTabSz="912813"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defTabSz="912813"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endParaRPr kumimoji="0" lang="en-GB" altLang="en-US" sz="2000" b="1" dirty="0">
              <a:solidFill>
                <a:schemeClr val="accent1"/>
              </a:solidFill>
              <a:latin typeface="Trebuchet MS" pitchFamily="34" charset="0"/>
              <a:ea typeface="新細明體" pitchFamily="18" charset="-120"/>
              <a:cs typeface="Arial" charset="0"/>
            </a:endParaRPr>
          </a:p>
          <a:p>
            <a:pPr algn="ctr" eaLnBrk="1" hangingPunct="1">
              <a:spcBef>
                <a:spcPct val="0"/>
              </a:spcBef>
              <a:buClrTx/>
              <a:buSzTx/>
              <a:buFontTx/>
              <a:buNone/>
            </a:pPr>
            <a:r>
              <a:rPr kumimoji="0" lang="en-US" altLang="en-US" sz="4000" dirty="0" smtClean="0">
                <a:solidFill>
                  <a:srgbClr val="959595"/>
                </a:solidFill>
                <a:latin typeface="Segoe UI" panose="020B0502040204020203" pitchFamily="34" charset="0"/>
                <a:ea typeface="Segoe UI" panose="020B0502040204020203" pitchFamily="34" charset="0"/>
                <a:cs typeface="Segoe UI" panose="020B0502040204020203" pitchFamily="34" charset="0"/>
              </a:rPr>
              <a:t>CHARLTONS</a:t>
            </a:r>
            <a:endParaRPr kumimoji="0" lang="en-GB" altLang="en-US" sz="4000" dirty="0">
              <a:solidFill>
                <a:srgbClr val="959595"/>
              </a:solidFill>
              <a:latin typeface="Segoe UI" panose="020B0502040204020203" pitchFamily="34" charset="0"/>
              <a:ea typeface="Segoe UI" panose="020B0502040204020203" pitchFamily="34" charset="0"/>
              <a:cs typeface="Segoe UI" panose="020B0502040204020203" pitchFamily="34" charset="0"/>
            </a:endParaRPr>
          </a:p>
        </p:txBody>
      </p:sp>
      <p:sp>
        <p:nvSpPr>
          <p:cNvPr id="4101" name="投影片編號版面配置區 3"/>
          <p:cNvSpPr txBox="1">
            <a:spLocks/>
          </p:cNvSpPr>
          <p:nvPr/>
        </p:nvSpPr>
        <p:spPr bwMode="auto">
          <a:xfrm>
            <a:off x="8683625" y="6597650"/>
            <a:ext cx="352425" cy="22225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endParaRPr kumimoji="0" lang="en-GB" altLang="en-US" sz="1800" dirty="0">
              <a:solidFill>
                <a:schemeClr val="tx2"/>
              </a:solidFill>
              <a:ea typeface="新細明體" pitchFamily="18" charset="-120"/>
              <a:cs typeface="Arial" charset="0"/>
            </a:endParaRPr>
          </a:p>
        </p:txBody>
      </p:sp>
      <p:sp>
        <p:nvSpPr>
          <p:cNvPr id="8" name="Title 7"/>
          <p:cNvSpPr>
            <a:spLocks noGrp="1"/>
          </p:cNvSpPr>
          <p:nvPr>
            <p:ph type="title"/>
          </p:nvPr>
        </p:nvSpPr>
        <p:spPr>
          <a:xfrm>
            <a:off x="444092" y="2852936"/>
            <a:ext cx="8229600" cy="2286744"/>
          </a:xfrm>
        </p:spPr>
        <p:txBody>
          <a:bodyPr/>
          <a:lstStyle/>
          <a:p>
            <a:pPr algn="ctr"/>
            <a:r>
              <a:rPr lang="en-US" sz="3600" dirty="0">
                <a:solidFill>
                  <a:schemeClr val="tx1"/>
                </a:solidFill>
                <a:latin typeface="Segoe UI Light" panose="020B0502040204020203" pitchFamily="34" charset="0"/>
              </a:rPr>
              <a:t>Consultation Conclusions </a:t>
            </a:r>
            <a:r>
              <a:rPr lang="en-US" sz="3600" dirty="0" smtClean="0">
                <a:solidFill>
                  <a:schemeClr val="tx1"/>
                </a:solidFill>
                <a:latin typeface="Segoe UI Light" panose="020B0502040204020203" pitchFamily="34" charset="0"/>
              </a:rPr>
              <a:t/>
            </a:r>
            <a:br>
              <a:rPr lang="en-US" sz="3600" dirty="0" smtClean="0">
                <a:solidFill>
                  <a:schemeClr val="tx1"/>
                </a:solidFill>
                <a:latin typeface="Segoe UI Light" panose="020B0502040204020203" pitchFamily="34" charset="0"/>
              </a:rPr>
            </a:br>
            <a:r>
              <a:rPr lang="en-US" sz="3600" dirty="0" smtClean="0">
                <a:solidFill>
                  <a:schemeClr val="tx1"/>
                </a:solidFill>
                <a:latin typeface="Segoe UI Light" panose="020B0502040204020203" pitchFamily="34" charset="0"/>
              </a:rPr>
              <a:t>on </a:t>
            </a:r>
            <a:r>
              <a:rPr lang="en-US" sz="3600" dirty="0">
                <a:solidFill>
                  <a:schemeClr val="tx1"/>
                </a:solidFill>
                <a:latin typeface="Segoe UI Light" panose="020B0502040204020203" pitchFamily="34" charset="0"/>
              </a:rPr>
              <a:t>WVR Listings and </a:t>
            </a:r>
            <a:r>
              <a:rPr lang="en-US" sz="3600" dirty="0" smtClean="0">
                <a:solidFill>
                  <a:schemeClr val="tx1"/>
                </a:solidFill>
                <a:latin typeface="Segoe UI Light" panose="020B0502040204020203" pitchFamily="34" charset="0"/>
              </a:rPr>
              <a:t/>
            </a:r>
            <a:br>
              <a:rPr lang="en-US" sz="3600" dirty="0" smtClean="0">
                <a:solidFill>
                  <a:schemeClr val="tx1"/>
                </a:solidFill>
                <a:latin typeface="Segoe UI Light" panose="020B0502040204020203" pitchFamily="34" charset="0"/>
              </a:rPr>
            </a:br>
            <a:r>
              <a:rPr lang="en-US" sz="3600" dirty="0" smtClean="0">
                <a:solidFill>
                  <a:schemeClr val="tx1"/>
                </a:solidFill>
                <a:latin typeface="Segoe UI Light" panose="020B0502040204020203" pitchFamily="34" charset="0"/>
              </a:rPr>
              <a:t>Concessionary </a:t>
            </a:r>
            <a:r>
              <a:rPr lang="en-US" sz="3600" dirty="0">
                <a:solidFill>
                  <a:schemeClr val="tx1"/>
                </a:solidFill>
                <a:latin typeface="Segoe UI Light" panose="020B0502040204020203" pitchFamily="34" charset="0"/>
              </a:rPr>
              <a:t>Route to Secondary Listing</a:t>
            </a:r>
            <a:r>
              <a:rPr lang="en-GB" sz="3600" dirty="0">
                <a:solidFill>
                  <a:schemeClr val="tx1"/>
                </a:solidFill>
                <a:latin typeface="Segoe UI Light" panose="020B0502040204020203" pitchFamily="34" charset="0"/>
              </a:rPr>
              <a:t/>
            </a:r>
            <a:br>
              <a:rPr lang="en-GB" sz="3600" dirty="0">
                <a:solidFill>
                  <a:schemeClr val="tx1"/>
                </a:solidFill>
                <a:latin typeface="Segoe UI Light" panose="020B0502040204020203" pitchFamily="34" charset="0"/>
              </a:rPr>
            </a:br>
            <a:endParaRPr lang="zh-CN" altLang="en-US" sz="3600" dirty="0">
              <a:solidFill>
                <a:schemeClr val="tx1"/>
              </a:solidFill>
              <a:latin typeface="Segoe UI Light" panose="020B0502040204020203"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en-US" dirty="0" smtClean="0">
                <a:latin typeface="Calibri" panose="020F0502020204030204" pitchFamily="34" charset="0"/>
                <a:ea typeface="ＭＳ Ｐゴシック" pitchFamily="34" charset="-128"/>
              </a:rPr>
              <a:t>LISTING OF COMPANIES WITH </a:t>
            </a:r>
            <a:r>
              <a:rPr lang="en-US" altLang="en-US" dirty="0" smtClean="0">
                <a:solidFill>
                  <a:schemeClr val="bg2">
                    <a:lumMod val="50000"/>
                  </a:schemeClr>
                </a:solidFill>
                <a:latin typeface="Calibri" panose="020F0502020204030204" pitchFamily="34" charset="0"/>
                <a:ea typeface="ＭＳ Ｐゴシック" pitchFamily="34" charset="-128"/>
              </a:rPr>
              <a:t>WEIGHTED VOTING </a:t>
            </a:r>
            <a:r>
              <a:rPr lang="en-US" altLang="en-US" dirty="0" smtClean="0">
                <a:latin typeface="Calibri" panose="020F0502020204030204" pitchFamily="34" charset="0"/>
                <a:ea typeface="ＭＳ Ｐゴシック" pitchFamily="34" charset="-128"/>
              </a:rPr>
              <a:t>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MARKET CAPITALISATION</a:t>
            </a:r>
            <a:endParaRPr lang="en-US" altLang="en-US" dirty="0" smtClean="0">
              <a:solidFill>
                <a:schemeClr val="bg2">
                  <a:lumMod val="50000"/>
                </a:schemeClr>
              </a:solidFill>
              <a:latin typeface="Calibri" panose="020F0502020204030204" pitchFamily="34" charset="0"/>
              <a:ea typeface="ＭＳ Ｐゴシック" pitchFamily="34" charset="-128"/>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9</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Listing </a:t>
            </a:r>
            <a:r>
              <a:rPr lang="en-US" sz="1400" dirty="0"/>
              <a:t>applicants with WVR structures </a:t>
            </a:r>
            <a:r>
              <a:rPr lang="en-US" sz="1400" dirty="0" smtClean="0"/>
              <a:t>must have </a:t>
            </a:r>
            <a:r>
              <a:rPr lang="en-US" sz="1400" dirty="0"/>
              <a:t>either</a:t>
            </a:r>
            <a:r>
              <a:rPr lang="en-US" sz="1400" dirty="0" smtClean="0"/>
              <a:t>:</a:t>
            </a:r>
          </a:p>
          <a:p>
            <a:pPr marL="0" lvl="0" indent="0" algn="just">
              <a:buNone/>
            </a:pPr>
            <a:endParaRPr lang="en-AU" sz="1400" dirty="0"/>
          </a:p>
          <a:p>
            <a:pPr lvl="1" algn="just"/>
            <a:r>
              <a:rPr lang="en-US" sz="1400" dirty="0"/>
              <a:t>a market capitalisation of at least HK$40 billion at listing; </a:t>
            </a:r>
            <a:r>
              <a:rPr lang="en-US" sz="1400" dirty="0" smtClean="0"/>
              <a:t>or</a:t>
            </a:r>
          </a:p>
          <a:p>
            <a:pPr marL="355600" lvl="1" indent="0" algn="just">
              <a:buNone/>
            </a:pPr>
            <a:endParaRPr lang="en-AU" sz="1400" dirty="0"/>
          </a:p>
          <a:p>
            <a:pPr lvl="1" algn="just"/>
            <a:r>
              <a:rPr lang="en-US" sz="1400" dirty="0"/>
              <a:t>a market capitalisation of at least HK$10 billion at listing and at least HK$1 billion of revenue in the most recent audited financial year.</a:t>
            </a:r>
            <a:endParaRPr lang="en-AU" sz="1400" dirty="0"/>
          </a:p>
        </p:txBody>
      </p:sp>
    </p:spTree>
    <p:extLst>
      <p:ext uri="{BB962C8B-B14F-4D97-AF65-F5344CB8AC3E}">
        <p14:creationId xmlns:p14="http://schemas.microsoft.com/office/powerpoint/2010/main" xmlns="" val="2958419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en-US" dirty="0" smtClean="0">
                <a:latin typeface="Calibri" panose="020F0502020204030204" pitchFamily="34" charset="0"/>
                <a:ea typeface="ＭＳ Ｐゴシック" pitchFamily="34" charset="-128"/>
              </a:rPr>
              <a:t>LISTING OF COMPANIES WITH </a:t>
            </a:r>
            <a:r>
              <a:rPr lang="en-US" altLang="en-US" dirty="0" smtClean="0">
                <a:solidFill>
                  <a:schemeClr val="bg2">
                    <a:lumMod val="50000"/>
                  </a:schemeClr>
                </a:solidFill>
                <a:latin typeface="Calibri" panose="020F0502020204030204" pitchFamily="34" charset="0"/>
                <a:ea typeface="ＭＳ Ｐゴシック" pitchFamily="34" charset="-128"/>
              </a:rPr>
              <a:t>WEIGHTED VOTING </a:t>
            </a:r>
            <a:r>
              <a:rPr lang="en-US" altLang="en-US" dirty="0" smtClean="0">
                <a:latin typeface="Calibri" panose="020F0502020204030204" pitchFamily="34" charset="0"/>
                <a:ea typeface="ＭＳ Ｐゴシック" pitchFamily="34" charset="-128"/>
              </a:rPr>
              <a:t>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RING-FENCING</a:t>
            </a:r>
            <a:r>
              <a:rPr lang="en-US" dirty="0" smtClean="0">
                <a:latin typeface="Calibri" pitchFamily="34" charset="0"/>
              </a:rPr>
              <a:t> AND </a:t>
            </a:r>
            <a:r>
              <a:rPr lang="en-US" dirty="0" smtClean="0">
                <a:solidFill>
                  <a:schemeClr val="bg2">
                    <a:lumMod val="50000"/>
                  </a:schemeClr>
                </a:solidFill>
                <a:latin typeface="Calibri" pitchFamily="34" charset="0"/>
              </a:rPr>
              <a:t>ANTI-AVOIDANCE</a:t>
            </a:r>
            <a:endParaRPr lang="en-US" altLang="en-US" dirty="0" smtClean="0">
              <a:solidFill>
                <a:schemeClr val="bg2">
                  <a:lumMod val="50000"/>
                </a:schemeClr>
              </a:solidFill>
              <a:latin typeface="Calibri" panose="020F0502020204030204" pitchFamily="34" charset="0"/>
              <a:ea typeface="ＭＳ Ｐゴシック" pitchFamily="34" charset="-128"/>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10</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Only </a:t>
            </a:r>
            <a:r>
              <a:rPr lang="en-US" sz="1400" dirty="0"/>
              <a:t>new applicants with a WVR structure </a:t>
            </a:r>
            <a:r>
              <a:rPr lang="en-US" sz="1400" dirty="0" smtClean="0"/>
              <a:t>are </a:t>
            </a:r>
            <a:r>
              <a:rPr lang="en-US" sz="1400" dirty="0"/>
              <a:t>considered for </a:t>
            </a:r>
            <a:r>
              <a:rPr lang="en-US" sz="1400" dirty="0" smtClean="0"/>
              <a:t>listing.</a:t>
            </a:r>
          </a:p>
          <a:p>
            <a:pPr lvl="1" algn="just"/>
            <a:r>
              <a:rPr lang="en-US" sz="1400" dirty="0" smtClean="0"/>
              <a:t>The </a:t>
            </a:r>
            <a:r>
              <a:rPr lang="en-US" sz="1400" dirty="0"/>
              <a:t>Exchange maintains the discretion to reject a listing application where it believes that the issuer has acted intentionally to avoid this rule or in a manner which has the effect of avoiding it.</a:t>
            </a:r>
          </a:p>
          <a:p>
            <a:pPr lvl="0" algn="just"/>
            <a:endParaRPr lang="en-US" sz="1400" dirty="0"/>
          </a:p>
          <a:p>
            <a:pPr lvl="0" algn="just"/>
            <a:r>
              <a:rPr lang="en-US" sz="1400" dirty="0"/>
              <a:t>Listed issuers are restricted from increasing the proportion of WVR shares to above the proportion in issue at listing. </a:t>
            </a:r>
          </a:p>
        </p:txBody>
      </p:sp>
    </p:spTree>
    <p:extLst>
      <p:ext uri="{BB962C8B-B14F-4D97-AF65-F5344CB8AC3E}">
        <p14:creationId xmlns:p14="http://schemas.microsoft.com/office/powerpoint/2010/main" xmlns="" val="1891321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en-US" dirty="0" smtClean="0">
                <a:latin typeface="Calibri" panose="020F0502020204030204" pitchFamily="34" charset="0"/>
                <a:ea typeface="ＭＳ Ｐゴシック" pitchFamily="34" charset="-128"/>
              </a:rPr>
              <a:t>LISTING OF COMPANIES WITH </a:t>
            </a:r>
            <a:r>
              <a:rPr lang="en-US" altLang="en-US" dirty="0" smtClean="0">
                <a:solidFill>
                  <a:schemeClr val="bg2">
                    <a:lumMod val="50000"/>
                  </a:schemeClr>
                </a:solidFill>
                <a:latin typeface="Calibri" panose="020F0502020204030204" pitchFamily="34" charset="0"/>
                <a:ea typeface="ＭＳ Ｐゴシック" pitchFamily="34" charset="-128"/>
              </a:rPr>
              <a:t>WEIGHTED VOTING </a:t>
            </a:r>
            <a:r>
              <a:rPr lang="en-US" altLang="en-US" dirty="0" smtClean="0">
                <a:latin typeface="Calibri" panose="020F0502020204030204" pitchFamily="34" charset="0"/>
                <a:ea typeface="ＭＳ Ｐゴシック" pitchFamily="34" charset="-128"/>
              </a:rPr>
              <a:t>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RING-FENCING </a:t>
            </a:r>
            <a:r>
              <a:rPr lang="en-US" dirty="0" smtClean="0">
                <a:latin typeface="Calibri" pitchFamily="34" charset="0"/>
              </a:rPr>
              <a:t>AND </a:t>
            </a:r>
            <a:r>
              <a:rPr lang="en-US" dirty="0" smtClean="0">
                <a:solidFill>
                  <a:schemeClr val="bg2">
                    <a:lumMod val="50000"/>
                  </a:schemeClr>
                </a:solidFill>
                <a:latin typeface="Calibri" pitchFamily="34" charset="0"/>
              </a:rPr>
              <a:t>ANTI-AVOIDANCE</a:t>
            </a:r>
            <a:r>
              <a:rPr lang="en-US" dirty="0" smtClean="0">
                <a:latin typeface="Calibri" pitchFamily="34" charset="0"/>
              </a:rPr>
              <a:t> (CONT.)</a:t>
            </a:r>
            <a:endParaRPr altLang="en-US" dirty="0" smtClean="0">
              <a:latin typeface="Calibri" panose="020F0502020204030204" pitchFamily="34" charset="0"/>
              <a:ea typeface="ＭＳ Ｐゴシック" pitchFamily="34" charset="-128"/>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11</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WVR </a:t>
            </a:r>
            <a:r>
              <a:rPr lang="en-US" sz="1400" dirty="0"/>
              <a:t>beneficiaries may allot, issue or grant shares carrying WVRs with the Exchange’s approval only in certain circumstances (a pro rata offering to all shareholders or a pro rata issue of securities to all shareholders by way of scrip dividends or a stock split or other capital </a:t>
            </a:r>
            <a:r>
              <a:rPr lang="en-US" sz="1400" dirty="0" err="1"/>
              <a:t>reorganisation</a:t>
            </a:r>
            <a:r>
              <a:rPr lang="en-US" sz="1400" dirty="0"/>
              <a:t>) and where such corporate action does not result in an increase in the proportion of shares holding </a:t>
            </a:r>
            <a:r>
              <a:rPr lang="en-US" sz="1400" dirty="0" smtClean="0"/>
              <a:t>WVRs.</a:t>
            </a:r>
          </a:p>
          <a:p>
            <a:pPr lvl="1" algn="just"/>
            <a:r>
              <a:rPr lang="en-US" sz="1400" dirty="0" smtClean="0"/>
              <a:t>Where </a:t>
            </a:r>
            <a:r>
              <a:rPr lang="en-US" sz="1400" dirty="0"/>
              <a:t>a WVR beneficiary does not take up any part of a pro rata offer, the shares or rights not taken up can be transferred to another person provided that such transferred rights will only entitle the transferee to an equivalent number of ordinary shares.</a:t>
            </a:r>
          </a:p>
          <a:p>
            <a:pPr lvl="0" algn="just"/>
            <a:endParaRPr lang="en-US" sz="1400" dirty="0"/>
          </a:p>
          <a:p>
            <a:pPr lvl="0" algn="just"/>
            <a:r>
              <a:rPr lang="en-US" sz="1400" dirty="0"/>
              <a:t>Where a listed issuer reduces the number of shares in issue, the WVR beneficiaries should reduce their WVRs proportionately, if the reduction in issued shares would otherwise result in an increase in the proportion of shares carrying WVRs.</a:t>
            </a:r>
          </a:p>
          <a:p>
            <a:pPr lvl="0" algn="just"/>
            <a:endParaRPr lang="en-US" sz="1400" dirty="0"/>
          </a:p>
          <a:p>
            <a:pPr lvl="0" algn="just"/>
            <a:r>
              <a:rPr lang="en-US" sz="1400" dirty="0"/>
              <a:t>Issuers are not permitted to change the terms of a class of shares carrying WVRs to increase the WVRs carried by that </a:t>
            </a:r>
            <a:r>
              <a:rPr lang="en-US" sz="1400" dirty="0" smtClean="0"/>
              <a:t>class.</a:t>
            </a:r>
          </a:p>
          <a:p>
            <a:pPr lvl="1" algn="just"/>
            <a:r>
              <a:rPr lang="en-US" sz="1400" dirty="0" smtClean="0"/>
              <a:t>However, </a:t>
            </a:r>
            <a:r>
              <a:rPr lang="en-US" sz="1400" dirty="0"/>
              <a:t>issuers may reduce WVRs with the Exchange’s approval, in addition to complying with any requirements under law.</a:t>
            </a:r>
          </a:p>
        </p:txBody>
      </p:sp>
    </p:spTree>
    <p:extLst>
      <p:ext uri="{BB962C8B-B14F-4D97-AF65-F5344CB8AC3E}">
        <p14:creationId xmlns:p14="http://schemas.microsoft.com/office/powerpoint/2010/main" xmlns="" val="2721520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a:latin typeface="Calibri" pitchFamily="34" charset="0"/>
              </a:rPr>
              <a:t> </a:t>
            </a:r>
            <a:r>
              <a:rPr lang="en-US" altLang="en-US" dirty="0" smtClean="0">
                <a:latin typeface="Calibri" panose="020F0502020204030204" pitchFamily="34" charset="0"/>
                <a:ea typeface="ＭＳ Ｐゴシック" pitchFamily="34" charset="-128"/>
              </a:rPr>
              <a:t>LISTING OF COMPANIES WITH WEIGHTED VOTING RIGHTS – </a:t>
            </a:r>
            <a:r>
              <a:rPr lang="en-US" dirty="0" smtClean="0">
                <a:solidFill>
                  <a:schemeClr val="bg2">
                    <a:lumMod val="50000"/>
                  </a:schemeClr>
                </a:solidFill>
                <a:latin typeface="Calibri" pitchFamily="34" charset="0"/>
              </a:rPr>
              <a:t>WVR BENEFICIARIES</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12</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WVR </a:t>
            </a:r>
            <a:r>
              <a:rPr lang="en-US" sz="1400" dirty="0"/>
              <a:t>beneficiaries are required to be natural persons and directors at </a:t>
            </a:r>
            <a:r>
              <a:rPr lang="en-US" sz="1400" dirty="0" smtClean="0"/>
              <a:t>listing.</a:t>
            </a:r>
          </a:p>
          <a:p>
            <a:pPr lvl="1" algn="just"/>
            <a:r>
              <a:rPr lang="en-US" sz="1400" dirty="0" smtClean="0"/>
              <a:t>Subject </a:t>
            </a:r>
            <a:r>
              <a:rPr lang="en-US" sz="1400" dirty="0"/>
              <a:t>to fiduciary duties to the issuer.  </a:t>
            </a:r>
            <a:endParaRPr lang="en-US" sz="1400" dirty="0" smtClean="0"/>
          </a:p>
          <a:p>
            <a:pPr marL="0" lvl="0" indent="0" algn="just">
              <a:buNone/>
            </a:pPr>
            <a:endParaRPr lang="en-US" sz="1400" dirty="0" smtClean="0"/>
          </a:p>
          <a:p>
            <a:pPr lvl="0" algn="just"/>
            <a:r>
              <a:rPr lang="en-US" sz="1400" dirty="0" smtClean="0"/>
              <a:t>The </a:t>
            </a:r>
            <a:r>
              <a:rPr lang="en-US" sz="1400" dirty="0"/>
              <a:t>suitability requirements in relation to WVR beneficiaries are set out in the WVR Guidance Letter </a:t>
            </a:r>
            <a:r>
              <a:rPr lang="en-US" sz="1400" dirty="0" smtClean="0"/>
              <a:t>(please see slide 6).</a:t>
            </a:r>
          </a:p>
          <a:p>
            <a:pPr marL="0" lvl="0" indent="0" algn="just">
              <a:buNone/>
            </a:pPr>
            <a:endParaRPr lang="en-US" sz="1400" dirty="0" smtClean="0"/>
          </a:p>
          <a:p>
            <a:pPr lvl="0" algn="just"/>
            <a:r>
              <a:rPr lang="en-US" sz="1400" dirty="0" smtClean="0"/>
              <a:t>A </a:t>
            </a:r>
            <a:r>
              <a:rPr lang="en-US" sz="1400" dirty="0"/>
              <a:t>beneficiary’s WVRs </a:t>
            </a:r>
            <a:r>
              <a:rPr lang="en-US" sz="1400" dirty="0" smtClean="0"/>
              <a:t>cease </a:t>
            </a:r>
            <a:r>
              <a:rPr lang="en-US" sz="1400" dirty="0"/>
              <a:t>in certain circumstances:</a:t>
            </a:r>
            <a:endParaRPr lang="en-AU" sz="1400" dirty="0"/>
          </a:p>
          <a:p>
            <a:pPr lvl="1" algn="just"/>
            <a:r>
              <a:rPr lang="en-US" sz="1400" dirty="0"/>
              <a:t>where the WVR beneficiary dies or ceases to be a director; or</a:t>
            </a:r>
            <a:endParaRPr lang="en-AU" sz="1400" dirty="0"/>
          </a:p>
          <a:p>
            <a:pPr lvl="1" algn="just"/>
            <a:r>
              <a:rPr lang="en-US" sz="1400" dirty="0"/>
              <a:t>where the Stock Exchange deems the WVR beneficiary to be incapacitated for the purpose of performing his/her duties as a director or to no longer satisfy the Listing Rules’ requirements of a director</a:t>
            </a:r>
            <a:r>
              <a:rPr lang="en-US" sz="1400" dirty="0" smtClean="0"/>
              <a:t>.</a:t>
            </a:r>
          </a:p>
          <a:p>
            <a:pPr marL="355600" lvl="1" indent="0" algn="just">
              <a:buNone/>
            </a:pPr>
            <a:endParaRPr lang="en-AU" sz="1400" dirty="0"/>
          </a:p>
          <a:p>
            <a:pPr lvl="0" algn="just"/>
            <a:r>
              <a:rPr lang="en-US" sz="1400" dirty="0"/>
              <a:t>This “event-based sunset” provision means that WVRs will not continue for an unlimited period of time</a:t>
            </a:r>
            <a:r>
              <a:rPr lang="en-US" sz="1400" dirty="0" smtClean="0"/>
              <a:t>.</a:t>
            </a:r>
            <a:endParaRPr lang="en-AU" sz="1400" dirty="0"/>
          </a:p>
        </p:txBody>
      </p:sp>
    </p:spTree>
    <p:extLst>
      <p:ext uri="{BB962C8B-B14F-4D97-AF65-F5344CB8AC3E}">
        <p14:creationId xmlns:p14="http://schemas.microsoft.com/office/powerpoint/2010/main" xmlns="" val="3328133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a:latin typeface="Calibri" pitchFamily="34" charset="0"/>
              </a:rPr>
              <a:t> </a:t>
            </a:r>
            <a:r>
              <a:rPr lang="en-US" altLang="en-US" dirty="0" smtClean="0">
                <a:latin typeface="Calibri" panose="020F0502020204030204" pitchFamily="34" charset="0"/>
                <a:ea typeface="ＭＳ Ｐゴシック" pitchFamily="34" charset="-128"/>
              </a:rPr>
              <a:t>LISTING OF COMPANIES WITH WEIGHTED VOTING RIGHTS – </a:t>
            </a:r>
            <a:r>
              <a:rPr lang="en-US" dirty="0" smtClean="0">
                <a:solidFill>
                  <a:schemeClr val="bg2">
                    <a:lumMod val="50000"/>
                  </a:schemeClr>
                </a:solidFill>
                <a:latin typeface="Calibri" pitchFamily="34" charset="0"/>
              </a:rPr>
              <a:t>WVR BENEFICIARIES </a:t>
            </a:r>
            <a:r>
              <a:rPr lang="en-US" dirty="0" smtClean="0">
                <a:latin typeface="Calibri" pitchFamily="34" charset="0"/>
              </a:rPr>
              <a:t>(CONT.)</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13</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All </a:t>
            </a:r>
            <a:r>
              <a:rPr lang="en-US" sz="1400" dirty="0"/>
              <a:t>beneficiaries of WVRs must collectively beneficially own at least 10% of the underlying economic interest in the applicant’s total issued share capital at </a:t>
            </a:r>
            <a:r>
              <a:rPr lang="en-US" sz="1400" dirty="0" smtClean="0"/>
              <a:t>listing.</a:t>
            </a:r>
            <a:endParaRPr lang="en-US" sz="1400" dirty="0"/>
          </a:p>
          <a:p>
            <a:pPr lvl="1" algn="just"/>
            <a:r>
              <a:rPr lang="en-US" sz="1400" dirty="0" smtClean="0"/>
              <a:t>This </a:t>
            </a:r>
            <a:r>
              <a:rPr lang="en-US" sz="1400" dirty="0"/>
              <a:t>requirement does not continue after listing.  </a:t>
            </a:r>
            <a:endParaRPr lang="en-US" sz="1400" dirty="0" smtClean="0"/>
          </a:p>
          <a:p>
            <a:pPr lvl="1" algn="just"/>
            <a:r>
              <a:rPr lang="en-US" sz="1400" dirty="0" smtClean="0"/>
              <a:t>A </a:t>
            </a:r>
            <a:r>
              <a:rPr lang="en-US" sz="1400" dirty="0"/>
              <a:t>shareholding below 10% may be accepted by the Stock Exchange on a case by case basis, if such interest represents a very high amount in absolute dollars terms, for example where the applicant’s expected market capitalisation is above HK$80 billion.  </a:t>
            </a:r>
            <a:endParaRPr lang="en-US" sz="1400" dirty="0" smtClean="0"/>
          </a:p>
          <a:p>
            <a:pPr marL="355600" lvl="1" indent="0" algn="just">
              <a:buNone/>
            </a:pPr>
            <a:endParaRPr lang="en-US" sz="1400" dirty="0" smtClean="0"/>
          </a:p>
          <a:p>
            <a:pPr lvl="0" algn="just"/>
            <a:r>
              <a:rPr lang="en-US" sz="1400" dirty="0" smtClean="0"/>
              <a:t>The </a:t>
            </a:r>
            <a:r>
              <a:rPr lang="en-US" sz="1400" dirty="0"/>
              <a:t>proposed 50% ceiling on WVR beneficiaries’ total interest was removed in the Consultation Conclusions given concerns that WVR beneficiaries may lose control where the issuer expects that it will require significant post-listing funding and/or a significant proportion of shares must be set aside for employee </a:t>
            </a:r>
            <a:r>
              <a:rPr lang="en-US" sz="1400" dirty="0" err="1"/>
              <a:t>incentivisation</a:t>
            </a:r>
            <a:r>
              <a:rPr lang="en-US" sz="1400" dirty="0"/>
              <a:t>.  These concerns meant that the 50% cap might have limited Hong Kong’s competitiveness for WVR listings.</a:t>
            </a:r>
            <a:endParaRPr lang="en-AU" sz="1400" dirty="0"/>
          </a:p>
        </p:txBody>
      </p:sp>
    </p:spTree>
    <p:extLst>
      <p:ext uri="{BB962C8B-B14F-4D97-AF65-F5344CB8AC3E}">
        <p14:creationId xmlns:p14="http://schemas.microsoft.com/office/powerpoint/2010/main" xmlns="" val="3451991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a:latin typeface="Calibri" pitchFamily="34" charset="0"/>
              </a:rPr>
              <a:t> </a:t>
            </a:r>
            <a:r>
              <a:rPr lang="en-US" altLang="en-US" dirty="0" smtClean="0">
                <a:latin typeface="Calibri" panose="020F0502020204030204" pitchFamily="34" charset="0"/>
                <a:ea typeface="ＭＳ Ｐゴシック" pitchFamily="34" charset="-128"/>
              </a:rPr>
              <a:t>LISTING OF COMPANIES WITH WEIGHTED VOTING RIGHTS – </a:t>
            </a:r>
            <a:r>
              <a:rPr lang="en-US" dirty="0" smtClean="0">
                <a:solidFill>
                  <a:schemeClr val="bg2">
                    <a:lumMod val="50000"/>
                  </a:schemeClr>
                </a:solidFill>
                <a:latin typeface="Calibri" pitchFamily="34" charset="0"/>
              </a:rPr>
              <a:t>CONNECTED PERSON </a:t>
            </a:r>
            <a:r>
              <a:rPr lang="en-US" dirty="0" smtClean="0">
                <a:latin typeface="Calibri" pitchFamily="34" charset="0"/>
              </a:rPr>
              <a:t>AND </a:t>
            </a:r>
            <a:r>
              <a:rPr lang="en-US" dirty="0" smtClean="0">
                <a:solidFill>
                  <a:schemeClr val="bg2">
                    <a:lumMod val="50000"/>
                  </a:schemeClr>
                </a:solidFill>
                <a:latin typeface="Calibri" pitchFamily="34" charset="0"/>
              </a:rPr>
              <a:t>CORE CONNECTED PERSON</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14</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A </a:t>
            </a:r>
            <a:r>
              <a:rPr lang="en-US" sz="1400" dirty="0"/>
              <a:t>WVR beneficiary and any vehicle through which such beneficiary holds shares carrying WVRs are deemed to </a:t>
            </a:r>
            <a:r>
              <a:rPr lang="en-US" sz="1400" dirty="0" smtClean="0"/>
              <a:t>be:</a:t>
            </a:r>
          </a:p>
          <a:p>
            <a:pPr lvl="1" algn="just"/>
            <a:r>
              <a:rPr lang="en-US" sz="1400" dirty="0" smtClean="0"/>
              <a:t>connected </a:t>
            </a:r>
            <a:r>
              <a:rPr lang="en-US" sz="1400" dirty="0"/>
              <a:t>to the listed </a:t>
            </a:r>
            <a:r>
              <a:rPr lang="en-US" sz="1400" dirty="0" smtClean="0"/>
              <a:t>issuer, </a:t>
            </a:r>
            <a:r>
              <a:rPr lang="en-US" sz="1400" dirty="0"/>
              <a:t>and </a:t>
            </a:r>
            <a:endParaRPr lang="en-US" sz="1400" dirty="0" smtClean="0"/>
          </a:p>
          <a:p>
            <a:pPr lvl="1" algn="just"/>
            <a:r>
              <a:rPr lang="en-US" sz="1400" dirty="0" smtClean="0"/>
              <a:t>core </a:t>
            </a:r>
            <a:r>
              <a:rPr lang="en-US" sz="1400" dirty="0"/>
              <a:t>connected persons of the </a:t>
            </a:r>
            <a:r>
              <a:rPr lang="en-US" sz="1400" dirty="0" smtClean="0"/>
              <a:t>issuer</a:t>
            </a:r>
          </a:p>
          <a:p>
            <a:pPr marL="355600" lvl="1" indent="0" algn="just">
              <a:buNone/>
            </a:pPr>
            <a:r>
              <a:rPr lang="en-US" sz="1400" dirty="0" smtClean="0"/>
              <a:t>(if not already otherwise connected persons or core connected persons, respectively).</a:t>
            </a:r>
            <a:endParaRPr lang="en-AU" sz="1400" dirty="0"/>
          </a:p>
        </p:txBody>
      </p:sp>
    </p:spTree>
    <p:extLst>
      <p:ext uri="{BB962C8B-B14F-4D97-AF65-F5344CB8AC3E}">
        <p14:creationId xmlns:p14="http://schemas.microsoft.com/office/powerpoint/2010/main" xmlns="" val="2974724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a:latin typeface="Calibri" panose="020F0502020204030204" pitchFamily="34" charset="0"/>
                <a:ea typeface="ＭＳ Ｐゴシック" pitchFamily="34" charset="-128"/>
              </a:rPr>
              <a:t> </a:t>
            </a:r>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OWNERSHIP CONTINUITY </a:t>
            </a:r>
            <a:r>
              <a:rPr lang="en-US" dirty="0" smtClean="0">
                <a:latin typeface="Calibri" pitchFamily="34" charset="0"/>
              </a:rPr>
              <a:t>AND </a:t>
            </a:r>
            <a:r>
              <a:rPr lang="en-US" dirty="0" smtClean="0">
                <a:solidFill>
                  <a:schemeClr val="bg2">
                    <a:lumMod val="50000"/>
                  </a:schemeClr>
                </a:solidFill>
                <a:latin typeface="Calibri" pitchFamily="34" charset="0"/>
              </a:rPr>
              <a:t>CONTROL</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15</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The </a:t>
            </a:r>
            <a:r>
              <a:rPr lang="en-US" sz="1400" dirty="0"/>
              <a:t>Exchange </a:t>
            </a:r>
            <a:r>
              <a:rPr lang="en-US" sz="1400" dirty="0" smtClean="0"/>
              <a:t>stated </a:t>
            </a:r>
            <a:r>
              <a:rPr lang="en-US" sz="1400" dirty="0"/>
              <a:t>in the Consultation Conclusions that an applicant may be able to rebut a presumption that there has been a change in ownership continuity and control, by demonstrating that there was no material change in influence on management notwithstanding the technical change in controlling shareholder(s) resulting from an increase in voting power conferred by the WVR structure.</a:t>
            </a:r>
            <a:endParaRPr lang="en-AU" sz="1400" dirty="0"/>
          </a:p>
        </p:txBody>
      </p:sp>
    </p:spTree>
    <p:extLst>
      <p:ext uri="{BB962C8B-B14F-4D97-AF65-F5344CB8AC3E}">
        <p14:creationId xmlns:p14="http://schemas.microsoft.com/office/powerpoint/2010/main" xmlns="" val="19148474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LIMITS</a:t>
            </a:r>
            <a:r>
              <a:rPr lang="en-US" dirty="0" smtClean="0">
                <a:latin typeface="Calibri" pitchFamily="34" charset="0"/>
              </a:rPr>
              <a:t> ON </a:t>
            </a:r>
            <a:r>
              <a:rPr lang="en-US" dirty="0" smtClean="0">
                <a:solidFill>
                  <a:schemeClr val="bg2">
                    <a:lumMod val="50000"/>
                  </a:schemeClr>
                </a:solidFill>
                <a:latin typeface="Calibri" pitchFamily="34" charset="0"/>
              </a:rPr>
              <a:t>WVR POWER</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16</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WVRs </a:t>
            </a:r>
            <a:r>
              <a:rPr lang="en-US" sz="1400" dirty="0"/>
              <a:t>must be attached only to a class of equity securities, and such class </a:t>
            </a:r>
            <a:r>
              <a:rPr lang="en-US" sz="1400" dirty="0" smtClean="0"/>
              <a:t>cannot list.</a:t>
            </a:r>
          </a:p>
          <a:p>
            <a:pPr marL="0" lvl="0" indent="0" algn="just">
              <a:buNone/>
            </a:pPr>
            <a:endParaRPr lang="en-US" sz="1400" dirty="0"/>
          </a:p>
          <a:p>
            <a:pPr lvl="0" algn="just"/>
            <a:r>
              <a:rPr lang="en-US" sz="1400" dirty="0" smtClean="0"/>
              <a:t>In </a:t>
            </a:r>
            <a:r>
              <a:rPr lang="en-US" sz="1400" dirty="0"/>
              <a:t>the Consultation Conclusions, the Stock Exchange clarified that it normally expects that only one share class will carry </a:t>
            </a:r>
            <a:r>
              <a:rPr lang="en-US" sz="1400" dirty="0" smtClean="0"/>
              <a:t>WVRs.</a:t>
            </a:r>
          </a:p>
          <a:p>
            <a:pPr lvl="1" algn="just"/>
            <a:r>
              <a:rPr lang="en-US" sz="1400" dirty="0" smtClean="0"/>
              <a:t>However, </a:t>
            </a:r>
            <a:r>
              <a:rPr lang="en-US" sz="1400" dirty="0"/>
              <a:t>applications by companies with more than one class holding WVRs will be considered on an individual case basis where there is sufficient justification based on individual circumstances for having such multiple classes and the WVR structure is not an extreme case of non-conformance with governance norms</a:t>
            </a:r>
            <a:r>
              <a:rPr lang="en-US" sz="1400" dirty="0" smtClean="0"/>
              <a:t>.</a:t>
            </a:r>
            <a:endParaRPr lang="en-AU" sz="1400" dirty="0"/>
          </a:p>
        </p:txBody>
      </p:sp>
    </p:spTree>
    <p:extLst>
      <p:ext uri="{BB962C8B-B14F-4D97-AF65-F5344CB8AC3E}">
        <p14:creationId xmlns:p14="http://schemas.microsoft.com/office/powerpoint/2010/main" xmlns="" val="514098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LIMITS</a:t>
            </a:r>
            <a:r>
              <a:rPr lang="en-US" dirty="0" smtClean="0">
                <a:latin typeface="Calibri" pitchFamily="34" charset="0"/>
              </a:rPr>
              <a:t> ON </a:t>
            </a:r>
            <a:r>
              <a:rPr lang="en-US" dirty="0" smtClean="0">
                <a:solidFill>
                  <a:schemeClr val="bg2">
                    <a:lumMod val="50000"/>
                  </a:schemeClr>
                </a:solidFill>
                <a:latin typeface="Calibri" pitchFamily="34" charset="0"/>
              </a:rPr>
              <a:t>WVR POWER </a:t>
            </a:r>
            <a:r>
              <a:rPr lang="en-US" dirty="0" smtClean="0">
                <a:latin typeface="Calibri" pitchFamily="34" charset="0"/>
              </a:rPr>
              <a:t>(CONT.)</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17</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A </a:t>
            </a:r>
            <a:r>
              <a:rPr lang="en-US" sz="1400" dirty="0"/>
              <a:t>WVR structure may confer on a beneficiary only enhanced voting power on resolutions tabled at general meetings (apart from the matters that the Listing Rules require to be decided on a one vote per share basis</a:t>
            </a:r>
            <a:r>
              <a:rPr lang="en-US" sz="1400" dirty="0" smtClean="0"/>
              <a:t>).</a:t>
            </a:r>
          </a:p>
          <a:p>
            <a:pPr lvl="1" algn="just"/>
            <a:r>
              <a:rPr lang="en-US" sz="1400" dirty="0" smtClean="0"/>
              <a:t>The </a:t>
            </a:r>
            <a:r>
              <a:rPr lang="en-US" sz="1400" dirty="0"/>
              <a:t>rights attached to WVR shares are required to be the same in all other respects to the rights attached to the company’s ordinary shares.  </a:t>
            </a:r>
            <a:endParaRPr lang="en-US" sz="1400" dirty="0" smtClean="0"/>
          </a:p>
          <a:p>
            <a:pPr marL="355600" lvl="1" indent="0" algn="just">
              <a:buNone/>
            </a:pPr>
            <a:endParaRPr lang="en-US" sz="1400" dirty="0" smtClean="0"/>
          </a:p>
          <a:p>
            <a:pPr lvl="0" algn="just"/>
            <a:r>
              <a:rPr lang="en-US" sz="1400" dirty="0" smtClean="0"/>
              <a:t>WVR </a:t>
            </a:r>
            <a:r>
              <a:rPr lang="en-US" sz="1400" dirty="0"/>
              <a:t>beneficiaries must not be entitled to more than ten times the voting power of ordinary shares.  </a:t>
            </a:r>
            <a:endParaRPr lang="en-US" sz="1400" dirty="0" smtClean="0"/>
          </a:p>
          <a:p>
            <a:pPr marL="0" lvl="0" indent="0" algn="just">
              <a:buNone/>
            </a:pPr>
            <a:endParaRPr lang="en-US" sz="1400" dirty="0" smtClean="0"/>
          </a:p>
          <a:p>
            <a:pPr lvl="0" algn="just"/>
            <a:r>
              <a:rPr lang="en-US" sz="1400" dirty="0" smtClean="0"/>
              <a:t>Non-WVR </a:t>
            </a:r>
            <a:r>
              <a:rPr lang="en-US" sz="1400" dirty="0"/>
              <a:t>shareholders must be permitted to cast 10% or more of the votes that are eligible to be cast on resolutions at general meetings. </a:t>
            </a:r>
            <a:endParaRPr lang="en-AU" sz="1400" dirty="0"/>
          </a:p>
        </p:txBody>
      </p:sp>
    </p:spTree>
    <p:extLst>
      <p:ext uri="{BB962C8B-B14F-4D97-AF65-F5344CB8AC3E}">
        <p14:creationId xmlns:p14="http://schemas.microsoft.com/office/powerpoint/2010/main" xmlns="" val="3542372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NON-WVR SHAREHOLDERS’ RIGHTS</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18</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Non-WVR </a:t>
            </a:r>
            <a:r>
              <a:rPr lang="en-US" sz="1400" dirty="0"/>
              <a:t>shareholders holding 10% or more of voting rights on a one vote per share basis must be able </a:t>
            </a:r>
            <a:r>
              <a:rPr lang="en-US" sz="1400" dirty="0" smtClean="0"/>
              <a:t>to:</a:t>
            </a:r>
          </a:p>
          <a:p>
            <a:pPr lvl="1" algn="just"/>
            <a:r>
              <a:rPr lang="en-US" sz="1400" dirty="0" smtClean="0"/>
              <a:t>convene </a:t>
            </a:r>
            <a:r>
              <a:rPr lang="en-US" sz="1400" dirty="0"/>
              <a:t>an extraordinary general meeting (</a:t>
            </a:r>
            <a:r>
              <a:rPr lang="en-US" sz="1400" b="1" dirty="0"/>
              <a:t>EGM</a:t>
            </a:r>
            <a:r>
              <a:rPr lang="en-US" sz="1400" dirty="0" smtClean="0"/>
              <a:t>); </a:t>
            </a:r>
            <a:r>
              <a:rPr lang="en-US" sz="1400" dirty="0"/>
              <a:t>and </a:t>
            </a:r>
            <a:endParaRPr lang="en-US" sz="1400" dirty="0" smtClean="0"/>
          </a:p>
          <a:p>
            <a:pPr lvl="1" algn="just"/>
            <a:r>
              <a:rPr lang="en-US" sz="1400" dirty="0" smtClean="0"/>
              <a:t>add </a:t>
            </a:r>
            <a:r>
              <a:rPr lang="en-US" sz="1400" dirty="0"/>
              <a:t>resolutions to the EGM agenda</a:t>
            </a:r>
            <a:r>
              <a:rPr lang="en-US" sz="1400" dirty="0" smtClean="0"/>
              <a:t>.</a:t>
            </a:r>
          </a:p>
          <a:p>
            <a:pPr marL="0" lvl="0" indent="0" algn="just">
              <a:buNone/>
            </a:pPr>
            <a:endParaRPr lang="en-AU" sz="1400" dirty="0"/>
          </a:p>
          <a:p>
            <a:pPr lvl="0" algn="just"/>
            <a:r>
              <a:rPr lang="en-US" sz="1400" dirty="0"/>
              <a:t>Resolutions on the following matters may only be made on a one vote per share basis and WVR beneficiaries </a:t>
            </a:r>
            <a:r>
              <a:rPr lang="en-US" sz="1400" dirty="0" smtClean="0"/>
              <a:t>may not </a:t>
            </a:r>
            <a:r>
              <a:rPr lang="en-US" sz="1400" dirty="0"/>
              <a:t>be able to exercise their WVRs:</a:t>
            </a:r>
            <a:endParaRPr lang="en-AU" sz="1400" dirty="0"/>
          </a:p>
          <a:p>
            <a:pPr lvl="1" algn="just"/>
            <a:r>
              <a:rPr lang="en-US" sz="1400" dirty="0"/>
              <a:t>changes to the issuer’s constitutional documents, however framed;</a:t>
            </a:r>
            <a:endParaRPr lang="en-AU" sz="1400" dirty="0"/>
          </a:p>
          <a:p>
            <a:pPr lvl="1" algn="just"/>
            <a:r>
              <a:rPr lang="en-US" sz="1400" dirty="0"/>
              <a:t>variation of rights attached to any class of shares;</a:t>
            </a:r>
            <a:endParaRPr lang="en-AU" sz="1400" dirty="0"/>
          </a:p>
          <a:p>
            <a:pPr lvl="1" algn="just"/>
            <a:r>
              <a:rPr lang="en-US" sz="1400" dirty="0"/>
              <a:t>the appointment or removal of an independent non-executive director;</a:t>
            </a:r>
            <a:endParaRPr lang="en-AU" sz="1400" dirty="0"/>
          </a:p>
          <a:p>
            <a:pPr lvl="1" algn="just"/>
            <a:r>
              <a:rPr lang="en-US" sz="1400" dirty="0"/>
              <a:t>the appointment or removal of auditors; and</a:t>
            </a:r>
            <a:endParaRPr lang="en-AU" sz="1400" dirty="0"/>
          </a:p>
          <a:p>
            <a:pPr lvl="1" algn="just"/>
            <a:r>
              <a:rPr lang="en-US" sz="1400" dirty="0"/>
              <a:t>the voluntary winding-up of the issuer.</a:t>
            </a:r>
            <a:endParaRPr lang="en-AU" sz="1400" dirty="0"/>
          </a:p>
        </p:txBody>
      </p:sp>
    </p:spTree>
    <p:extLst>
      <p:ext uri="{BB962C8B-B14F-4D97-AF65-F5344CB8AC3E}">
        <p14:creationId xmlns:p14="http://schemas.microsoft.com/office/powerpoint/2010/main" xmlns="" val="1327499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GB" altLang="en-US" dirty="0" smtClean="0">
                <a:latin typeface="Calibri" panose="020F0502020204030204" pitchFamily="34" charset="0"/>
                <a:ea typeface="ＭＳ Ｐゴシック" pitchFamily="34" charset="-128"/>
              </a:rPr>
              <a:t>INTRODUCTION</a:t>
            </a: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algn="just">
              <a:spcAft>
                <a:spcPts val="1200"/>
              </a:spcAft>
              <a:buFont typeface="Wingdings 3" pitchFamily="18" charset="2"/>
              <a:buChar char="}"/>
              <a:defRPr/>
            </a:pPr>
            <a:endParaRPr lang="en-US" sz="1400" dirty="0" smtClean="0"/>
          </a:p>
          <a:p>
            <a:pPr algn="just">
              <a:spcAft>
                <a:spcPts val="1200"/>
              </a:spcAft>
              <a:buFont typeface="Wingdings 3" pitchFamily="18" charset="2"/>
              <a:buChar char="}"/>
              <a:defRPr/>
            </a:pPr>
            <a:r>
              <a:rPr lang="en-US" sz="1400" dirty="0" smtClean="0"/>
              <a:t>New </a:t>
            </a:r>
            <a:r>
              <a:rPr lang="en-US" sz="1400" dirty="0"/>
              <a:t>Listing </a:t>
            </a:r>
            <a:r>
              <a:rPr lang="en-US" sz="1400" dirty="0" smtClean="0"/>
              <a:t>Rules allow </a:t>
            </a:r>
            <a:r>
              <a:rPr lang="en-US" sz="1400" dirty="0"/>
              <a:t>high growth and innovative companies with weighted voting rights (</a:t>
            </a:r>
            <a:r>
              <a:rPr lang="en-US" sz="1400" b="1" dirty="0"/>
              <a:t>WVR</a:t>
            </a:r>
            <a:r>
              <a:rPr lang="en-US" sz="1400" dirty="0"/>
              <a:t>) structures to list in Hong </a:t>
            </a:r>
            <a:r>
              <a:rPr lang="en-US" sz="1400" dirty="0" smtClean="0"/>
              <a:t>Kong </a:t>
            </a:r>
            <a:r>
              <a:rPr lang="en-US" sz="1400" dirty="0"/>
              <a:t>and </a:t>
            </a:r>
            <a:r>
              <a:rPr lang="en-US" sz="1400" dirty="0" smtClean="0"/>
              <a:t>create </a:t>
            </a:r>
            <a:r>
              <a:rPr lang="en-US" sz="1400" dirty="0"/>
              <a:t>a new concessionary route for secondary </a:t>
            </a:r>
            <a:r>
              <a:rPr lang="en-US" sz="1400" dirty="0" smtClean="0"/>
              <a:t>listing.</a:t>
            </a:r>
          </a:p>
          <a:p>
            <a:pPr algn="just">
              <a:spcAft>
                <a:spcPts val="1200"/>
              </a:spcAft>
              <a:buFont typeface="Wingdings 3" pitchFamily="18" charset="2"/>
              <a:buChar char="}"/>
              <a:defRPr/>
            </a:pPr>
            <a:r>
              <a:rPr lang="en-US" sz="1400" dirty="0" smtClean="0"/>
              <a:t>New Listing Rules and new guidance letters came into effect on 30 </a:t>
            </a:r>
            <a:r>
              <a:rPr lang="en-US" sz="1400" dirty="0"/>
              <a:t>April </a:t>
            </a:r>
            <a:r>
              <a:rPr lang="en-US" sz="1400" dirty="0" smtClean="0"/>
              <a:t>2018.</a:t>
            </a:r>
          </a:p>
          <a:p>
            <a:pPr algn="just">
              <a:spcAft>
                <a:spcPts val="1200"/>
              </a:spcAft>
              <a:buFont typeface="Wingdings 3" pitchFamily="18" charset="2"/>
              <a:buChar char="}"/>
              <a:defRPr/>
            </a:pPr>
            <a:r>
              <a:rPr lang="en-US" sz="1400" dirty="0" smtClean="0">
                <a:hlinkClick r:id="rId3"/>
              </a:rPr>
              <a:t>Consultation </a:t>
            </a:r>
            <a:r>
              <a:rPr lang="en-US" sz="1400" dirty="0">
                <a:hlinkClick r:id="rId3"/>
              </a:rPr>
              <a:t>Conclusions </a:t>
            </a:r>
            <a:r>
              <a:rPr lang="en-US" sz="1400" dirty="0" smtClean="0">
                <a:hlinkClick r:id="rId3"/>
              </a:rPr>
              <a:t>on </a:t>
            </a:r>
            <a:r>
              <a:rPr lang="en-US" sz="1400" dirty="0">
                <a:hlinkClick r:id="rId3"/>
              </a:rPr>
              <a:t>a Listing Regime for Companies from Emerging and Innovative Sectors </a:t>
            </a:r>
            <a:r>
              <a:rPr lang="en-US" sz="1400" dirty="0"/>
              <a:t>(the  </a:t>
            </a:r>
            <a:r>
              <a:rPr lang="en-US" sz="1400" b="1" dirty="0"/>
              <a:t>Consultation Conclusions</a:t>
            </a:r>
            <a:r>
              <a:rPr lang="en-US" sz="1400" dirty="0"/>
              <a:t>) </a:t>
            </a:r>
            <a:r>
              <a:rPr lang="en-US" sz="1400" dirty="0" smtClean="0"/>
              <a:t>were published </a:t>
            </a:r>
            <a:r>
              <a:rPr lang="en-US" sz="1400" dirty="0"/>
              <a:t>by the Hong Kong Stock Exchange (the </a:t>
            </a:r>
            <a:r>
              <a:rPr lang="en-US" sz="1400" b="1" dirty="0"/>
              <a:t>Exchange</a:t>
            </a:r>
            <a:r>
              <a:rPr lang="en-US" sz="1400" dirty="0"/>
              <a:t>) on 24 April </a:t>
            </a:r>
            <a:r>
              <a:rPr lang="en-US" sz="1400" dirty="0" smtClean="0"/>
              <a:t>2018.  The Consultation Conclusions follow </a:t>
            </a:r>
            <a:r>
              <a:rPr lang="en-US" sz="1400" dirty="0" smtClean="0">
                <a:hlinkClick r:id="rId4"/>
              </a:rPr>
              <a:t>Consultation Paper </a:t>
            </a:r>
            <a:r>
              <a:rPr lang="en-US" sz="1400" dirty="0" smtClean="0"/>
              <a:t>released in February 2018.</a:t>
            </a:r>
          </a:p>
          <a:p>
            <a:pPr algn="just">
              <a:spcAft>
                <a:spcPts val="1200"/>
              </a:spcAft>
              <a:buFont typeface="Wingdings 3" pitchFamily="18" charset="2"/>
              <a:buChar char="}"/>
              <a:defRPr/>
            </a:pPr>
            <a:r>
              <a:rPr lang="en-US" sz="1400" dirty="0" smtClean="0"/>
              <a:t>New Listing Rules include three new chapters:</a:t>
            </a:r>
          </a:p>
          <a:p>
            <a:pPr lvl="1" algn="just">
              <a:spcAft>
                <a:spcPts val="1200"/>
              </a:spcAft>
              <a:defRPr/>
            </a:pPr>
            <a:r>
              <a:rPr lang="en-US" sz="1400" dirty="0" smtClean="0"/>
              <a:t>Chapter 8A provides for the listing of new economy issuers with WVR structures;</a:t>
            </a:r>
          </a:p>
          <a:p>
            <a:pPr lvl="1" algn="just">
              <a:spcAft>
                <a:spcPts val="1200"/>
              </a:spcAft>
              <a:defRPr/>
            </a:pPr>
            <a:r>
              <a:rPr lang="en-US" sz="1400" dirty="0" smtClean="0"/>
              <a:t>Chapter 19C provides a new secondary listing route for companies primary listed on certain Qualifying Exchanges; and</a:t>
            </a:r>
          </a:p>
          <a:p>
            <a:pPr lvl="1" algn="just">
              <a:spcAft>
                <a:spcPts val="1200"/>
              </a:spcAft>
              <a:defRPr/>
            </a:pPr>
            <a:r>
              <a:rPr lang="en-US" sz="1400" dirty="0" smtClean="0"/>
              <a:t>Chapter 18A provides for the listing of pre-revenue Biotech companies which meet a new HK$1.5 million market capitalisation requirement and other additional biotech company specific listing criteria (</a:t>
            </a:r>
            <a:r>
              <a:rPr lang="en-US" sz="1400" i="1" dirty="0" smtClean="0"/>
              <a:t>please see separate podcast on Biotech listings</a:t>
            </a:r>
            <a:r>
              <a:rPr lang="en-US" sz="1400"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itchFamily="34" charset="0"/>
                <a:ea typeface="ＭＳ Ｐゴシック" pitchFamily="34" charset="-128"/>
              </a:rPr>
              <a:t>LISTING OF COMPANIES WITH WEIGHTED VOTING RIGHTS – </a:t>
            </a:r>
            <a:br>
              <a:rPr lang="en-US" altLang="en-US" dirty="0" smtClean="0">
                <a:latin typeface="Calibri" pitchFamily="34" charset="0"/>
                <a:ea typeface="ＭＳ Ｐゴシック" pitchFamily="34" charset="-128"/>
              </a:rPr>
            </a:br>
            <a:r>
              <a:rPr lang="en-US" dirty="0" smtClean="0">
                <a:solidFill>
                  <a:schemeClr val="bg2">
                    <a:lumMod val="50000"/>
                  </a:schemeClr>
                </a:solidFill>
                <a:latin typeface="Calibri" pitchFamily="34" charset="0"/>
              </a:rPr>
              <a:t>WVR SHAREHOLDERS’ RIGHTS</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19</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In </a:t>
            </a:r>
            <a:r>
              <a:rPr lang="en-US" sz="1400" dirty="0"/>
              <a:t>response to consultation feedback, a new provision has been included to prevent non-WVR holders from being able to remove or modify WVR </a:t>
            </a:r>
            <a:r>
              <a:rPr lang="en-US" sz="1400" dirty="0" smtClean="0"/>
              <a:t>structures:</a:t>
            </a:r>
          </a:p>
          <a:p>
            <a:pPr lvl="1" algn="just"/>
            <a:r>
              <a:rPr lang="en-US" sz="1400" dirty="0" smtClean="0"/>
              <a:t>The </a:t>
            </a:r>
            <a:r>
              <a:rPr lang="en-US" sz="1400" dirty="0"/>
              <a:t>WVRs attached to a share class may be varied only where the holders of that class consent as specified in the regulations and/or laws of the issuer’s jurisdiction of incorporation.  Where such approval is not included in the regulations and/or laws, the Exchange will require the issuer to include such approval in its constitutional documents </a:t>
            </a:r>
            <a:r>
              <a:rPr lang="en-US" sz="1400" dirty="0" smtClean="0"/>
              <a:t>(to </a:t>
            </a:r>
            <a:r>
              <a:rPr lang="en-US" sz="1400" dirty="0"/>
              <a:t>the extent not prohibited under the laws of its jurisdiction of </a:t>
            </a:r>
            <a:r>
              <a:rPr lang="en-US" sz="1400" dirty="0" smtClean="0"/>
              <a:t>incorporation).</a:t>
            </a:r>
            <a:endParaRPr lang="en-AU" sz="1400" dirty="0"/>
          </a:p>
        </p:txBody>
      </p:sp>
    </p:spTree>
    <p:extLst>
      <p:ext uri="{BB962C8B-B14F-4D97-AF65-F5344CB8AC3E}">
        <p14:creationId xmlns:p14="http://schemas.microsoft.com/office/powerpoint/2010/main" xmlns="" val="37489886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RESTRICTION </a:t>
            </a:r>
            <a:r>
              <a:rPr lang="en-US" dirty="0" smtClean="0">
                <a:latin typeface="Calibri" pitchFamily="34" charset="0"/>
              </a:rPr>
              <a:t>ON </a:t>
            </a:r>
            <a:r>
              <a:rPr lang="en-US" dirty="0" smtClean="0">
                <a:solidFill>
                  <a:schemeClr val="bg2">
                    <a:lumMod val="50000"/>
                  </a:schemeClr>
                </a:solidFill>
                <a:latin typeface="Calibri" pitchFamily="34" charset="0"/>
              </a:rPr>
              <a:t>TRANSFER</a:t>
            </a:r>
            <a:r>
              <a:rPr lang="en-US" dirty="0" smtClean="0">
                <a:latin typeface="Calibri" pitchFamily="34" charset="0"/>
              </a:rPr>
              <a:t> OF </a:t>
            </a:r>
            <a:r>
              <a:rPr lang="en-US" dirty="0" smtClean="0">
                <a:solidFill>
                  <a:schemeClr val="bg2">
                    <a:lumMod val="50000"/>
                  </a:schemeClr>
                </a:solidFill>
                <a:latin typeface="Calibri" pitchFamily="34" charset="0"/>
              </a:rPr>
              <a:t>WVR SHARES</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20</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The </a:t>
            </a:r>
            <a:r>
              <a:rPr lang="en-US" sz="1400" dirty="0"/>
              <a:t>WVRs attached to a WVR beneficiary’s shares cease if the WVR beneficiary transfers to another person his/her beneficial ownership of, or economic interest in, the WVR shares, or the control over the voting rights attached to such shares</a:t>
            </a:r>
            <a:r>
              <a:rPr lang="en-US" sz="1400" dirty="0" smtClean="0"/>
              <a:t>.</a:t>
            </a:r>
          </a:p>
          <a:p>
            <a:pPr marL="0" lvl="0" indent="0" algn="just">
              <a:buNone/>
            </a:pPr>
            <a:endParaRPr lang="en-AU" sz="1400" dirty="0"/>
          </a:p>
          <a:p>
            <a:pPr lvl="0" algn="just"/>
            <a:r>
              <a:rPr lang="en-US" sz="1400" dirty="0"/>
              <a:t>A limited partnership, trust, private company or other vehicle is permitted to hold the WVR shares on behalf of the beneficial owner, provided that such arrangement does not result in a circumvention of the restriction on transfer of WVR shares.  </a:t>
            </a:r>
            <a:endParaRPr lang="en-US" sz="1400" dirty="0" smtClean="0"/>
          </a:p>
          <a:p>
            <a:pPr lvl="1" algn="just"/>
            <a:r>
              <a:rPr lang="en-US" sz="1400" dirty="0" smtClean="0"/>
              <a:t>Where </a:t>
            </a:r>
            <a:r>
              <a:rPr lang="en-US" sz="1400" dirty="0"/>
              <a:t>a vehicle holding WVR shares no longer complies with this rule, the beneficiary’s WVRs must cease.  </a:t>
            </a:r>
            <a:endParaRPr lang="en-US" sz="1400" dirty="0" smtClean="0"/>
          </a:p>
          <a:p>
            <a:pPr lvl="0" algn="just"/>
            <a:endParaRPr lang="en-AU" sz="1400" dirty="0"/>
          </a:p>
        </p:txBody>
      </p:sp>
    </p:spTree>
    <p:extLst>
      <p:ext uri="{BB962C8B-B14F-4D97-AF65-F5344CB8AC3E}">
        <p14:creationId xmlns:p14="http://schemas.microsoft.com/office/powerpoint/2010/main" xmlns="" val="33406086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RESTRICTION</a:t>
            </a:r>
            <a:r>
              <a:rPr lang="en-US" dirty="0" smtClean="0">
                <a:latin typeface="Calibri" pitchFamily="34" charset="0"/>
              </a:rPr>
              <a:t> ON </a:t>
            </a:r>
            <a:r>
              <a:rPr lang="en-US" dirty="0" smtClean="0">
                <a:solidFill>
                  <a:schemeClr val="bg2">
                    <a:lumMod val="50000"/>
                  </a:schemeClr>
                </a:solidFill>
                <a:latin typeface="Calibri" pitchFamily="34" charset="0"/>
              </a:rPr>
              <a:t>TRANSFER</a:t>
            </a:r>
            <a:r>
              <a:rPr lang="en-US" dirty="0" smtClean="0">
                <a:latin typeface="Calibri" pitchFamily="34" charset="0"/>
              </a:rPr>
              <a:t> OF </a:t>
            </a:r>
            <a:r>
              <a:rPr lang="en-US" dirty="0" smtClean="0">
                <a:solidFill>
                  <a:schemeClr val="bg2">
                    <a:lumMod val="50000"/>
                  </a:schemeClr>
                </a:solidFill>
                <a:latin typeface="Calibri" pitchFamily="34" charset="0"/>
              </a:rPr>
              <a:t>WVR SHARES </a:t>
            </a:r>
            <a:r>
              <a:rPr lang="en-US" dirty="0" smtClean="0">
                <a:latin typeface="Calibri" pitchFamily="34" charset="0"/>
              </a:rPr>
              <a:t>(CONT.)</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21</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In </a:t>
            </a:r>
            <a:r>
              <a:rPr lang="en-US" sz="1400" dirty="0"/>
              <a:t>the Consultation Conclusions, the Exchange </a:t>
            </a:r>
            <a:r>
              <a:rPr lang="en-US" sz="1400" dirty="0" smtClean="0"/>
              <a:t>clarified </a:t>
            </a:r>
            <a:r>
              <a:rPr lang="en-US" sz="1400" dirty="0"/>
              <a:t>that the following arrangements </a:t>
            </a:r>
            <a:r>
              <a:rPr lang="en-US" sz="1400" dirty="0" smtClean="0"/>
              <a:t>do not </a:t>
            </a:r>
            <a:r>
              <a:rPr lang="en-US" sz="1400" dirty="0"/>
              <a:t>result in WVRs ceasing:</a:t>
            </a:r>
            <a:endParaRPr lang="en-AU" sz="1400" dirty="0"/>
          </a:p>
          <a:p>
            <a:pPr lvl="1" algn="just"/>
            <a:r>
              <a:rPr lang="en-US" sz="1400" dirty="0"/>
              <a:t>partnership – where the terms of the partnership expressly stipulate that the voting rights attached to the shares are solely dictated by the WVR beneficiary;</a:t>
            </a:r>
            <a:endParaRPr lang="en-AU" sz="1400" dirty="0"/>
          </a:p>
          <a:p>
            <a:pPr lvl="1" algn="just"/>
            <a:r>
              <a:rPr lang="en-US" sz="1400" dirty="0"/>
              <a:t>trust – where (</a:t>
            </a:r>
            <a:r>
              <a:rPr lang="en-US" sz="1400" dirty="0" err="1"/>
              <a:t>i</a:t>
            </a:r>
            <a:r>
              <a:rPr lang="en-US" sz="1400" dirty="0"/>
              <a:t>) the purpose of the trust is for estate planning and/or tax planning purposes, and (ii) the WVR beneficiary in substance retains an element of control of the trust and any immediate holding companies or, if not permitted in the relevant tax jurisdiction, retains a beneficial interest in the WVR shares; and</a:t>
            </a:r>
            <a:endParaRPr lang="en-AU" sz="1400" dirty="0"/>
          </a:p>
          <a:p>
            <a:pPr lvl="1" algn="just"/>
            <a:r>
              <a:rPr lang="en-US" sz="1400" dirty="0"/>
              <a:t>private company or other vehicle – where at all relevant times the WVR beneficiary wholly owns and controls the vehicle.</a:t>
            </a:r>
            <a:endParaRPr lang="en-AU" sz="1400" dirty="0"/>
          </a:p>
          <a:p>
            <a:pPr lvl="0" algn="just"/>
            <a:endParaRPr lang="en-US" sz="1400" dirty="0" smtClean="0"/>
          </a:p>
          <a:p>
            <a:pPr lvl="0" algn="just"/>
            <a:r>
              <a:rPr lang="en-US" sz="1400" dirty="0" smtClean="0"/>
              <a:t>According </a:t>
            </a:r>
            <a:r>
              <a:rPr lang="en-US" sz="1400" dirty="0"/>
              <a:t>the Consultation Conclusions, in exceptional circumstances, the Exchange may consider granting a waiver where an issuer justifies the need for stock borrowing using WVR shares.</a:t>
            </a:r>
            <a:endParaRPr lang="en-AU" sz="1400" dirty="0"/>
          </a:p>
        </p:txBody>
      </p:sp>
    </p:spTree>
    <p:extLst>
      <p:ext uri="{BB962C8B-B14F-4D97-AF65-F5344CB8AC3E}">
        <p14:creationId xmlns:p14="http://schemas.microsoft.com/office/powerpoint/2010/main" xmlns="" val="1358466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CONVERSION</a:t>
            </a:r>
            <a:r>
              <a:rPr lang="en-US" dirty="0" smtClean="0">
                <a:latin typeface="Calibri" pitchFamily="34" charset="0"/>
              </a:rPr>
              <a:t> OF </a:t>
            </a:r>
            <a:r>
              <a:rPr lang="en-US" dirty="0" smtClean="0">
                <a:solidFill>
                  <a:schemeClr val="bg2">
                    <a:lumMod val="50000"/>
                  </a:schemeClr>
                </a:solidFill>
                <a:latin typeface="Calibri" pitchFamily="34" charset="0"/>
              </a:rPr>
              <a:t>WVR SHARES INTO ORDINARY SHARES</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22</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Where </a:t>
            </a:r>
            <a:r>
              <a:rPr lang="en-US" sz="1400" dirty="0"/>
              <a:t>there is a conversion of WVR shares into ordinary shares, the conversion must take place on a one-to-one ratio. </a:t>
            </a:r>
            <a:endParaRPr lang="en-US" sz="1400" dirty="0" smtClean="0"/>
          </a:p>
          <a:p>
            <a:pPr marL="0" lvl="0" indent="0" algn="just">
              <a:buNone/>
            </a:pPr>
            <a:r>
              <a:rPr lang="en-US" sz="1400" dirty="0" smtClean="0"/>
              <a:t> </a:t>
            </a:r>
          </a:p>
          <a:p>
            <a:pPr lvl="0" algn="just"/>
            <a:r>
              <a:rPr lang="en-US" sz="1400" dirty="0" smtClean="0"/>
              <a:t>Issuers </a:t>
            </a:r>
            <a:r>
              <a:rPr lang="en-US" sz="1400" dirty="0"/>
              <a:t>must obtain approval from the Exchange for the listing of shares that are issuable upon conversion of its shares carrying WVRs.</a:t>
            </a:r>
            <a:endParaRPr lang="en-AU" sz="1400" dirty="0"/>
          </a:p>
          <a:p>
            <a:pPr lvl="0" algn="just"/>
            <a:endParaRPr lang="en-AU" sz="1400" dirty="0"/>
          </a:p>
        </p:txBody>
      </p:sp>
    </p:spTree>
    <p:extLst>
      <p:ext uri="{BB962C8B-B14F-4D97-AF65-F5344CB8AC3E}">
        <p14:creationId xmlns:p14="http://schemas.microsoft.com/office/powerpoint/2010/main" xmlns="" val="19264353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ENHANCED DISCLOSURE</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23</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A </a:t>
            </a:r>
            <a:r>
              <a:rPr lang="en-US" sz="1400" dirty="0"/>
              <a:t>WVR-structured issuer must have a stock marker “W” at the end of its stock name</a:t>
            </a:r>
            <a:r>
              <a:rPr lang="en-US" sz="1400" dirty="0" smtClean="0"/>
              <a:t>.</a:t>
            </a:r>
          </a:p>
          <a:p>
            <a:pPr marL="0" lvl="0" indent="0" algn="just">
              <a:buNone/>
            </a:pPr>
            <a:endParaRPr lang="en-AU" sz="1400" dirty="0"/>
          </a:p>
          <a:p>
            <a:pPr lvl="0" algn="just"/>
            <a:r>
              <a:rPr lang="en-US" sz="1400" dirty="0"/>
              <a:t>An issuer </a:t>
            </a:r>
            <a:r>
              <a:rPr lang="en-US" sz="1400" dirty="0" smtClean="0"/>
              <a:t>must also:</a:t>
            </a:r>
          </a:p>
          <a:p>
            <a:pPr lvl="1" algn="just"/>
            <a:r>
              <a:rPr lang="en-US" sz="1400" dirty="0" smtClean="0"/>
              <a:t>prominently </a:t>
            </a:r>
            <a:r>
              <a:rPr lang="en-US" sz="1400" dirty="0"/>
              <a:t>disclose </a:t>
            </a:r>
            <a:r>
              <a:rPr lang="en-US" sz="1400" dirty="0" smtClean="0"/>
              <a:t>a </a:t>
            </a:r>
            <a:r>
              <a:rPr lang="en-US" sz="1400" dirty="0"/>
              <a:t>warning (“A company controlled through weighted voting rights”) </a:t>
            </a:r>
            <a:r>
              <a:rPr lang="en-US" sz="1400" dirty="0" smtClean="0"/>
              <a:t>on </a:t>
            </a:r>
            <a:r>
              <a:rPr lang="en-US" sz="1400" dirty="0"/>
              <a:t>the front page of its corporate documents (its listing document, periodic financial reports, circulars, notifications and </a:t>
            </a:r>
            <a:r>
              <a:rPr lang="en-US" sz="1400" dirty="0" smtClean="0"/>
              <a:t>announcements); and</a:t>
            </a:r>
          </a:p>
          <a:p>
            <a:pPr lvl="1" algn="just"/>
            <a:r>
              <a:rPr lang="en-US" sz="1400" dirty="0" smtClean="0"/>
              <a:t>describe </a:t>
            </a:r>
            <a:r>
              <a:rPr lang="en-US" sz="1400" dirty="0"/>
              <a:t>prominently in its listing document and periodic financial reports the WVR structure, its rationale and risks for </a:t>
            </a:r>
            <a:r>
              <a:rPr lang="en-US" sz="1400" dirty="0" smtClean="0"/>
              <a:t>shareholders.</a:t>
            </a:r>
          </a:p>
          <a:p>
            <a:pPr marL="355600" lvl="1" indent="0" algn="just">
              <a:buNone/>
            </a:pPr>
            <a:endParaRPr lang="en-US" sz="1400" dirty="0" smtClean="0"/>
          </a:p>
          <a:p>
            <a:pPr algn="just"/>
            <a:r>
              <a:rPr lang="en-US" sz="1400" dirty="0" smtClean="0"/>
              <a:t>An issuer must disclose in its </a:t>
            </a:r>
            <a:r>
              <a:rPr lang="en-US" sz="1400" dirty="0"/>
              <a:t>listing documents and interim and annual </a:t>
            </a:r>
            <a:r>
              <a:rPr lang="en-US" sz="1400" dirty="0" smtClean="0"/>
              <a:t>reports:</a:t>
            </a:r>
            <a:endParaRPr lang="en-US" sz="1400" dirty="0"/>
          </a:p>
          <a:p>
            <a:pPr lvl="1" algn="just"/>
            <a:r>
              <a:rPr lang="en-US" sz="1400" dirty="0" smtClean="0"/>
              <a:t>the </a:t>
            </a:r>
            <a:r>
              <a:rPr lang="en-US" sz="1400" dirty="0"/>
              <a:t>WVR </a:t>
            </a:r>
            <a:r>
              <a:rPr lang="en-US" sz="1400" dirty="0" smtClean="0"/>
              <a:t>beneficiaries;</a:t>
            </a:r>
          </a:p>
          <a:p>
            <a:pPr lvl="1" algn="just"/>
            <a:r>
              <a:rPr lang="en-US" sz="1400" dirty="0" smtClean="0"/>
              <a:t>the </a:t>
            </a:r>
            <a:r>
              <a:rPr lang="en-US" sz="1400" dirty="0"/>
              <a:t>impact of a potential conversion of WVR shares into ordinary shares on its share </a:t>
            </a:r>
            <a:r>
              <a:rPr lang="en-US" sz="1400" dirty="0" smtClean="0"/>
              <a:t>capital; and</a:t>
            </a:r>
          </a:p>
          <a:p>
            <a:pPr lvl="1" algn="just"/>
            <a:r>
              <a:rPr lang="en-US" sz="1400" dirty="0" smtClean="0"/>
              <a:t>all </a:t>
            </a:r>
            <a:r>
              <a:rPr lang="en-US" sz="1400" dirty="0"/>
              <a:t>circumstances in which the WVRs will cease.</a:t>
            </a:r>
            <a:endParaRPr lang="en-AU" sz="1400" dirty="0"/>
          </a:p>
          <a:p>
            <a:pPr lvl="0" algn="just"/>
            <a:endParaRPr lang="en-AU" sz="1400" dirty="0"/>
          </a:p>
        </p:txBody>
      </p:sp>
    </p:spTree>
    <p:extLst>
      <p:ext uri="{BB962C8B-B14F-4D97-AF65-F5344CB8AC3E}">
        <p14:creationId xmlns:p14="http://schemas.microsoft.com/office/powerpoint/2010/main" xmlns="" val="5476849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CORPORATE GOVERNANCE COMMITTEE</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24</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WVR-structured </a:t>
            </a:r>
            <a:r>
              <a:rPr lang="en-US" sz="1400" dirty="0"/>
              <a:t>issuers are required to establish a Corporate Governance Committee (</a:t>
            </a:r>
            <a:r>
              <a:rPr lang="en-US" sz="1400" b="1" dirty="0" smtClean="0"/>
              <a:t>CGC</a:t>
            </a:r>
            <a:r>
              <a:rPr lang="en-US" sz="1400" dirty="0" smtClean="0"/>
              <a:t>) comprising </a:t>
            </a:r>
            <a:r>
              <a:rPr lang="en-US" sz="1400" dirty="0"/>
              <a:t>only of independent non-executive directors (</a:t>
            </a:r>
            <a:r>
              <a:rPr lang="en-US" sz="1400" b="1" dirty="0"/>
              <a:t>INEDs</a:t>
            </a:r>
            <a:r>
              <a:rPr lang="en-US" sz="1400" dirty="0"/>
              <a:t>) and chaired by an INED.  </a:t>
            </a:r>
            <a:endParaRPr lang="en-US" sz="1400" dirty="0" smtClean="0"/>
          </a:p>
          <a:p>
            <a:pPr lvl="0" algn="just"/>
            <a:endParaRPr lang="en-US" sz="1400" dirty="0" smtClean="0"/>
          </a:p>
          <a:p>
            <a:pPr lvl="0" algn="just"/>
            <a:r>
              <a:rPr lang="en-US" sz="1400" dirty="0" smtClean="0"/>
              <a:t>The </a:t>
            </a:r>
            <a:r>
              <a:rPr lang="en-US" sz="1400" dirty="0"/>
              <a:t>CGC must perform the corporate governance duties set out in the terms of reference of Code Provision D.3.1 of the Corporate Governance Code and Corporate Governance Report (Appendix 14 to the Listing Rules) and on the following terms:</a:t>
            </a:r>
            <a:endParaRPr lang="en-AU" sz="1400" dirty="0"/>
          </a:p>
          <a:p>
            <a:pPr marL="698500" lvl="1" indent="-342900" algn="just">
              <a:buFont typeface="+mj-lt"/>
              <a:buAutoNum type="alphaLcParenR"/>
            </a:pPr>
            <a:r>
              <a:rPr lang="en-US" sz="1400" dirty="0"/>
              <a:t>to review and monitor whether the listed issuer is operated and managed for the benefit of all its shareholders;</a:t>
            </a:r>
            <a:endParaRPr lang="en-AU" sz="1400" dirty="0"/>
          </a:p>
          <a:p>
            <a:pPr marL="698500" lvl="1" indent="-342900" algn="just">
              <a:buFont typeface="+mj-lt"/>
              <a:buAutoNum type="alphaLcParenR"/>
            </a:pPr>
            <a:r>
              <a:rPr lang="en-US" sz="1400" dirty="0"/>
              <a:t>to confirm annually that the WVR beneficiaries have been directors throughout the year and that no matters have occurred that would result in cessation of any WVRs </a:t>
            </a:r>
            <a:r>
              <a:rPr lang="en-US" sz="1400" dirty="0" smtClean="0"/>
              <a:t>(please see </a:t>
            </a:r>
            <a:r>
              <a:rPr lang="en-US" sz="1400" dirty="0"/>
              <a:t>“WVR beneficiaries” </a:t>
            </a:r>
            <a:r>
              <a:rPr lang="en-US" sz="1400" dirty="0" smtClean="0"/>
              <a:t>on slide 12);</a:t>
            </a:r>
            <a:endParaRPr lang="en-AU" sz="1400" dirty="0"/>
          </a:p>
          <a:p>
            <a:pPr marL="698500" lvl="1" indent="-342900" algn="just">
              <a:buFont typeface="+mj-lt"/>
              <a:buAutoNum type="alphaLcParenR"/>
            </a:pPr>
            <a:r>
              <a:rPr lang="en-US" sz="1400" dirty="0"/>
              <a:t>to confirm annually whether or not the WVR beneficiaries have complied with certain Chapter 8A restrictions throughout the year, including on reduction of shares, transfer of WVR shares and resolutions requiring one vote per share;</a:t>
            </a:r>
            <a:endParaRPr lang="en-AU" sz="1400" dirty="0"/>
          </a:p>
          <a:p>
            <a:pPr marL="698500" lvl="1" indent="-342900" algn="just">
              <a:buFont typeface="+mj-lt"/>
              <a:buAutoNum type="alphaLcParenR"/>
            </a:pPr>
            <a:r>
              <a:rPr lang="en-US" sz="1400" dirty="0" smtClean="0"/>
              <a:t>to review and monitor the management of conflicts of interests, and make a recommendation to the board where there is a potential conflict of interest between (</a:t>
            </a:r>
            <a:r>
              <a:rPr lang="en-US" sz="1400" dirty="0" err="1" smtClean="0"/>
              <a:t>i</a:t>
            </a:r>
            <a:r>
              <a:rPr lang="en-US" sz="1400" dirty="0" smtClean="0"/>
              <a:t>) any WVR beneficiary and (ii) the issuer and/or subsidiary of the issuer and/or shareholders of the issuer (as a group);</a:t>
            </a:r>
            <a:endParaRPr lang="en-AU" sz="1400" dirty="0" smtClean="0"/>
          </a:p>
          <a:p>
            <a:pPr lvl="0" algn="just"/>
            <a:endParaRPr lang="en-AU" sz="1400" dirty="0"/>
          </a:p>
        </p:txBody>
      </p:sp>
    </p:spTree>
    <p:extLst>
      <p:ext uri="{BB962C8B-B14F-4D97-AF65-F5344CB8AC3E}">
        <p14:creationId xmlns:p14="http://schemas.microsoft.com/office/powerpoint/2010/main" xmlns="" val="33226182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CORPORATE GOVERNANCE COMMITTEE </a:t>
            </a:r>
            <a:r>
              <a:rPr lang="en-US" dirty="0" smtClean="0">
                <a:latin typeface="Calibri" pitchFamily="34" charset="0"/>
              </a:rPr>
              <a:t>(CONT.) </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25</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marL="698500" lvl="1" indent="-342900" algn="just">
              <a:buFont typeface="+mj-lt"/>
              <a:buAutoNum type="alphaLcParenR" startAt="5"/>
            </a:pPr>
            <a:endParaRPr lang="en-US" sz="1400" dirty="0" smtClean="0"/>
          </a:p>
          <a:p>
            <a:pPr marL="698500" lvl="1" indent="-342900" algn="just">
              <a:buFont typeface="+mj-lt"/>
              <a:buAutoNum type="alphaLcParenR" startAt="5"/>
            </a:pPr>
            <a:r>
              <a:rPr lang="en-US" sz="1400" dirty="0" smtClean="0"/>
              <a:t>to </a:t>
            </a:r>
            <a:r>
              <a:rPr lang="en-US" sz="1400" dirty="0"/>
              <a:t>review and monitor all risks related to the issuer’s WVR structure, including connected transactions between (</a:t>
            </a:r>
            <a:r>
              <a:rPr lang="en-US" sz="1400" dirty="0" err="1"/>
              <a:t>i</a:t>
            </a:r>
            <a:r>
              <a:rPr lang="en-US" sz="1400" dirty="0"/>
              <a:t>) any WVR beneficiary and (ii) the issuer and/or subsidiary of the issuer, and to make a recommendation to the board in relation to any such connected transaction;</a:t>
            </a:r>
            <a:endParaRPr lang="en-AU" sz="1400" dirty="0"/>
          </a:p>
          <a:p>
            <a:pPr marL="698500" lvl="1" indent="-342900" algn="just">
              <a:buFont typeface="+mj-lt"/>
              <a:buAutoNum type="alphaLcParenR" startAt="5"/>
            </a:pPr>
            <a:r>
              <a:rPr lang="en-US" sz="1400" dirty="0"/>
              <a:t>to make a recommendation to the board in relation to the appointment or removal of the compliance adviser;</a:t>
            </a:r>
            <a:endParaRPr lang="en-AU" sz="1400" dirty="0"/>
          </a:p>
          <a:p>
            <a:pPr marL="698500" lvl="1" indent="-342900" algn="just">
              <a:buFont typeface="+mj-lt"/>
              <a:buAutoNum type="alphaLcParenR" startAt="5"/>
            </a:pPr>
            <a:r>
              <a:rPr lang="en-US" sz="1400" dirty="0"/>
              <a:t>to seek to ensure effective and on-going communication between the issuer and its shareholders, especially in relation to the requirements concerning the issuer’s shareholder communication policy (such policy is mandatory for WVR-structured issuers); and</a:t>
            </a:r>
            <a:endParaRPr lang="en-AU" sz="1400" dirty="0"/>
          </a:p>
          <a:p>
            <a:pPr marL="698500" lvl="1" indent="-342900" algn="just">
              <a:buFont typeface="+mj-lt"/>
              <a:buAutoNum type="alphaLcParenR" startAt="5"/>
            </a:pPr>
            <a:r>
              <a:rPr lang="en-US" sz="1400" dirty="0"/>
              <a:t>to report on the work of the CGC on at least a half-yearly and annual basis covering all areas of its terms of reference, including disclosure of its recommendations specified in points (d)-(g) above, on a comply to explain basis</a:t>
            </a:r>
            <a:r>
              <a:rPr lang="en-US" sz="1400" dirty="0" smtClean="0"/>
              <a:t>.</a:t>
            </a:r>
          </a:p>
          <a:p>
            <a:pPr lvl="0" algn="just"/>
            <a:endParaRPr lang="en-US" sz="1400" dirty="0" smtClean="0"/>
          </a:p>
          <a:p>
            <a:pPr lvl="0" algn="just"/>
            <a:r>
              <a:rPr lang="en-US" sz="1400" dirty="0" smtClean="0"/>
              <a:t>The </a:t>
            </a:r>
            <a:r>
              <a:rPr lang="en-US" sz="1400" dirty="0"/>
              <a:t>CGC may invite members of management to attend CGC meetings, as required.</a:t>
            </a:r>
            <a:endParaRPr lang="en-AU" sz="1400" dirty="0"/>
          </a:p>
          <a:p>
            <a:pPr lvl="0" algn="just"/>
            <a:endParaRPr lang="en-US" sz="1400" dirty="0" smtClean="0"/>
          </a:p>
          <a:p>
            <a:pPr lvl="0" algn="just"/>
            <a:r>
              <a:rPr lang="en-US" sz="1400" dirty="0" smtClean="0"/>
              <a:t>The </a:t>
            </a:r>
            <a:r>
              <a:rPr lang="en-US" sz="1400" dirty="0"/>
              <a:t>Corporate Governance Report must include a summary of the CGC’s work and disclosure of any significant events, to the extent possible. </a:t>
            </a:r>
            <a:endParaRPr lang="en-AU" sz="1400" dirty="0"/>
          </a:p>
          <a:p>
            <a:pPr marL="355600" lvl="1" indent="0" algn="just">
              <a:buNone/>
            </a:pPr>
            <a:endParaRPr lang="en-AU" sz="1400" dirty="0"/>
          </a:p>
          <a:p>
            <a:pPr lvl="0" algn="just"/>
            <a:endParaRPr lang="en-AU" sz="1400" dirty="0"/>
          </a:p>
        </p:txBody>
      </p:sp>
    </p:spTree>
    <p:extLst>
      <p:ext uri="{BB962C8B-B14F-4D97-AF65-F5344CB8AC3E}">
        <p14:creationId xmlns:p14="http://schemas.microsoft.com/office/powerpoint/2010/main" xmlns="" val="28743352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ENHANCED CORPORATE GOVERNANCE</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26</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Chapter </a:t>
            </a:r>
            <a:r>
              <a:rPr lang="en-US" sz="1400" dirty="0"/>
              <a:t>8A mandates certain provisions of the Corporate Governance Code and Corporate Governance Report governing the role of </a:t>
            </a:r>
            <a:r>
              <a:rPr lang="en-US" sz="1400" dirty="0" smtClean="0"/>
              <a:t>INEDs.</a:t>
            </a:r>
          </a:p>
          <a:p>
            <a:pPr lvl="0" algn="just"/>
            <a:endParaRPr lang="en-US" sz="1400" dirty="0" smtClean="0"/>
          </a:p>
          <a:p>
            <a:pPr lvl="0" algn="just"/>
            <a:r>
              <a:rPr lang="en-US" sz="1400" dirty="0" smtClean="0"/>
              <a:t>WVR-structured </a:t>
            </a:r>
            <a:r>
              <a:rPr lang="en-US" sz="1400" dirty="0"/>
              <a:t>issuers must establish a nomination committee responsible for making recommendations to the board on the nomination of </a:t>
            </a:r>
            <a:r>
              <a:rPr lang="en-US" sz="1400" dirty="0" smtClean="0"/>
              <a:t>directors.</a:t>
            </a:r>
          </a:p>
          <a:p>
            <a:pPr lvl="1" algn="just"/>
            <a:r>
              <a:rPr lang="en-US" sz="1400" dirty="0" smtClean="0"/>
              <a:t>The </a:t>
            </a:r>
            <a:r>
              <a:rPr lang="en-US" sz="1400" dirty="0"/>
              <a:t>committee must comprise a majority of INEDs and be chaired by an INED.  </a:t>
            </a:r>
            <a:endParaRPr lang="en-US" sz="1400" dirty="0" smtClean="0"/>
          </a:p>
          <a:p>
            <a:pPr lvl="0" algn="just"/>
            <a:endParaRPr lang="en-US" sz="1400" dirty="0" smtClean="0"/>
          </a:p>
          <a:p>
            <a:pPr lvl="0" algn="just"/>
            <a:r>
              <a:rPr lang="en-US" sz="1400" dirty="0" smtClean="0"/>
              <a:t>Chapter </a:t>
            </a:r>
            <a:r>
              <a:rPr lang="en-US" sz="1400" dirty="0"/>
              <a:t>8A </a:t>
            </a:r>
            <a:r>
              <a:rPr lang="en-US" sz="1400" dirty="0" smtClean="0"/>
              <a:t>mandates </a:t>
            </a:r>
            <a:r>
              <a:rPr lang="en-US" sz="1400" dirty="0"/>
              <a:t>retirement of INEDs by rotation at least once every three </a:t>
            </a:r>
            <a:r>
              <a:rPr lang="en-US" sz="1400" dirty="0" smtClean="0"/>
              <a:t>years.</a:t>
            </a:r>
          </a:p>
          <a:p>
            <a:pPr lvl="1" algn="just"/>
            <a:r>
              <a:rPr lang="en-US" sz="1400" dirty="0" smtClean="0"/>
              <a:t>INEDs </a:t>
            </a:r>
            <a:r>
              <a:rPr lang="en-US" sz="1400" dirty="0"/>
              <a:t>are eligible for re-appointment at the end of the three year </a:t>
            </a:r>
            <a:r>
              <a:rPr lang="en-US" sz="1400" dirty="0" smtClean="0"/>
              <a:t>term.</a:t>
            </a:r>
            <a:endParaRPr lang="en-AU" sz="1400" dirty="0"/>
          </a:p>
          <a:p>
            <a:pPr lvl="0" algn="just"/>
            <a:endParaRPr lang="en-US" sz="1400" dirty="0" smtClean="0"/>
          </a:p>
          <a:p>
            <a:pPr lvl="0" algn="just"/>
            <a:r>
              <a:rPr lang="en-US" sz="1400" dirty="0" smtClean="0"/>
              <a:t>An </a:t>
            </a:r>
            <a:r>
              <a:rPr lang="en-US" sz="1400" dirty="0"/>
              <a:t>issuer is required to engage a compliance adviser permanently from the date of listing.  </a:t>
            </a:r>
            <a:endParaRPr lang="en-US" sz="1400" dirty="0" smtClean="0"/>
          </a:p>
          <a:p>
            <a:pPr lvl="1" algn="just"/>
            <a:r>
              <a:rPr lang="en-US" sz="1400" dirty="0" smtClean="0"/>
              <a:t>The </a:t>
            </a:r>
            <a:r>
              <a:rPr lang="en-US" sz="1400" dirty="0"/>
              <a:t>issuer should consult with, and where necessary, seek advice from its adviser in the usual circumstances set out in Listing Rule 3A.23, as well as on any matters related to the WVR structure, transactions in which any WVR beneficiary has an interest, and where there is a potential conflict of interest between (</a:t>
            </a:r>
            <a:r>
              <a:rPr lang="en-US" sz="1400" dirty="0" err="1"/>
              <a:t>i</a:t>
            </a:r>
            <a:r>
              <a:rPr lang="en-US" sz="1400" dirty="0"/>
              <a:t>) the issuer, a subsidiary of the issuer and/or shareholders of the issuer (as a group) and (ii) the WVR beneficiaries</a:t>
            </a:r>
            <a:r>
              <a:rPr lang="en-US" sz="1400" dirty="0" smtClean="0"/>
              <a:t>.</a:t>
            </a:r>
            <a:endParaRPr lang="en-AU" sz="1400" dirty="0"/>
          </a:p>
        </p:txBody>
      </p:sp>
    </p:spTree>
    <p:extLst>
      <p:ext uri="{BB962C8B-B14F-4D97-AF65-F5344CB8AC3E}">
        <p14:creationId xmlns:p14="http://schemas.microsoft.com/office/powerpoint/2010/main" xmlns="" val="3390899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ENHANCED CORPORATE GOVERNANCE </a:t>
            </a:r>
            <a:r>
              <a:rPr lang="en-US" dirty="0" smtClean="0">
                <a:latin typeface="Calibri" pitchFamily="34" charset="0"/>
              </a:rPr>
              <a:t>(CONT.)</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27</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An </a:t>
            </a:r>
            <a:r>
              <a:rPr lang="en-US" sz="1400" dirty="0"/>
              <a:t>applicant’s directors, senior management and company secretary must undergo training on WVR Listing Rules and WVR associated risks.  </a:t>
            </a:r>
            <a:endParaRPr lang="en-US" sz="1400" dirty="0" smtClean="0"/>
          </a:p>
          <a:p>
            <a:pPr lvl="1" algn="just"/>
            <a:r>
              <a:rPr lang="en-US" sz="1400" dirty="0" smtClean="0"/>
              <a:t>The </a:t>
            </a:r>
            <a:r>
              <a:rPr lang="en-US" sz="1400" dirty="0"/>
              <a:t>requirement that advisers should undertake such training was removed in the Consultation Conclusions</a:t>
            </a:r>
            <a:r>
              <a:rPr lang="en-US" sz="1400" dirty="0" smtClean="0"/>
              <a:t>.</a:t>
            </a:r>
          </a:p>
          <a:p>
            <a:pPr marL="0" lvl="0" indent="0" algn="just">
              <a:buNone/>
            </a:pPr>
            <a:endParaRPr lang="en-AU" sz="1400" dirty="0"/>
          </a:p>
          <a:p>
            <a:pPr lvl="0" algn="just"/>
            <a:r>
              <a:rPr lang="en-US" sz="1400" dirty="0"/>
              <a:t>WVR beneficiaries are required to give an undertaking to the issuer that they will comply with the relevant WVR safeguards.</a:t>
            </a:r>
            <a:endParaRPr lang="en-AU" sz="1400" dirty="0"/>
          </a:p>
        </p:txBody>
      </p:sp>
    </p:spTree>
    <p:extLst>
      <p:ext uri="{BB962C8B-B14F-4D97-AF65-F5344CB8AC3E}">
        <p14:creationId xmlns:p14="http://schemas.microsoft.com/office/powerpoint/2010/main" xmlns="" val="12959502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r>
              <a:rPr lang="en-US" dirty="0" smtClean="0">
                <a:solidFill>
                  <a:schemeClr val="bg2">
                    <a:lumMod val="50000"/>
                  </a:schemeClr>
                </a:solidFill>
                <a:latin typeface="Calibri" pitchFamily="34" charset="0"/>
              </a:rPr>
              <a:t>CONSTITUTIONAL BACKING</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28</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Companies </a:t>
            </a:r>
            <a:r>
              <a:rPr lang="en-US" sz="1400" dirty="0"/>
              <a:t>must give effect to the safeguards under Chapter 8A by including them in their articles of association or equivalent document.  </a:t>
            </a:r>
            <a:endParaRPr lang="en-US" sz="1400" dirty="0" smtClean="0"/>
          </a:p>
          <a:p>
            <a:pPr lvl="1" algn="just"/>
            <a:r>
              <a:rPr lang="en-US" sz="1400" dirty="0" smtClean="0"/>
              <a:t>This </a:t>
            </a:r>
            <a:r>
              <a:rPr lang="en-US" sz="1400" dirty="0"/>
              <a:t>allows shareholders to take civil action against the company in order to enforce the WVR safeguards.</a:t>
            </a:r>
            <a:endParaRPr lang="en-AU" sz="1400" dirty="0"/>
          </a:p>
        </p:txBody>
      </p:sp>
    </p:spTree>
    <p:extLst>
      <p:ext uri="{BB962C8B-B14F-4D97-AF65-F5344CB8AC3E}">
        <p14:creationId xmlns:p14="http://schemas.microsoft.com/office/powerpoint/2010/main" xmlns="" val="1867951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en-US" dirty="0">
                <a:latin typeface="Calibri" panose="020F0502020204030204" pitchFamily="34" charset="0"/>
                <a:ea typeface="ＭＳ Ｐゴシック" pitchFamily="34" charset="-128"/>
              </a:rPr>
              <a:t>LISTING OF COMPANIES WITH </a:t>
            </a:r>
            <a:r>
              <a:rPr lang="en-US" altLang="en-US" dirty="0">
                <a:solidFill>
                  <a:schemeClr val="bg2">
                    <a:lumMod val="50000"/>
                  </a:schemeClr>
                </a:solidFill>
                <a:latin typeface="Calibri" panose="020F0502020204030204" pitchFamily="34" charset="0"/>
                <a:ea typeface="ＭＳ Ｐゴシック" pitchFamily="34" charset="-128"/>
              </a:rPr>
              <a:t>WEIGHTED VOTING </a:t>
            </a:r>
            <a:r>
              <a:rPr lang="en-US" altLang="en-US" dirty="0">
                <a:latin typeface="Calibri" panose="020F0502020204030204" pitchFamily="34" charset="0"/>
                <a:ea typeface="ＭＳ Ｐゴシック" pitchFamily="34" charset="-128"/>
              </a:rPr>
              <a:t>RIGHTS – BACKGROUND</a:t>
            </a: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algn="just">
              <a:spcAft>
                <a:spcPts val="1200"/>
              </a:spcAft>
              <a:buFont typeface="Wingdings 3" pitchFamily="18" charset="2"/>
              <a:buChar char="}"/>
              <a:defRPr/>
            </a:pPr>
            <a:endParaRPr lang="en-US" sz="1400" dirty="0" smtClean="0"/>
          </a:p>
          <a:p>
            <a:pPr algn="just">
              <a:spcAft>
                <a:spcPts val="1200"/>
              </a:spcAft>
              <a:buFont typeface="Wingdings 3" pitchFamily="18" charset="2"/>
              <a:buChar char="}"/>
              <a:defRPr/>
            </a:pPr>
            <a:r>
              <a:rPr lang="en-US" sz="1400" dirty="0" smtClean="0"/>
              <a:t>Companies </a:t>
            </a:r>
            <a:r>
              <a:rPr lang="en-US" sz="1400" dirty="0"/>
              <a:t>with WVR structures have been prevented from listing in Hong Kong by the Listing Rules “one share one vote” </a:t>
            </a:r>
            <a:r>
              <a:rPr lang="en-US" sz="1400" dirty="0" smtClean="0"/>
              <a:t>principle.</a:t>
            </a:r>
          </a:p>
          <a:p>
            <a:pPr algn="just">
              <a:spcAft>
                <a:spcPts val="1200"/>
              </a:spcAft>
              <a:buFont typeface="Wingdings 3" pitchFamily="18" charset="2"/>
              <a:buChar char="}"/>
              <a:defRPr/>
            </a:pPr>
            <a:r>
              <a:rPr lang="en-US" sz="1400" dirty="0" smtClean="0"/>
              <a:t>As </a:t>
            </a:r>
            <a:r>
              <a:rPr lang="en-US" sz="1400" dirty="0"/>
              <a:t>a result, many Chinese tech companies, which typically adopt WVR structures, have listed instead on the New York Stock Exchange or </a:t>
            </a:r>
            <a:r>
              <a:rPr lang="en-US" sz="1400" dirty="0" err="1"/>
              <a:t>Nasdaq</a:t>
            </a:r>
            <a:r>
              <a:rPr lang="en-US" sz="1400" dirty="0"/>
              <a:t>, which allow the listing of WVR companies. </a:t>
            </a:r>
            <a:r>
              <a:rPr lang="en-US" sz="1400" dirty="0" smtClean="0"/>
              <a:t>The </a:t>
            </a:r>
            <a:r>
              <a:rPr lang="en-US" sz="1400" dirty="0"/>
              <a:t>loss of Alibaba Group’s IPO to New York in 2014 triggered a long and contentious debate on WVR listings and several consultations.  </a:t>
            </a:r>
            <a:endParaRPr lang="en-US" sz="1400" dirty="0" smtClean="0"/>
          </a:p>
          <a:p>
            <a:pPr algn="just">
              <a:spcAft>
                <a:spcPts val="1200"/>
              </a:spcAft>
              <a:buFont typeface="Wingdings 3" pitchFamily="18" charset="2"/>
              <a:buChar char="}"/>
              <a:defRPr/>
            </a:pPr>
            <a:r>
              <a:rPr lang="en-US" sz="1400" dirty="0" smtClean="0"/>
              <a:t>Under </a:t>
            </a:r>
            <a:r>
              <a:rPr lang="en-US" sz="1400" dirty="0"/>
              <a:t>the new Listing Rules, WVR structures </a:t>
            </a:r>
            <a:r>
              <a:rPr lang="en-US" sz="1400" dirty="0" smtClean="0"/>
              <a:t>are allowed </a:t>
            </a:r>
            <a:r>
              <a:rPr lang="en-US" sz="1400" dirty="0"/>
              <a:t>but only for new listing applicants in high growth and innovative sectors.  </a:t>
            </a:r>
            <a:endParaRPr lang="en-US" sz="1400" dirty="0" smtClean="0"/>
          </a:p>
          <a:p>
            <a:pPr algn="just">
              <a:spcAft>
                <a:spcPts val="1200"/>
              </a:spcAft>
              <a:buFont typeface="Wingdings 3" pitchFamily="18" charset="2"/>
              <a:buChar char="}"/>
              <a:defRPr/>
            </a:pPr>
            <a:r>
              <a:rPr lang="en-US" sz="1400" dirty="0" smtClean="0"/>
              <a:t>Since 30 </a:t>
            </a:r>
            <a:r>
              <a:rPr lang="en-US" sz="1400" dirty="0"/>
              <a:t>April </a:t>
            </a:r>
            <a:r>
              <a:rPr lang="en-US" sz="1400" dirty="0" smtClean="0"/>
              <a:t>2018, issuers have been able to submit </a:t>
            </a:r>
            <a:r>
              <a:rPr lang="en-US" sz="1400" dirty="0"/>
              <a:t>a formal listing </a:t>
            </a:r>
            <a:r>
              <a:rPr lang="en-US" sz="1400" dirty="0" smtClean="0"/>
              <a:t>application.</a:t>
            </a:r>
            <a:endParaRPr lang="en-US" sz="1400" dirty="0"/>
          </a:p>
        </p:txBody>
      </p:sp>
    </p:spTree>
    <p:extLst>
      <p:ext uri="{BB962C8B-B14F-4D97-AF65-F5344CB8AC3E}">
        <p14:creationId xmlns:p14="http://schemas.microsoft.com/office/powerpoint/2010/main" xmlns="" val="21771074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PRC FOREIGN INVESTMENT L</a:t>
            </a:r>
            <a:r>
              <a:rPr lang="en-US" dirty="0" smtClean="0">
                <a:latin typeface="Calibri" pitchFamily="34" charset="0"/>
              </a:rPr>
              <a:t>AW</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29</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Draft </a:t>
            </a:r>
            <a:r>
              <a:rPr lang="en-US" sz="1400" dirty="0"/>
              <a:t>PRC Foreign Investment </a:t>
            </a:r>
            <a:r>
              <a:rPr lang="en-US" sz="1400" dirty="0" smtClean="0"/>
              <a:t>Law (issued </a:t>
            </a:r>
            <a:r>
              <a:rPr lang="en-US" sz="1400" dirty="0"/>
              <a:t>in January </a:t>
            </a:r>
            <a:r>
              <a:rPr lang="en-US" sz="1400" dirty="0" smtClean="0"/>
              <a:t>2015) – </a:t>
            </a:r>
            <a:r>
              <a:rPr lang="en-US" sz="1400" dirty="0"/>
              <a:t>companies in control, or de facto control, by a Chinese citizen would not be subject to foreign investment </a:t>
            </a:r>
            <a:r>
              <a:rPr lang="en-US" sz="1400" dirty="0" smtClean="0"/>
              <a:t>restrictions.</a:t>
            </a:r>
          </a:p>
          <a:p>
            <a:pPr marL="0" lvl="0" indent="0" algn="just">
              <a:buNone/>
            </a:pPr>
            <a:endParaRPr lang="en-US" sz="1400" dirty="0"/>
          </a:p>
          <a:p>
            <a:pPr lvl="0" algn="just"/>
            <a:r>
              <a:rPr lang="en-US" sz="1400" dirty="0" smtClean="0"/>
              <a:t>WVR </a:t>
            </a:r>
            <a:r>
              <a:rPr lang="en-US" sz="1400" dirty="0"/>
              <a:t>Guidance </a:t>
            </a:r>
            <a:r>
              <a:rPr lang="en-US" sz="1400" dirty="0" smtClean="0"/>
              <a:t>Letter: </a:t>
            </a:r>
            <a:r>
              <a:rPr lang="en-US" sz="1400" dirty="0"/>
              <a:t>if the draft Foreign Investment Law were to be implemented, a WVR-structured issuer with WVR beneficiaries who are PRC citizens may potentially use WVRs to demonstrate compliance with the draft PRC Foreign Investment Law in that the WVR beneficiaries have de facto control of an issuer that is in an industry subject to foreign ownership restrictions.  </a:t>
            </a:r>
            <a:endParaRPr lang="en-US" sz="1400" dirty="0" smtClean="0"/>
          </a:p>
          <a:p>
            <a:pPr lvl="1" algn="just"/>
            <a:r>
              <a:rPr lang="en-US" sz="1400" dirty="0" smtClean="0"/>
              <a:t>The </a:t>
            </a:r>
            <a:r>
              <a:rPr lang="en-US" sz="1400" dirty="0"/>
              <a:t>applicant should disclose the risk that its WVRs may decrease and consequently that it may not be able to comply with the PRC Foreign Investment Law.</a:t>
            </a:r>
            <a:endParaRPr lang="en-AU" sz="1400" dirty="0"/>
          </a:p>
        </p:txBody>
      </p:sp>
    </p:spTree>
    <p:extLst>
      <p:ext uri="{BB962C8B-B14F-4D97-AF65-F5344CB8AC3E}">
        <p14:creationId xmlns:p14="http://schemas.microsoft.com/office/powerpoint/2010/main" xmlns="" val="30506926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a:latin typeface="Calibri" panose="020F0502020204030204" pitchFamily="34" charset="0"/>
                <a:ea typeface="ＭＳ Ｐゴシック" pitchFamily="34" charset="-128"/>
              </a:rPr>
              <a:t>Listing of Companies with Weighted Voting Rights – </a:t>
            </a:r>
            <a:r>
              <a:rPr lang="en-US" altLang="en-US" dirty="0" smtClean="0">
                <a:latin typeface="Calibri" panose="020F0502020204030204" pitchFamily="34" charset="0"/>
                <a:ea typeface="ＭＳ Ｐゴシック" pitchFamily="34" charset="-128"/>
              </a:rPr>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Corporate </a:t>
            </a:r>
            <a:r>
              <a:rPr lang="en-US" dirty="0">
                <a:solidFill>
                  <a:schemeClr val="bg2">
                    <a:lumMod val="50000"/>
                  </a:schemeClr>
                </a:solidFill>
                <a:latin typeface="Calibri" pitchFamily="34" charset="0"/>
              </a:rPr>
              <a:t>WVR beneficiaries</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30</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WVR </a:t>
            </a:r>
            <a:r>
              <a:rPr lang="en-US" sz="1400" dirty="0"/>
              <a:t>beneficiaries must be natural persons</a:t>
            </a:r>
            <a:r>
              <a:rPr lang="en-US" sz="1400" dirty="0" smtClean="0"/>
              <a:t>.</a:t>
            </a:r>
          </a:p>
          <a:p>
            <a:pPr lvl="0" algn="just"/>
            <a:endParaRPr lang="en-US" sz="1400" dirty="0"/>
          </a:p>
          <a:p>
            <a:pPr lvl="0" algn="just"/>
            <a:r>
              <a:rPr lang="en-US" sz="1400" dirty="0" smtClean="0"/>
              <a:t>The </a:t>
            </a:r>
            <a:r>
              <a:rPr lang="en-US" sz="1400" dirty="0"/>
              <a:t>Hong Kong Stock Exchange will launch a new consultation by 31 July 2018 to explore the option of allowing corporate entities to hold </a:t>
            </a:r>
            <a:r>
              <a:rPr lang="en-US" sz="1400" dirty="0" smtClean="0"/>
              <a:t>WVRs.</a:t>
            </a:r>
            <a:endParaRPr lang="en-US" sz="1400" dirty="0"/>
          </a:p>
          <a:p>
            <a:pPr lvl="1" algn="just"/>
            <a:r>
              <a:rPr lang="en-US" sz="1400" dirty="0" smtClean="0"/>
              <a:t>The </a:t>
            </a:r>
            <a:r>
              <a:rPr lang="en-US" sz="1400" dirty="0"/>
              <a:t>consultation paper will seek comments as to whether, and if so, on what basis corporate entities should be allowed to benefit from WVRs.</a:t>
            </a:r>
            <a:endParaRPr lang="en-AU" sz="1400" dirty="0"/>
          </a:p>
        </p:txBody>
      </p:sp>
    </p:spTree>
    <p:extLst>
      <p:ext uri="{BB962C8B-B14F-4D97-AF65-F5344CB8AC3E}">
        <p14:creationId xmlns:p14="http://schemas.microsoft.com/office/powerpoint/2010/main" xmlns="" val="726754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smtClean="0">
                <a:latin typeface="Calibri" panose="020F0502020204030204" pitchFamily="34" charset="0"/>
                <a:ea typeface="ＭＳ Ｐゴシック" pitchFamily="34" charset="-128"/>
              </a:rPr>
              <a:t>LISTING OF COMPANIES WITH WEIGHTED VOTING RIGHTS – </a:t>
            </a:r>
            <a:r>
              <a:rPr lang="en-US" dirty="0" smtClean="0">
                <a:solidFill>
                  <a:schemeClr val="bg2">
                    <a:lumMod val="50000"/>
                  </a:schemeClr>
                </a:solidFill>
                <a:latin typeface="Calibri" pitchFamily="34" charset="0"/>
              </a:rPr>
              <a:t>ENFORCEMENT</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31</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Where </a:t>
            </a:r>
            <a:r>
              <a:rPr lang="en-US" sz="1400" dirty="0"/>
              <a:t>there is any breach of the requirements of Chapter 8A, the Stock Exchange may, in its absolute discretion:</a:t>
            </a:r>
            <a:endParaRPr lang="en-AU" sz="1400" dirty="0"/>
          </a:p>
          <a:p>
            <a:pPr lvl="1" algn="just"/>
            <a:r>
              <a:rPr lang="en-US" sz="1400" dirty="0"/>
              <a:t>direct a trading halt, suspend dealings or cancel the listing of the issuer;</a:t>
            </a:r>
            <a:endParaRPr lang="en-AU" sz="1400" dirty="0"/>
          </a:p>
          <a:p>
            <a:pPr lvl="1" algn="just"/>
            <a:r>
              <a:rPr lang="en-US" sz="1400" dirty="0"/>
              <a:t>impose disciplinary sanctions; or</a:t>
            </a:r>
            <a:endParaRPr lang="en-AU" sz="1400" dirty="0"/>
          </a:p>
          <a:p>
            <a:pPr lvl="1" algn="just"/>
            <a:r>
              <a:rPr lang="en-US" sz="1400" dirty="0"/>
              <a:t>withhold approval for a listing application or the issuance of a circular.</a:t>
            </a:r>
            <a:endParaRPr lang="en-AU" sz="1400" dirty="0"/>
          </a:p>
        </p:txBody>
      </p:sp>
    </p:spTree>
    <p:extLst>
      <p:ext uri="{BB962C8B-B14F-4D97-AF65-F5344CB8AC3E}">
        <p14:creationId xmlns:p14="http://schemas.microsoft.com/office/powerpoint/2010/main" xmlns="" val="38924179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a:t>
            </a:r>
            <a:r>
              <a:rPr lang="en-US" dirty="0" smtClean="0">
                <a:solidFill>
                  <a:schemeClr val="bg2">
                    <a:lumMod val="50000"/>
                  </a:schemeClr>
                </a:solidFill>
                <a:latin typeface="Calibri" pitchFamily="34" charset="0"/>
              </a:rPr>
              <a:t>QUALIFYING ISSUERS </a:t>
            </a:r>
            <a:r>
              <a:rPr lang="en-US" dirty="0" smtClean="0">
                <a:latin typeface="Calibri" pitchFamily="34" charset="0"/>
              </a:rPr>
              <a:t>–</a:t>
            </a:r>
            <a:br>
              <a:rPr lang="en-US" dirty="0" smtClean="0">
                <a:latin typeface="Calibri" pitchFamily="34" charset="0"/>
              </a:rPr>
            </a:br>
            <a:r>
              <a:rPr lang="en-US" dirty="0" smtClean="0">
                <a:latin typeface="Calibri" pitchFamily="34" charset="0"/>
              </a:rPr>
              <a:t>BACKGROUND</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32</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Overseas Issuer: an </a:t>
            </a:r>
            <a:r>
              <a:rPr lang="en-US" sz="1400" dirty="0"/>
              <a:t>issuer incorporated or otherwise established in a jurisdiction outside Hong </a:t>
            </a:r>
            <a:r>
              <a:rPr lang="en-US" sz="1400" dirty="0" smtClean="0"/>
              <a:t>Kong.</a:t>
            </a:r>
          </a:p>
          <a:p>
            <a:pPr marL="0" lvl="0" indent="0" algn="just">
              <a:buNone/>
            </a:pPr>
            <a:endParaRPr lang="en-US" sz="1400" dirty="0" smtClean="0"/>
          </a:p>
          <a:p>
            <a:pPr lvl="0" algn="just"/>
            <a:r>
              <a:rPr lang="en-US" sz="1400" dirty="0" smtClean="0"/>
              <a:t>An Overseas Issuer which </a:t>
            </a:r>
            <a:r>
              <a:rPr lang="en-US" sz="1400" dirty="0"/>
              <a:t>is already listed on another stock exchange, may secondary list on the Main Board under Chapter 19 of the Listing </a:t>
            </a:r>
            <a:r>
              <a:rPr lang="en-US" sz="1400" dirty="0" smtClean="0"/>
              <a:t>Rules.</a:t>
            </a:r>
          </a:p>
          <a:p>
            <a:pPr lvl="1" algn="just"/>
            <a:r>
              <a:rPr lang="en-US" sz="1400" dirty="0" smtClean="0"/>
              <a:t>The </a:t>
            </a:r>
            <a:r>
              <a:rPr lang="en-US" sz="1400" dirty="0"/>
              <a:t>Exchange/SFC Joint Statement on the Listing of Overseas Issuers however prevents a secondary listing on the Exchange of issuers whose “</a:t>
            </a:r>
            <a:r>
              <a:rPr lang="en-US" sz="1400" dirty="0" err="1"/>
              <a:t>centre</a:t>
            </a:r>
            <a:r>
              <a:rPr lang="en-US" sz="1400" dirty="0"/>
              <a:t> of gravity” is in China</a:t>
            </a:r>
            <a:r>
              <a:rPr lang="en-US" sz="1400" dirty="0" smtClean="0"/>
              <a:t>.</a:t>
            </a:r>
          </a:p>
          <a:p>
            <a:pPr marL="0" lvl="0" indent="0" algn="just">
              <a:buNone/>
            </a:pPr>
            <a:endParaRPr lang="en-AU" sz="1400" dirty="0"/>
          </a:p>
          <a:p>
            <a:pPr lvl="0" algn="just"/>
            <a:r>
              <a:rPr lang="en-US" sz="1400" dirty="0"/>
              <a:t>The Consultation Paper proposed creating a new concessionary route to secondary listing for Chinese issuers under a new Chapter 19C.  </a:t>
            </a:r>
            <a:endParaRPr lang="en-US" sz="1400" dirty="0" smtClean="0"/>
          </a:p>
          <a:p>
            <a:pPr marL="0" lvl="0" indent="0" algn="just">
              <a:buNone/>
            </a:pPr>
            <a:endParaRPr lang="en-US" sz="1400" dirty="0" smtClean="0"/>
          </a:p>
          <a:p>
            <a:pPr algn="just"/>
            <a:r>
              <a:rPr lang="en-US" sz="1400" dirty="0" smtClean="0"/>
              <a:t>Chapter </a:t>
            </a:r>
            <a:r>
              <a:rPr lang="en-US" sz="1400" dirty="0"/>
              <a:t>19C </a:t>
            </a:r>
            <a:r>
              <a:rPr lang="en-US" sz="1400" dirty="0" smtClean="0"/>
              <a:t>came into effect on 30 </a:t>
            </a:r>
            <a:r>
              <a:rPr lang="en-US" sz="1400" dirty="0"/>
              <a:t>April </a:t>
            </a:r>
            <a:r>
              <a:rPr lang="en-US" sz="1400" dirty="0" smtClean="0"/>
              <a:t>2018 </a:t>
            </a:r>
            <a:r>
              <a:rPr lang="en-US" sz="1400" dirty="0"/>
              <a:t>and </a:t>
            </a:r>
            <a:r>
              <a:rPr lang="en-US" sz="1400" dirty="0" smtClean="0"/>
              <a:t>allows </a:t>
            </a:r>
            <a:r>
              <a:rPr lang="en-US" sz="1400" dirty="0"/>
              <a:t>a company primary listed on a Qualifying Exchange to secondary list on the Exchange (</a:t>
            </a:r>
            <a:r>
              <a:rPr lang="en-US" sz="1400" b="1" dirty="0"/>
              <a:t>Qualifying Issuers</a:t>
            </a:r>
            <a:r>
              <a:rPr lang="en-US" sz="1400" dirty="0"/>
              <a:t>).  </a:t>
            </a:r>
            <a:endParaRPr lang="en-US" sz="1400" dirty="0" smtClean="0"/>
          </a:p>
          <a:p>
            <a:pPr lvl="1" algn="just"/>
            <a:r>
              <a:rPr lang="en-US" sz="1400" dirty="0" smtClean="0"/>
              <a:t>A </a:t>
            </a:r>
            <a:r>
              <a:rPr lang="en-US" sz="1400" b="1" dirty="0"/>
              <a:t>Qualifying Exchange </a:t>
            </a:r>
            <a:r>
              <a:rPr lang="en-US" sz="1400" dirty="0"/>
              <a:t>includes NYSE, NASDAQ or the “premium listing” segment of LSE’s Main Market.  </a:t>
            </a:r>
            <a:endParaRPr lang="en-US" sz="1400" dirty="0" smtClean="0"/>
          </a:p>
          <a:p>
            <a:pPr lvl="1" algn="just"/>
            <a:r>
              <a:rPr lang="en-US" sz="1400" dirty="0" smtClean="0"/>
              <a:t>Chapter </a:t>
            </a:r>
            <a:r>
              <a:rPr lang="en-US" sz="1400" dirty="0"/>
              <a:t>19C is not restricted to issuers incorporated or established overseas, and applies to both Overseas Issuers and Hong Kong incorporated issuers.</a:t>
            </a:r>
            <a:endParaRPr lang="en-AU" sz="1400" dirty="0"/>
          </a:p>
        </p:txBody>
      </p:sp>
    </p:spTree>
    <p:extLst>
      <p:ext uri="{BB962C8B-B14F-4D97-AF65-F5344CB8AC3E}">
        <p14:creationId xmlns:p14="http://schemas.microsoft.com/office/powerpoint/2010/main" xmlns="" val="23024919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QUALIFYING ISSUERS –</a:t>
            </a:r>
            <a:br>
              <a:rPr lang="en-US" dirty="0" smtClean="0">
                <a:latin typeface="Calibri" pitchFamily="34" charset="0"/>
              </a:rPr>
            </a:br>
            <a:r>
              <a:rPr lang="en-US" dirty="0" smtClean="0">
                <a:solidFill>
                  <a:schemeClr val="bg2">
                    <a:lumMod val="50000"/>
                  </a:schemeClr>
                </a:solidFill>
                <a:latin typeface="Calibri" pitchFamily="34" charset="0"/>
              </a:rPr>
              <a:t>GREATER CHINA ISSUER </a:t>
            </a:r>
            <a:r>
              <a:rPr lang="en-US" dirty="0" smtClean="0">
                <a:latin typeface="Calibri" pitchFamily="34" charset="0"/>
              </a:rPr>
              <a:t>DEFINITION</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33</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algn="just"/>
            <a:endParaRPr lang="en-US" sz="1400" dirty="0" smtClean="0"/>
          </a:p>
          <a:p>
            <a:pPr algn="just"/>
            <a:r>
              <a:rPr lang="en-US" sz="1400" dirty="0" smtClean="0"/>
              <a:t>Greater </a:t>
            </a:r>
            <a:r>
              <a:rPr lang="en-US" sz="1400" dirty="0"/>
              <a:t>China </a:t>
            </a:r>
            <a:r>
              <a:rPr lang="en-US" sz="1400" dirty="0" smtClean="0"/>
              <a:t>Issuer: a </a:t>
            </a:r>
            <a:r>
              <a:rPr lang="en-US" sz="1400" dirty="0"/>
              <a:t>Qualifying Issuer with its </a:t>
            </a:r>
            <a:r>
              <a:rPr lang="en-US" sz="1400" dirty="0" err="1"/>
              <a:t>centre</a:t>
            </a:r>
            <a:r>
              <a:rPr lang="en-US" sz="1400" dirty="0"/>
              <a:t> of gravity in Greater </a:t>
            </a:r>
            <a:r>
              <a:rPr lang="en-US" sz="1400" dirty="0" smtClean="0"/>
              <a:t>China.</a:t>
            </a:r>
            <a:r>
              <a:rPr lang="en-US" sz="1400" dirty="0"/>
              <a:t> </a:t>
            </a:r>
            <a:endParaRPr lang="en-US" sz="1400" dirty="0" smtClean="0"/>
          </a:p>
          <a:p>
            <a:pPr marL="0" indent="0" algn="just">
              <a:buNone/>
            </a:pPr>
            <a:endParaRPr lang="en-US" sz="1400" dirty="0" smtClean="0"/>
          </a:p>
          <a:p>
            <a:pPr algn="just"/>
            <a:r>
              <a:rPr lang="en-US" sz="1400" dirty="0" smtClean="0"/>
              <a:t>Non-Greater </a:t>
            </a:r>
            <a:r>
              <a:rPr lang="en-US" sz="1400" dirty="0"/>
              <a:t>China Issuer: a Qualifying Issuer that does not have its </a:t>
            </a:r>
            <a:r>
              <a:rPr lang="en-US" sz="1400" dirty="0" err="1"/>
              <a:t>centre</a:t>
            </a:r>
            <a:r>
              <a:rPr lang="en-US" sz="1400" dirty="0"/>
              <a:t> of gravity in Greater China</a:t>
            </a:r>
            <a:r>
              <a:rPr lang="en-US" sz="1400" dirty="0" smtClean="0"/>
              <a:t>.</a:t>
            </a:r>
          </a:p>
          <a:p>
            <a:pPr marL="0" indent="0" algn="just">
              <a:buNone/>
            </a:pPr>
            <a:endParaRPr lang="en-AU" sz="1400" dirty="0"/>
          </a:p>
          <a:p>
            <a:pPr lvl="0" algn="just"/>
            <a:r>
              <a:rPr lang="en-US" sz="1400" dirty="0" smtClean="0"/>
              <a:t>The </a:t>
            </a:r>
            <a:r>
              <a:rPr lang="en-US" sz="1400" dirty="0"/>
              <a:t>Exchange </a:t>
            </a:r>
            <a:r>
              <a:rPr lang="en-US" sz="1400" dirty="0" smtClean="0"/>
              <a:t>considers </a:t>
            </a:r>
            <a:r>
              <a:rPr lang="en-US" sz="1400" dirty="0"/>
              <a:t>the following non-exhaustive factors when determining whether a Qualifying Issuer has its </a:t>
            </a:r>
            <a:r>
              <a:rPr lang="en-US" sz="1400" dirty="0" err="1"/>
              <a:t>centre</a:t>
            </a:r>
            <a:r>
              <a:rPr lang="en-US" sz="1400" dirty="0"/>
              <a:t> of gravity in Greater China:</a:t>
            </a:r>
            <a:endParaRPr lang="en-AU" sz="1400" dirty="0"/>
          </a:p>
          <a:p>
            <a:pPr lvl="1" algn="just"/>
            <a:r>
              <a:rPr lang="en-US" sz="1400" dirty="0"/>
              <a:t>whether the issuer is listed in Greater China;</a:t>
            </a:r>
            <a:endParaRPr lang="en-AU" sz="1400" dirty="0"/>
          </a:p>
          <a:p>
            <a:pPr lvl="1" algn="just"/>
            <a:r>
              <a:rPr lang="en-US" sz="1400" dirty="0"/>
              <a:t>the issuer’s jurisdiction of  incorporation;</a:t>
            </a:r>
            <a:endParaRPr lang="en-AU" sz="1400" dirty="0"/>
          </a:p>
          <a:p>
            <a:pPr lvl="1" algn="just"/>
            <a:r>
              <a:rPr lang="en-US" sz="1400" dirty="0"/>
              <a:t>the issuer’s history;</a:t>
            </a:r>
            <a:endParaRPr lang="en-AU" sz="1400" dirty="0"/>
          </a:p>
          <a:p>
            <a:pPr lvl="1" algn="just"/>
            <a:r>
              <a:rPr lang="en-US" sz="1400" dirty="0"/>
              <a:t>where the issuer is headquartered;</a:t>
            </a:r>
            <a:endParaRPr lang="en-AU" sz="1400" dirty="0"/>
          </a:p>
          <a:p>
            <a:pPr lvl="1" algn="just"/>
            <a:r>
              <a:rPr lang="en-US" sz="1400" dirty="0"/>
              <a:t>the issuer’s place of central management and control;</a:t>
            </a:r>
            <a:endParaRPr lang="en-AU" sz="1400" dirty="0"/>
          </a:p>
          <a:p>
            <a:pPr lvl="1" algn="just"/>
            <a:r>
              <a:rPr lang="en-US" sz="1400" dirty="0"/>
              <a:t>where the issuer’s main business operations and assets are located;</a:t>
            </a:r>
            <a:endParaRPr lang="en-AU" sz="1400" dirty="0"/>
          </a:p>
          <a:p>
            <a:pPr lvl="1" algn="just"/>
            <a:r>
              <a:rPr lang="en-US" sz="1400" dirty="0"/>
              <a:t>the location of the issuer’s corporate and tax registration; and</a:t>
            </a:r>
            <a:endParaRPr lang="en-AU" sz="1400" dirty="0"/>
          </a:p>
          <a:p>
            <a:pPr lvl="1" algn="just"/>
            <a:r>
              <a:rPr lang="en-US" sz="1400" dirty="0"/>
              <a:t>the nationality or country of residence of the issuer’s management and controlling shareholder</a:t>
            </a:r>
            <a:r>
              <a:rPr lang="en-US" sz="1400" dirty="0" smtClean="0"/>
              <a:t>.</a:t>
            </a:r>
          </a:p>
        </p:txBody>
      </p:sp>
    </p:spTree>
    <p:extLst>
      <p:ext uri="{BB962C8B-B14F-4D97-AF65-F5344CB8AC3E}">
        <p14:creationId xmlns:p14="http://schemas.microsoft.com/office/powerpoint/2010/main" xmlns="" val="5913147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QUALIFYING ISSUERS –</a:t>
            </a:r>
            <a:br>
              <a:rPr lang="en-US" dirty="0" smtClean="0">
                <a:latin typeface="Calibri" pitchFamily="34" charset="0"/>
              </a:rPr>
            </a:br>
            <a:r>
              <a:rPr lang="en-US" dirty="0" smtClean="0">
                <a:solidFill>
                  <a:schemeClr val="bg2">
                    <a:lumMod val="50000"/>
                  </a:schemeClr>
                </a:solidFill>
                <a:latin typeface="Calibri" pitchFamily="34" charset="0"/>
              </a:rPr>
              <a:t>GRANDFATHERED GREATER CHINA ISSUER</a:t>
            </a:r>
            <a:r>
              <a:rPr lang="en-US" dirty="0" smtClean="0">
                <a:latin typeface="Calibri" pitchFamily="34" charset="0"/>
              </a:rPr>
              <a:t> DEFINITION</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34</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Chapter </a:t>
            </a:r>
            <a:r>
              <a:rPr lang="en-US" sz="1400" dirty="0"/>
              <a:t>19C differentiates between companies which have primary </a:t>
            </a:r>
            <a:r>
              <a:rPr lang="en-US" sz="1400" dirty="0" smtClean="0"/>
              <a:t>listed (</a:t>
            </a:r>
            <a:r>
              <a:rPr lang="en-US" sz="1400" dirty="0" err="1" smtClean="0"/>
              <a:t>i</a:t>
            </a:r>
            <a:r>
              <a:rPr lang="en-US" sz="1400" dirty="0" smtClean="0"/>
              <a:t>) </a:t>
            </a:r>
            <a:r>
              <a:rPr lang="en-US" sz="1400" dirty="0"/>
              <a:t>on or before 15 December 2017 </a:t>
            </a:r>
            <a:r>
              <a:rPr lang="en-US" sz="1400" dirty="0" smtClean="0"/>
              <a:t>and (ii) after </a:t>
            </a:r>
            <a:r>
              <a:rPr lang="en-US" sz="1400" dirty="0"/>
              <a:t>15 December 2017 (the date the New Board Concept Paper Conclusions were published</a:t>
            </a:r>
            <a:r>
              <a:rPr lang="en-US" sz="1400" dirty="0" smtClean="0"/>
              <a:t>).</a:t>
            </a:r>
          </a:p>
          <a:p>
            <a:pPr lvl="1" algn="just"/>
            <a:r>
              <a:rPr lang="en-US" sz="1400" dirty="0" smtClean="0"/>
              <a:t>Deter </a:t>
            </a:r>
            <a:r>
              <a:rPr lang="en-US" sz="1400" dirty="0"/>
              <a:t>issuers from listing on a Qualifying Exchange and then seeking a secondary listing in Hong Kong in order to circumvent Hong Kong’s primary listing requirements.  </a:t>
            </a:r>
            <a:endParaRPr lang="en-US" sz="1400" dirty="0" smtClean="0"/>
          </a:p>
          <a:p>
            <a:pPr lvl="0" algn="just"/>
            <a:endParaRPr lang="en-US" sz="1400" dirty="0" smtClean="0"/>
          </a:p>
          <a:p>
            <a:pPr lvl="0" algn="just"/>
            <a:r>
              <a:rPr lang="en-US" sz="1400" dirty="0" smtClean="0"/>
              <a:t>Grandfathered </a:t>
            </a:r>
            <a:r>
              <a:rPr lang="en-US" sz="1400" dirty="0"/>
              <a:t>Greater China </a:t>
            </a:r>
            <a:r>
              <a:rPr lang="en-US" sz="1400" dirty="0" smtClean="0"/>
              <a:t>Issuer: </a:t>
            </a:r>
            <a:r>
              <a:rPr lang="en-US" sz="1400" dirty="0"/>
              <a:t>a Greater China Issuer primary listed on a Qualifying Exchange on or before 15 December </a:t>
            </a:r>
            <a:r>
              <a:rPr lang="en-US" sz="1400" dirty="0" smtClean="0"/>
              <a:t>2017.</a:t>
            </a:r>
          </a:p>
          <a:p>
            <a:pPr marL="0" lvl="0" indent="0" algn="just">
              <a:buNone/>
            </a:pPr>
            <a:endParaRPr lang="en-US" sz="1400" dirty="0" smtClean="0"/>
          </a:p>
          <a:p>
            <a:pPr lvl="0" algn="just"/>
            <a:r>
              <a:rPr lang="en-US" sz="1400" dirty="0" smtClean="0"/>
              <a:t>Non-Grandfathered </a:t>
            </a:r>
            <a:r>
              <a:rPr lang="en-US" sz="1400" dirty="0"/>
              <a:t>Greater China </a:t>
            </a:r>
            <a:r>
              <a:rPr lang="en-US" sz="1400" dirty="0" smtClean="0"/>
              <a:t>Issuer: a </a:t>
            </a:r>
            <a:r>
              <a:rPr lang="en-US" sz="1400" dirty="0"/>
              <a:t>Greater China Issuer that was primary listed on a Qualifying Exchange after 15 December 2017.</a:t>
            </a:r>
            <a:endParaRPr lang="en-AU" sz="1400" dirty="0"/>
          </a:p>
        </p:txBody>
      </p:sp>
    </p:spTree>
    <p:extLst>
      <p:ext uri="{BB962C8B-B14F-4D97-AF65-F5344CB8AC3E}">
        <p14:creationId xmlns:p14="http://schemas.microsoft.com/office/powerpoint/2010/main" xmlns="" val="15185097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QUALIFYING ISSUERS –</a:t>
            </a:r>
            <a:br>
              <a:rPr lang="en-US" dirty="0" smtClean="0">
                <a:latin typeface="Calibri" pitchFamily="34" charset="0"/>
              </a:rPr>
            </a:br>
            <a:r>
              <a:rPr lang="en-US" dirty="0" smtClean="0">
                <a:solidFill>
                  <a:schemeClr val="bg2">
                    <a:lumMod val="50000"/>
                  </a:schemeClr>
                </a:solidFill>
              </a:rPr>
              <a:t>QUALIFICATIONS FOR LISTING</a:t>
            </a:r>
            <a:endParaRPr lang="en-AU" dirty="0">
              <a:solidFill>
                <a:schemeClr val="bg2">
                  <a:lumMod val="50000"/>
                </a:schemeClr>
              </a:solidFill>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35</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A </a:t>
            </a:r>
            <a:r>
              <a:rPr lang="en-US" sz="1400" dirty="0"/>
              <a:t>Qualifying Issuer is required to be eligible and suitable for listing.  The Exchange would normally regard a Qualifying Issuer as suitable for secondary listing where it is an innovative company.  The “innovative company” requirements are the same as those for issuers with a WVR structure (please see </a:t>
            </a:r>
            <a:r>
              <a:rPr lang="en-US" sz="1400" dirty="0" smtClean="0"/>
              <a:t>slides 4-5).</a:t>
            </a:r>
          </a:p>
          <a:p>
            <a:pPr marL="0" lvl="0" indent="0" algn="just">
              <a:buNone/>
            </a:pPr>
            <a:endParaRPr lang="en-AU" sz="1400" dirty="0"/>
          </a:p>
          <a:p>
            <a:pPr lvl="0" algn="just"/>
            <a:r>
              <a:rPr lang="en-US" sz="1400" dirty="0"/>
              <a:t>A Qualifying Issuer is required to have a record of good regulatory compliance of at least two full financial years on a Qualifying Exchange.  </a:t>
            </a:r>
            <a:endParaRPr lang="en-US" sz="1400" dirty="0" smtClean="0"/>
          </a:p>
          <a:p>
            <a:pPr marL="0" lvl="0" indent="0" algn="just">
              <a:buNone/>
            </a:pPr>
            <a:endParaRPr lang="en-US" sz="1400" dirty="0" smtClean="0"/>
          </a:p>
          <a:p>
            <a:pPr lvl="0" algn="just"/>
            <a:r>
              <a:rPr lang="en-US" sz="1400" dirty="0" smtClean="0"/>
              <a:t>A </a:t>
            </a:r>
            <a:r>
              <a:rPr lang="en-US" sz="1400" dirty="0"/>
              <a:t>Qualifying Issuer (excluding a Non-Greater China Issuer without a WVR structure) must have:</a:t>
            </a:r>
            <a:endParaRPr lang="en-AU" sz="1400" dirty="0"/>
          </a:p>
          <a:p>
            <a:pPr lvl="1" algn="just"/>
            <a:r>
              <a:rPr lang="en-US" sz="1400" dirty="0"/>
              <a:t>a market capitalisation of at least HK$40 billion at listing; or</a:t>
            </a:r>
            <a:endParaRPr lang="en-AU" sz="1400" dirty="0"/>
          </a:p>
          <a:p>
            <a:pPr lvl="1" algn="just"/>
            <a:r>
              <a:rPr lang="en-US" sz="1400" dirty="0"/>
              <a:t>a market capitalisation of at least HK$10 billion at listing and at least HK$1 billion of revenue in its most recent audited financial year.</a:t>
            </a:r>
            <a:endParaRPr lang="en-AU" sz="1400" dirty="0"/>
          </a:p>
          <a:p>
            <a:pPr lvl="0" algn="just"/>
            <a:endParaRPr lang="en-US" sz="1400" dirty="0" smtClean="0"/>
          </a:p>
          <a:p>
            <a:pPr lvl="0" algn="just"/>
            <a:r>
              <a:rPr lang="en-US" sz="1400" dirty="0" smtClean="0"/>
              <a:t>A </a:t>
            </a:r>
            <a:r>
              <a:rPr lang="en-US" sz="1400" dirty="0"/>
              <a:t>Non-Greater China Issuer which does not have a WVR structure must have an expected market capitalisation of at least HK$10 billion at the time of secondary listing in Hong Kong. </a:t>
            </a:r>
            <a:endParaRPr lang="en-AU" sz="1400" dirty="0"/>
          </a:p>
        </p:txBody>
      </p:sp>
    </p:spTree>
    <p:extLst>
      <p:ext uri="{BB962C8B-B14F-4D97-AF65-F5344CB8AC3E}">
        <p14:creationId xmlns:p14="http://schemas.microsoft.com/office/powerpoint/2010/main" xmlns="" val="20192158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QUALIFYING ISSUERS –</a:t>
            </a:r>
            <a:br>
              <a:rPr lang="en-US" dirty="0" smtClean="0">
                <a:latin typeface="Calibri" pitchFamily="34" charset="0"/>
              </a:rPr>
            </a:br>
            <a:r>
              <a:rPr lang="en-US" dirty="0" smtClean="0">
                <a:solidFill>
                  <a:schemeClr val="bg2">
                    <a:lumMod val="50000"/>
                  </a:schemeClr>
                </a:solidFill>
                <a:latin typeface="Calibri" pitchFamily="34" charset="0"/>
              </a:rPr>
              <a:t>CENTRE OF GRAVITY</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36</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2013 </a:t>
            </a:r>
            <a:r>
              <a:rPr lang="en-US" sz="1400" dirty="0"/>
              <a:t>SFC and Exchange Joint Policy Statement regarding the Listing of Overseas Companies </a:t>
            </a:r>
            <a:r>
              <a:rPr lang="en-US" sz="1400" dirty="0" smtClean="0"/>
              <a:t>(</a:t>
            </a:r>
            <a:r>
              <a:rPr lang="en-US" sz="1400" b="1" dirty="0" smtClean="0"/>
              <a:t>2013 JPS</a:t>
            </a:r>
            <a:r>
              <a:rPr lang="en-US" sz="1400" dirty="0" smtClean="0"/>
              <a:t>): </a:t>
            </a:r>
            <a:r>
              <a:rPr lang="en-US" sz="1400" dirty="0"/>
              <a:t>an application for secondary listing from an overseas company with its “</a:t>
            </a:r>
            <a:r>
              <a:rPr lang="en-US" sz="1400" dirty="0" err="1"/>
              <a:t>centre</a:t>
            </a:r>
            <a:r>
              <a:rPr lang="en-US" sz="1400" dirty="0"/>
              <a:t> of gravity” in the Greater China region would not be </a:t>
            </a:r>
            <a:r>
              <a:rPr lang="en-US" sz="1400" dirty="0" smtClean="0"/>
              <a:t>approved.</a:t>
            </a:r>
          </a:p>
          <a:p>
            <a:pPr marL="0" lvl="0" indent="0" algn="just">
              <a:buNone/>
            </a:pPr>
            <a:endParaRPr lang="en-US" sz="1400" dirty="0" smtClean="0"/>
          </a:p>
          <a:p>
            <a:pPr lvl="0" algn="just"/>
            <a:r>
              <a:rPr lang="en-US" sz="1400" dirty="0" smtClean="0"/>
              <a:t>New </a:t>
            </a:r>
            <a:r>
              <a:rPr lang="en-US" sz="1400" dirty="0"/>
              <a:t>concessionary route of Chapter </a:t>
            </a:r>
            <a:r>
              <a:rPr lang="en-US" sz="1400" dirty="0" smtClean="0"/>
              <a:t>19C: </a:t>
            </a:r>
            <a:r>
              <a:rPr lang="en-US" sz="1400" dirty="0"/>
              <a:t>Greater </a:t>
            </a:r>
            <a:r>
              <a:rPr lang="en-US" sz="1400" dirty="0" smtClean="0"/>
              <a:t>China </a:t>
            </a:r>
            <a:r>
              <a:rPr lang="en-US" sz="1400" dirty="0"/>
              <a:t>Issuers may apply for secondary listing in Hong Kong</a:t>
            </a:r>
            <a:r>
              <a:rPr lang="en-US" sz="1400" dirty="0" smtClean="0"/>
              <a:t>.</a:t>
            </a:r>
            <a:endParaRPr lang="en-US" sz="1400" dirty="0"/>
          </a:p>
        </p:txBody>
      </p:sp>
    </p:spTree>
    <p:extLst>
      <p:ext uri="{BB962C8B-B14F-4D97-AF65-F5344CB8AC3E}">
        <p14:creationId xmlns:p14="http://schemas.microsoft.com/office/powerpoint/2010/main" xmlns="" val="7223457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QUALIFYING ISSUERS –</a:t>
            </a:r>
            <a:br>
              <a:rPr lang="en-US" dirty="0" smtClean="0">
                <a:latin typeface="Calibri" pitchFamily="34" charset="0"/>
              </a:rPr>
            </a:br>
            <a:r>
              <a:rPr lang="en-US" dirty="0" smtClean="0">
                <a:solidFill>
                  <a:schemeClr val="bg2">
                    <a:lumMod val="50000"/>
                  </a:schemeClr>
                </a:solidFill>
                <a:latin typeface="Calibri" pitchFamily="34" charset="0"/>
              </a:rPr>
              <a:t>AUTOMATIC WAIVERS</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37</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Under </a:t>
            </a:r>
            <a:r>
              <a:rPr lang="en-US" sz="1400" dirty="0"/>
              <a:t>Chapter 19C, waivers from the Listing Rules which are already automatically granted to eligible listed companies seeking secondary listing under the 2013 JPS are </a:t>
            </a:r>
            <a:r>
              <a:rPr lang="en-US" sz="1400" dirty="0" smtClean="0"/>
              <a:t>codified.</a:t>
            </a:r>
          </a:p>
          <a:p>
            <a:pPr lvl="1" algn="just"/>
            <a:r>
              <a:rPr lang="en-US" sz="1400" dirty="0" smtClean="0"/>
              <a:t>Includes requirements regarding connected </a:t>
            </a:r>
            <a:r>
              <a:rPr lang="en-US" sz="1400" dirty="0"/>
              <a:t>transactions, notifiable transactions and the Corporate Governance </a:t>
            </a:r>
            <a:r>
              <a:rPr lang="en-US" sz="1400" dirty="0" smtClean="0"/>
              <a:t>Code.</a:t>
            </a:r>
          </a:p>
          <a:p>
            <a:pPr marL="0" lvl="0" indent="0" algn="just">
              <a:buNone/>
            </a:pPr>
            <a:endParaRPr lang="en-US" sz="1400" dirty="0" smtClean="0"/>
          </a:p>
          <a:p>
            <a:pPr lvl="0" algn="just"/>
            <a:r>
              <a:rPr lang="en-US" sz="1400" dirty="0" smtClean="0"/>
              <a:t>All </a:t>
            </a:r>
            <a:r>
              <a:rPr lang="en-US" sz="1400" dirty="0"/>
              <a:t>Qualifying Issuers may enjoy such waivers.</a:t>
            </a:r>
            <a:endParaRPr lang="en-AU" sz="1400" dirty="0"/>
          </a:p>
        </p:txBody>
      </p:sp>
    </p:spTree>
    <p:extLst>
      <p:ext uri="{BB962C8B-B14F-4D97-AF65-F5344CB8AC3E}">
        <p14:creationId xmlns:p14="http://schemas.microsoft.com/office/powerpoint/2010/main" xmlns="" val="18086171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QUALIFYING ISSUERS –</a:t>
            </a:r>
            <a:br>
              <a:rPr lang="en-US" dirty="0" smtClean="0">
                <a:latin typeface="Calibri" pitchFamily="34" charset="0"/>
              </a:rPr>
            </a:br>
            <a:r>
              <a:rPr lang="en-US" dirty="0" smtClean="0">
                <a:solidFill>
                  <a:schemeClr val="bg2">
                    <a:lumMod val="50000"/>
                  </a:schemeClr>
                </a:solidFill>
                <a:latin typeface="Calibri" pitchFamily="34" charset="0"/>
              </a:rPr>
              <a:t>EQUIVALENCE REQUIREMENT</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38</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Non-Greater </a:t>
            </a:r>
            <a:r>
              <a:rPr lang="en-US" sz="1400" dirty="0"/>
              <a:t>China and Grandfathered Greater China Issuers are required to demonstrate, to the Exchange’s satisfaction, how applicable domestic laws, rules and regulations and their constitutional documents, in combination, satisfy key shareholder protection standards set out in Chapter 19C.  An issuer may be required to amend its constitutional documents</a:t>
            </a:r>
            <a:r>
              <a:rPr lang="en-US" sz="1400" dirty="0" smtClean="0"/>
              <a:t>.</a:t>
            </a:r>
          </a:p>
          <a:p>
            <a:pPr marL="0" lvl="0" indent="0" algn="just">
              <a:buNone/>
            </a:pPr>
            <a:endParaRPr lang="en-AU" sz="1400" dirty="0"/>
          </a:p>
          <a:p>
            <a:pPr lvl="0" algn="just"/>
            <a:r>
              <a:rPr lang="en-US" sz="1400" dirty="0"/>
              <a:t>Any provisions in a Qualifying Issuer’s constitutional documents relating to its governance that are unusual compared with normal practices in Hong Kong and are specific to the issuer (rather than a consequence of the laws and regulations to which it is subject), and how such provisions affect its members’ rights, must be prominently disclosed in listing </a:t>
            </a:r>
            <a:r>
              <a:rPr lang="en-US" sz="1400" dirty="0" smtClean="0"/>
              <a:t>documents.</a:t>
            </a:r>
            <a:endParaRPr lang="en-US" sz="1400" dirty="0"/>
          </a:p>
          <a:p>
            <a:pPr lvl="1" algn="just"/>
            <a:r>
              <a:rPr lang="en-US" sz="1400" dirty="0" smtClean="0"/>
              <a:t>Examples of provisions include</a:t>
            </a:r>
            <a:r>
              <a:rPr lang="en-US" sz="1400" dirty="0"/>
              <a:t>, without limitation, “poison pill” arrangements and provisions imposing restrictions on quorums for board meetings. </a:t>
            </a:r>
            <a:endParaRPr lang="en-AU" sz="1400" dirty="0"/>
          </a:p>
        </p:txBody>
      </p:sp>
    </p:spTree>
    <p:extLst>
      <p:ext uri="{BB962C8B-B14F-4D97-AF65-F5344CB8AC3E}">
        <p14:creationId xmlns:p14="http://schemas.microsoft.com/office/powerpoint/2010/main" xmlns="" val="3477460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a:xfrm>
            <a:off x="457200" y="152400"/>
            <a:ext cx="8363272" cy="990600"/>
          </a:xfrm>
        </p:spPr>
        <p:txBody>
          <a:bodyPr/>
          <a:lstStyle/>
          <a:p>
            <a:r>
              <a:rPr lang="en-US" altLang="en-US" dirty="0" smtClean="0">
                <a:latin typeface="Calibri" panose="020F0502020204030204" pitchFamily="34" charset="0"/>
                <a:ea typeface="ＭＳ Ｐゴシック" pitchFamily="34" charset="-128"/>
              </a:rPr>
              <a:t>LISTING OF COMPANIES WITH WEIGHTED VOTING RIGHTS – </a:t>
            </a:r>
            <a:br>
              <a:rPr lang="en-US" altLang="en-US" dirty="0" smtClean="0">
                <a:latin typeface="Calibri" panose="020F0502020204030204" pitchFamily="34" charset="0"/>
                <a:ea typeface="ＭＳ Ｐゴシック" pitchFamily="34" charset="-128"/>
              </a:rPr>
            </a:br>
            <a:r>
              <a:rPr lang="en-US" altLang="en-US" dirty="0" smtClean="0">
                <a:solidFill>
                  <a:schemeClr val="bg2">
                    <a:lumMod val="50000"/>
                  </a:schemeClr>
                </a:solidFill>
                <a:latin typeface="Calibri" panose="020F0502020204030204" pitchFamily="34" charset="0"/>
                <a:ea typeface="ＭＳ Ｐゴシック" pitchFamily="34" charset="-128"/>
              </a:rPr>
              <a:t>WVR DEFINITION</a:t>
            </a:r>
            <a:endParaRPr lang="en-US" altLang="en-US" dirty="0">
              <a:solidFill>
                <a:schemeClr val="bg2">
                  <a:lumMod val="50000"/>
                </a:schemeClr>
              </a:solidFill>
              <a:latin typeface="Calibri" panose="020F0502020204030204" pitchFamily="34" charset="0"/>
              <a:ea typeface="ＭＳ Ｐゴシック" pitchFamily="34" charset="-128"/>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Weighted </a:t>
            </a:r>
            <a:r>
              <a:rPr lang="en-US" sz="1400" dirty="0"/>
              <a:t>voting </a:t>
            </a:r>
            <a:r>
              <a:rPr lang="en-US" sz="1400" dirty="0" smtClean="0"/>
              <a:t>rights are the </a:t>
            </a:r>
            <a:r>
              <a:rPr lang="en-US" sz="1400" dirty="0"/>
              <a:t>voting power attached </a:t>
            </a:r>
            <a:r>
              <a:rPr lang="en-US" sz="1400" dirty="0" smtClean="0"/>
              <a:t>to:</a:t>
            </a:r>
          </a:p>
          <a:p>
            <a:pPr lvl="1" algn="just"/>
            <a:r>
              <a:rPr lang="en-US" sz="1400" dirty="0" smtClean="0"/>
              <a:t>(</a:t>
            </a:r>
            <a:r>
              <a:rPr lang="en-US" sz="1400" dirty="0" err="1"/>
              <a:t>i</a:t>
            </a:r>
            <a:r>
              <a:rPr lang="en-US" sz="1400" dirty="0"/>
              <a:t>) a share of a particular class that is greater or superior to the voting power attached to an ordinary </a:t>
            </a:r>
            <a:r>
              <a:rPr lang="en-US" sz="1400" dirty="0" smtClean="0"/>
              <a:t>share; </a:t>
            </a:r>
            <a:r>
              <a:rPr lang="en-US" sz="1400" dirty="0"/>
              <a:t>or </a:t>
            </a:r>
            <a:endParaRPr lang="en-US" sz="1400" dirty="0" smtClean="0"/>
          </a:p>
          <a:p>
            <a:pPr lvl="1" algn="just"/>
            <a:r>
              <a:rPr lang="en-US" sz="1400" dirty="0" smtClean="0"/>
              <a:t>(</a:t>
            </a:r>
            <a:r>
              <a:rPr lang="en-US" sz="1400" dirty="0"/>
              <a:t>ii) another governance right or arrangement, which is disproportionate to the beneficiary’s economic interest in the equity securities of the issuer.   </a:t>
            </a:r>
            <a:endParaRPr lang="en-US" sz="1400" dirty="0" smtClean="0"/>
          </a:p>
          <a:p>
            <a:pPr lvl="0" algn="just"/>
            <a:endParaRPr lang="en-US" sz="1400" dirty="0" smtClean="0"/>
          </a:p>
          <a:p>
            <a:pPr lvl="0" algn="just"/>
            <a:r>
              <a:rPr lang="en-US" sz="1400" dirty="0" smtClean="0"/>
              <a:t>Under </a:t>
            </a:r>
            <a:r>
              <a:rPr lang="en-US" sz="1400" dirty="0"/>
              <a:t>the new Listing </a:t>
            </a:r>
            <a:r>
              <a:rPr lang="en-US" sz="1400" dirty="0" smtClean="0"/>
              <a:t>Rules, </a:t>
            </a:r>
            <a:r>
              <a:rPr lang="en-US" sz="1400" dirty="0"/>
              <a:t>only a company with a share-based WVR structure (i.e. falling within paragraph (</a:t>
            </a:r>
            <a:r>
              <a:rPr lang="en-US" sz="1400" dirty="0" err="1"/>
              <a:t>i</a:t>
            </a:r>
            <a:r>
              <a:rPr lang="en-US" sz="1400" dirty="0"/>
              <a:t>)) </a:t>
            </a:r>
            <a:r>
              <a:rPr lang="en-US" sz="1400" dirty="0" smtClean="0"/>
              <a:t>are allowed </a:t>
            </a:r>
            <a:r>
              <a:rPr lang="en-US" sz="1400" dirty="0"/>
              <a:t>to list on the Exchange. </a:t>
            </a:r>
            <a:endParaRPr lang="en-US" sz="1400" dirty="0" smtClean="0"/>
          </a:p>
          <a:p>
            <a:pPr marL="0" lvl="0" indent="0" algn="just">
              <a:buNone/>
            </a:pPr>
            <a:endParaRPr lang="en-US" sz="1400" dirty="0" smtClean="0"/>
          </a:p>
          <a:p>
            <a:pPr lvl="0" algn="just"/>
            <a:r>
              <a:rPr lang="en-US" sz="1400" dirty="0" smtClean="0"/>
              <a:t>A </a:t>
            </a:r>
            <a:r>
              <a:rPr lang="en-US" sz="1400" dirty="0"/>
              <a:t>company which has a board-based WVR structure, which gives certain persons control of the board which is disproportionate to their equity stake in the company, </a:t>
            </a:r>
            <a:r>
              <a:rPr lang="en-US" sz="1400" dirty="0" smtClean="0"/>
              <a:t>are not </a:t>
            </a:r>
            <a:r>
              <a:rPr lang="en-US" sz="1400" dirty="0"/>
              <a:t>able to list in Hong Kong.  </a:t>
            </a:r>
            <a:endParaRPr lang="en-AU" sz="1400" dirty="0"/>
          </a:p>
        </p:txBody>
      </p:sp>
    </p:spTree>
    <p:extLst>
      <p:ext uri="{BB962C8B-B14F-4D97-AF65-F5344CB8AC3E}">
        <p14:creationId xmlns:p14="http://schemas.microsoft.com/office/powerpoint/2010/main" xmlns="" val="8823485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QUALIFYING ISSUERS </a:t>
            </a:r>
            <a:r>
              <a:rPr lang="en-US" dirty="0">
                <a:latin typeface="Calibri" pitchFamily="34" charset="0"/>
              </a:rPr>
              <a:t>–</a:t>
            </a:r>
            <a:br>
              <a:rPr lang="en-US" dirty="0">
                <a:latin typeface="Calibri" pitchFamily="34" charset="0"/>
              </a:rPr>
            </a:br>
            <a:r>
              <a:rPr lang="en-US" dirty="0" smtClean="0">
                <a:solidFill>
                  <a:schemeClr val="bg2">
                    <a:lumMod val="50000"/>
                  </a:schemeClr>
                </a:solidFill>
                <a:latin typeface="Calibri" pitchFamily="34" charset="0"/>
              </a:rPr>
              <a:t>VIE </a:t>
            </a:r>
            <a:r>
              <a:rPr lang="en-US" dirty="0">
                <a:solidFill>
                  <a:schemeClr val="bg2">
                    <a:lumMod val="50000"/>
                  </a:schemeClr>
                </a:solidFill>
                <a:latin typeface="Calibri" pitchFamily="34" charset="0"/>
              </a:rPr>
              <a:t>Structures Contractual Arrangements</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39</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Companies </a:t>
            </a:r>
            <a:r>
              <a:rPr lang="en-US" sz="1400" dirty="0"/>
              <a:t>often use Contractual Arrangements (i.e. VIE structures) to indirectly own and control businesses operating in an industry sector that is subject to foreign investment restrictions under PRC law.  </a:t>
            </a:r>
            <a:endParaRPr lang="en-US" sz="1400" dirty="0" smtClean="0"/>
          </a:p>
          <a:p>
            <a:pPr marL="0" lvl="0" indent="0" algn="just">
              <a:buNone/>
            </a:pPr>
            <a:endParaRPr lang="en-US" sz="1400" dirty="0" smtClean="0"/>
          </a:p>
          <a:p>
            <a:pPr lvl="0" algn="just"/>
            <a:r>
              <a:rPr lang="en-US" sz="1400" dirty="0" smtClean="0"/>
              <a:t>Listing </a:t>
            </a:r>
            <a:r>
              <a:rPr lang="en-US" sz="1400" dirty="0"/>
              <a:t>Decision HKEx-LD43-3 sets out the Stock Exchange’s approach to Contractual Arrangements, including that such arrangements should be narrowly tailored to achieve the issuer’s business purpose and </a:t>
            </a:r>
            <a:r>
              <a:rPr lang="en-US" sz="1400" dirty="0" err="1"/>
              <a:t>minimise</a:t>
            </a:r>
            <a:r>
              <a:rPr lang="en-US" sz="1400" dirty="0"/>
              <a:t> the potential for conflict with applicable PRC laws and regulations.  An issuer may also be required, on an individual case basis, to demonstrate that it is able to comply with the draft PRC Foreign Investment Law (if the law is implemented).  </a:t>
            </a:r>
            <a:endParaRPr lang="en-US" sz="1400" dirty="0" smtClean="0"/>
          </a:p>
          <a:p>
            <a:pPr marL="0" lvl="0" indent="0" algn="just">
              <a:buNone/>
            </a:pPr>
            <a:endParaRPr lang="en-US" sz="1400" dirty="0" smtClean="0"/>
          </a:p>
          <a:p>
            <a:pPr lvl="0" algn="just"/>
            <a:r>
              <a:rPr lang="en-US" sz="1400" dirty="0" smtClean="0"/>
              <a:t>Issuers </a:t>
            </a:r>
            <a:r>
              <a:rPr lang="en-US" sz="1400" dirty="0"/>
              <a:t>listed on Qualifying Exchanges which have Contractual Arrangements may not satisfy the Exchange’s current guidance in all respects</a:t>
            </a:r>
            <a:r>
              <a:rPr lang="en-US" sz="1400" dirty="0" smtClean="0"/>
              <a:t>.</a:t>
            </a:r>
            <a:endParaRPr lang="en-AU" sz="1400" dirty="0"/>
          </a:p>
        </p:txBody>
      </p:sp>
    </p:spTree>
    <p:extLst>
      <p:ext uri="{BB962C8B-B14F-4D97-AF65-F5344CB8AC3E}">
        <p14:creationId xmlns:p14="http://schemas.microsoft.com/office/powerpoint/2010/main" xmlns="" val="3505042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QUALIFYING ISSUERS –</a:t>
            </a:r>
            <a:br>
              <a:rPr lang="en-US" dirty="0" smtClean="0">
                <a:latin typeface="Calibri" pitchFamily="34" charset="0"/>
              </a:rPr>
            </a:br>
            <a:r>
              <a:rPr lang="en-US" dirty="0" smtClean="0">
                <a:solidFill>
                  <a:schemeClr val="bg2">
                    <a:lumMod val="50000"/>
                  </a:schemeClr>
                </a:solidFill>
                <a:latin typeface="Calibri" pitchFamily="34" charset="0"/>
              </a:rPr>
              <a:t>VIE STRUCTURES CONTRACTUAL ARRANGEMENTS </a:t>
            </a:r>
            <a:r>
              <a:rPr lang="en-US" dirty="0" smtClean="0">
                <a:latin typeface="Calibri" pitchFamily="34" charset="0"/>
              </a:rPr>
              <a:t>(CONT.)</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40</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Under </a:t>
            </a:r>
            <a:r>
              <a:rPr lang="en-US" sz="1400" dirty="0"/>
              <a:t>the new </a:t>
            </a:r>
            <a:r>
              <a:rPr lang="en-US" sz="1400" dirty="0">
                <a:hlinkClick r:id="rId3"/>
              </a:rPr>
              <a:t>Guidance Letter </a:t>
            </a:r>
            <a:r>
              <a:rPr lang="en-AU" sz="1400" dirty="0" smtClean="0">
                <a:hlinkClick r:id="rId3"/>
              </a:rPr>
              <a:t>HKEx-GL94-18 </a:t>
            </a:r>
            <a:r>
              <a:rPr lang="en-US" sz="1400" dirty="0" smtClean="0">
                <a:hlinkClick r:id="rId3"/>
              </a:rPr>
              <a:t>on </a:t>
            </a:r>
            <a:r>
              <a:rPr lang="en-US" sz="1400" dirty="0">
                <a:hlinkClick r:id="rId3"/>
              </a:rPr>
              <a:t>Suitability for Secondary Listing as a Qualifying Issuer under Chapter 19C </a:t>
            </a:r>
            <a:r>
              <a:rPr lang="en-US" sz="1400" dirty="0"/>
              <a:t>(</a:t>
            </a:r>
            <a:r>
              <a:rPr lang="en-US" sz="1400" b="1" dirty="0"/>
              <a:t>Secondary Listing Guidance Letter</a:t>
            </a:r>
            <a:r>
              <a:rPr lang="en-US" sz="1400" dirty="0"/>
              <a:t>), Grandfathered Greater China Issuers and Non-Greater China Issuers may secondary list with their existing Contractual Arrangements in place and </a:t>
            </a:r>
            <a:r>
              <a:rPr lang="en-US" sz="1400" dirty="0" smtClean="0"/>
              <a:t>are not required </a:t>
            </a:r>
            <a:r>
              <a:rPr lang="en-US" sz="1400" dirty="0"/>
              <a:t>to demonstrate that they are able to comply with the draft PRC Foreign Investment Law.  </a:t>
            </a:r>
            <a:r>
              <a:rPr lang="en-US" sz="1400" dirty="0" smtClean="0"/>
              <a:t>Issuers </a:t>
            </a:r>
            <a:r>
              <a:rPr lang="en-US" sz="1400" dirty="0"/>
              <a:t>are required </a:t>
            </a:r>
            <a:r>
              <a:rPr lang="en-US" sz="1400" dirty="0" smtClean="0"/>
              <a:t>to:</a:t>
            </a:r>
          </a:p>
          <a:p>
            <a:pPr lvl="1" algn="just"/>
            <a:r>
              <a:rPr lang="en-US" sz="1400" dirty="0" smtClean="0"/>
              <a:t>comply </a:t>
            </a:r>
            <a:r>
              <a:rPr lang="en-US" sz="1400" dirty="0"/>
              <a:t>with the disclosure requirements specified in the listing </a:t>
            </a:r>
            <a:r>
              <a:rPr lang="en-US" sz="1400" dirty="0" smtClean="0"/>
              <a:t>decision; </a:t>
            </a:r>
            <a:r>
              <a:rPr lang="en-US" sz="1400" dirty="0"/>
              <a:t>and </a:t>
            </a:r>
            <a:endParaRPr lang="en-US" sz="1400" dirty="0" smtClean="0"/>
          </a:p>
          <a:p>
            <a:pPr lvl="1" algn="just"/>
            <a:r>
              <a:rPr lang="en-US" sz="1400" dirty="0" smtClean="0"/>
              <a:t>provide </a:t>
            </a:r>
            <a:r>
              <a:rPr lang="en-US" sz="1400" dirty="0"/>
              <a:t>the Exchange with a PRC legal opinion that their Contractual Arrangements comply with PRC laws, rules and regulations.</a:t>
            </a:r>
            <a:endParaRPr lang="en-AU" sz="1400" dirty="0"/>
          </a:p>
          <a:p>
            <a:pPr lvl="0" algn="just"/>
            <a:endParaRPr lang="en-US" sz="1400" dirty="0" smtClean="0"/>
          </a:p>
          <a:p>
            <a:pPr lvl="0" algn="just"/>
            <a:r>
              <a:rPr lang="en-US" sz="1400" dirty="0" smtClean="0"/>
              <a:t>Where </a:t>
            </a:r>
            <a:r>
              <a:rPr lang="en-US" sz="1400" dirty="0"/>
              <a:t>a WVR-structured issuer applying for Chapter 19C listing uses WVRs to demonstrate compliance with the draft PRC Foreign Investment Law, and such WVRs do not exist indefinitely, the applicant should disclose the risk that its WVRs may decrease, and that it may not be able to comply with the PRC Foreign Investment Law as a result.</a:t>
            </a:r>
            <a:endParaRPr lang="en-AU" sz="1400" dirty="0"/>
          </a:p>
        </p:txBody>
      </p:sp>
    </p:spTree>
    <p:extLst>
      <p:ext uri="{BB962C8B-B14F-4D97-AF65-F5344CB8AC3E}">
        <p14:creationId xmlns:p14="http://schemas.microsoft.com/office/powerpoint/2010/main" xmlns="" val="4336209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smtClean="0">
                <a:solidFill>
                  <a:schemeClr val="bg2">
                    <a:lumMod val="50000"/>
                  </a:schemeClr>
                </a:solidFill>
                <a:latin typeface="Calibri" pitchFamily="34" charset="0"/>
              </a:rPr>
              <a:t>SECONDARY LISTING </a:t>
            </a:r>
            <a:r>
              <a:rPr lang="en-US" dirty="0" smtClean="0">
                <a:latin typeface="Calibri" pitchFamily="34" charset="0"/>
              </a:rPr>
              <a:t>OF QUALIFYING ISSUERS –</a:t>
            </a:r>
            <a:br>
              <a:rPr lang="en-US" dirty="0" smtClean="0">
                <a:latin typeface="Calibri" pitchFamily="34" charset="0"/>
              </a:rPr>
            </a:br>
            <a:r>
              <a:rPr lang="en-US" dirty="0" smtClean="0">
                <a:solidFill>
                  <a:schemeClr val="bg2">
                    <a:lumMod val="50000"/>
                  </a:schemeClr>
                </a:solidFill>
                <a:latin typeface="Calibri" pitchFamily="34" charset="0"/>
              </a:rPr>
              <a:t>WVR COMPANIES</a:t>
            </a:r>
            <a:endParaRPr lang="en-AU"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41</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Qualifying </a:t>
            </a:r>
            <a:r>
              <a:rPr lang="en-US" sz="1400" dirty="0"/>
              <a:t>Issuers with a WVR structure seeking a Chapter 19C secondary listing must satisfy the Chapter 19C (rather than Chapter 8A) eligibility and suitability criteria, which are set out </a:t>
            </a:r>
            <a:r>
              <a:rPr lang="en-US" sz="1400" dirty="0" smtClean="0"/>
              <a:t>under “Qualifications </a:t>
            </a:r>
            <a:r>
              <a:rPr lang="en-US" sz="1400" dirty="0"/>
              <a:t>for </a:t>
            </a:r>
            <a:r>
              <a:rPr lang="en-US" sz="1400" dirty="0" smtClean="0"/>
              <a:t>listing” </a:t>
            </a:r>
            <a:r>
              <a:rPr lang="en-US" sz="1400" dirty="0"/>
              <a:t>on slide </a:t>
            </a:r>
            <a:r>
              <a:rPr lang="en-US" sz="1400" dirty="0" smtClean="0"/>
              <a:t>35.</a:t>
            </a:r>
          </a:p>
          <a:p>
            <a:pPr lvl="0" algn="just"/>
            <a:endParaRPr lang="en-AU" sz="1400" dirty="0"/>
          </a:p>
          <a:p>
            <a:pPr lvl="0" algn="just"/>
            <a:r>
              <a:rPr lang="en-US" sz="1400" dirty="0"/>
              <a:t>There is no requirement on Non-Greater China Issuers and Grandfathered Greater China Issuers to comply with the ongoing WVR </a:t>
            </a:r>
            <a:r>
              <a:rPr lang="en-US" sz="1400" dirty="0" smtClean="0"/>
              <a:t>safeguards, </a:t>
            </a:r>
            <a:r>
              <a:rPr lang="en-US" sz="1400" dirty="0"/>
              <a:t>excluding the disclosure requirements</a:t>
            </a:r>
            <a:r>
              <a:rPr lang="en-US" sz="1400" dirty="0" smtClean="0"/>
              <a:t>.</a:t>
            </a:r>
          </a:p>
          <a:p>
            <a:pPr marL="0" lvl="0" indent="0" algn="just">
              <a:buNone/>
            </a:pPr>
            <a:endParaRPr lang="en-AU" sz="1400" dirty="0"/>
          </a:p>
          <a:p>
            <a:pPr lvl="0" algn="just"/>
            <a:r>
              <a:rPr lang="en-US" sz="1400" dirty="0"/>
              <a:t>The requirement that the Stock Exchange </a:t>
            </a:r>
            <a:r>
              <a:rPr lang="en-US" sz="1400" dirty="0" smtClean="0"/>
              <a:t>only considers </a:t>
            </a:r>
            <a:r>
              <a:rPr lang="en-US" sz="1400" dirty="0"/>
              <a:t>listing with a WVR structure from new applicants does not apply to listing applicants which seek secondary listing under the new concessionary route.</a:t>
            </a:r>
            <a:endParaRPr lang="en-AU" sz="1400" dirty="0"/>
          </a:p>
        </p:txBody>
      </p:sp>
    </p:spTree>
    <p:extLst>
      <p:ext uri="{BB962C8B-B14F-4D97-AF65-F5344CB8AC3E}">
        <p14:creationId xmlns:p14="http://schemas.microsoft.com/office/powerpoint/2010/main" xmlns="" val="5134168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sz="2400" dirty="0" smtClean="0">
                <a:solidFill>
                  <a:schemeClr val="bg2">
                    <a:lumMod val="50000"/>
                  </a:schemeClr>
                </a:solidFill>
                <a:latin typeface="Calibri" pitchFamily="34" charset="0"/>
              </a:rPr>
              <a:t>SECONDARY LISTING </a:t>
            </a:r>
            <a:r>
              <a:rPr lang="en-US" sz="2400" dirty="0" smtClean="0">
                <a:latin typeface="Calibri" pitchFamily="34" charset="0"/>
              </a:rPr>
              <a:t>OF QUALIFYING ISSUERS –</a:t>
            </a:r>
            <a:br>
              <a:rPr lang="en-US" sz="2400" dirty="0" smtClean="0">
                <a:latin typeface="Calibri" pitchFamily="34" charset="0"/>
              </a:rPr>
            </a:br>
            <a:r>
              <a:rPr lang="en-US" sz="2400" dirty="0" smtClean="0">
                <a:solidFill>
                  <a:schemeClr val="bg2">
                    <a:lumMod val="50000"/>
                  </a:schemeClr>
                </a:solidFill>
                <a:latin typeface="Calibri" pitchFamily="34" charset="0"/>
              </a:rPr>
              <a:t>NON-GRANDFATHERED GREATER CHINA</a:t>
            </a:r>
            <a:r>
              <a:rPr lang="en-US" sz="2400" dirty="0" smtClean="0">
                <a:latin typeface="Calibri" pitchFamily="34" charset="0"/>
              </a:rPr>
              <a:t> ISSUERS</a:t>
            </a:r>
            <a:endParaRPr lang="en-AU" sz="2400"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42</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Non-Grandfathered </a:t>
            </a:r>
            <a:r>
              <a:rPr lang="en-US" sz="1400" dirty="0"/>
              <a:t>Greater China Issuers </a:t>
            </a:r>
            <a:r>
              <a:rPr lang="en-US" sz="1400" dirty="0" smtClean="0"/>
              <a:t>are not granted </a:t>
            </a:r>
            <a:r>
              <a:rPr lang="en-US" sz="1400" dirty="0"/>
              <a:t>the concessions from the equivalence requirement, Contractual Arrangements or WVR companies.  </a:t>
            </a:r>
            <a:endParaRPr lang="en-US" sz="1400" dirty="0" smtClean="0"/>
          </a:p>
          <a:p>
            <a:pPr marL="0" lvl="0" indent="0" algn="just">
              <a:buNone/>
            </a:pPr>
            <a:endParaRPr lang="en-US" sz="1400" dirty="0" smtClean="0"/>
          </a:p>
          <a:p>
            <a:pPr lvl="0" algn="just"/>
            <a:r>
              <a:rPr lang="en-US" sz="1400" dirty="0" smtClean="0"/>
              <a:t>A </a:t>
            </a:r>
            <a:r>
              <a:rPr lang="en-US" sz="1400" dirty="0"/>
              <a:t>Non-Grandfathered Greater China Issuer seeking secondary listing under Chapter 19C </a:t>
            </a:r>
            <a:r>
              <a:rPr lang="en-US" sz="1400" dirty="0" smtClean="0"/>
              <a:t>must:</a:t>
            </a:r>
          </a:p>
          <a:p>
            <a:pPr lvl="1" algn="just"/>
            <a:r>
              <a:rPr lang="en-US" sz="1400" dirty="0" smtClean="0"/>
              <a:t>vary </a:t>
            </a:r>
            <a:r>
              <a:rPr lang="en-US" sz="1400" dirty="0"/>
              <a:t>its constitutional documents to satisfy the key shareholder protection standards (as applicable</a:t>
            </a:r>
            <a:r>
              <a:rPr lang="en-US" sz="1400" dirty="0" smtClean="0"/>
              <a:t>);</a:t>
            </a:r>
          </a:p>
          <a:p>
            <a:pPr lvl="1" algn="just"/>
            <a:r>
              <a:rPr lang="en-US" sz="1400" dirty="0" smtClean="0"/>
              <a:t>ensure </a:t>
            </a:r>
            <a:r>
              <a:rPr lang="en-US" sz="1400" dirty="0"/>
              <a:t>that its WVR structure complies with the primary listing requirements under Chapter 8A, including ongoing WVR safeguards and disclosure </a:t>
            </a:r>
            <a:r>
              <a:rPr lang="en-US" sz="1400" dirty="0" smtClean="0"/>
              <a:t>requirements;</a:t>
            </a:r>
          </a:p>
          <a:p>
            <a:pPr lvl="1" algn="just"/>
            <a:r>
              <a:rPr lang="en-US" sz="1400" dirty="0" smtClean="0"/>
              <a:t>comply with </a:t>
            </a:r>
            <a:r>
              <a:rPr lang="en-US" sz="1400" dirty="0"/>
              <a:t>Listing Decision </a:t>
            </a:r>
            <a:r>
              <a:rPr lang="en-US" sz="1400" dirty="0" smtClean="0"/>
              <a:t>HKEx-LD43-3 on Contractual Arrangements; and</a:t>
            </a:r>
          </a:p>
          <a:p>
            <a:pPr lvl="1" algn="just"/>
            <a:r>
              <a:rPr lang="en-US" sz="1400" dirty="0" smtClean="0"/>
              <a:t>if </a:t>
            </a:r>
            <a:r>
              <a:rPr lang="en-US" sz="1400" dirty="0"/>
              <a:t>the PRC Foreign Investment Law comes into effect, it may </a:t>
            </a:r>
            <a:r>
              <a:rPr lang="en-US" sz="1400" dirty="0" smtClean="0"/>
              <a:t>be </a:t>
            </a:r>
            <a:r>
              <a:rPr lang="en-US" sz="1400" dirty="0"/>
              <a:t>required, on a case by case basis, to demonstrate that it is able to comply with the legislation</a:t>
            </a:r>
            <a:r>
              <a:rPr lang="en-US" sz="1400" dirty="0" smtClean="0"/>
              <a:t>.</a:t>
            </a:r>
          </a:p>
        </p:txBody>
      </p:sp>
    </p:spTree>
    <p:extLst>
      <p:ext uri="{BB962C8B-B14F-4D97-AF65-F5344CB8AC3E}">
        <p14:creationId xmlns:p14="http://schemas.microsoft.com/office/powerpoint/2010/main" xmlns="" val="1699041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sz="2400" dirty="0" smtClean="0">
                <a:solidFill>
                  <a:schemeClr val="bg2">
                    <a:lumMod val="50000"/>
                  </a:schemeClr>
                </a:solidFill>
                <a:latin typeface="Calibri" pitchFamily="34" charset="0"/>
              </a:rPr>
              <a:t>SECONDARY LISTING </a:t>
            </a:r>
            <a:r>
              <a:rPr lang="en-US" sz="2400" dirty="0" smtClean="0">
                <a:latin typeface="Calibri" pitchFamily="34" charset="0"/>
              </a:rPr>
              <a:t>OF QUALIFYING ISSUERS –</a:t>
            </a:r>
            <a:br>
              <a:rPr lang="en-US" sz="2400" dirty="0" smtClean="0">
                <a:latin typeface="Calibri" pitchFamily="34" charset="0"/>
              </a:rPr>
            </a:br>
            <a:r>
              <a:rPr lang="en-US" sz="2400" dirty="0" smtClean="0">
                <a:solidFill>
                  <a:schemeClr val="bg2">
                    <a:lumMod val="50000"/>
                  </a:schemeClr>
                </a:solidFill>
                <a:latin typeface="Calibri" pitchFamily="34" charset="0"/>
              </a:rPr>
              <a:t>FOREIGN PRIVATE ISSUERS</a:t>
            </a:r>
            <a:endParaRPr lang="en-AU" sz="2400"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43</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A </a:t>
            </a:r>
            <a:r>
              <a:rPr lang="en-US" sz="1400" dirty="0"/>
              <a:t>Qualifying Issuer that is classified in the United States as a Foreign Private Issuer under the US Securities Act of 1933 and the US Securities Exchange Act of 1934 must prominently disclose in its Hong Kong listing document the exemptions from US obligations that it enjoys resulting from its status as a Foreign Private Issuer, and that, for this reason, investors should exercise care when investing in the issuer.</a:t>
            </a:r>
            <a:endParaRPr lang="en-AU" sz="1400" dirty="0"/>
          </a:p>
        </p:txBody>
      </p:sp>
    </p:spTree>
    <p:extLst>
      <p:ext uri="{BB962C8B-B14F-4D97-AF65-F5344CB8AC3E}">
        <p14:creationId xmlns:p14="http://schemas.microsoft.com/office/powerpoint/2010/main" xmlns="" val="15542721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sz="2400" dirty="0" smtClean="0">
                <a:solidFill>
                  <a:schemeClr val="bg2">
                    <a:lumMod val="50000"/>
                  </a:schemeClr>
                </a:solidFill>
                <a:latin typeface="Calibri" pitchFamily="34" charset="0"/>
              </a:rPr>
              <a:t>SECONDARY LISTING </a:t>
            </a:r>
            <a:r>
              <a:rPr lang="en-US" sz="2400" dirty="0" smtClean="0">
                <a:latin typeface="Calibri" pitchFamily="34" charset="0"/>
              </a:rPr>
              <a:t>OF QUALIFYING ISSUERS – </a:t>
            </a:r>
            <a:br>
              <a:rPr lang="en-US" sz="2400" dirty="0" smtClean="0">
                <a:latin typeface="Calibri" pitchFamily="34" charset="0"/>
              </a:rPr>
            </a:br>
            <a:r>
              <a:rPr lang="en-US" sz="2400" dirty="0" smtClean="0">
                <a:solidFill>
                  <a:schemeClr val="bg2">
                    <a:lumMod val="50000"/>
                  </a:schemeClr>
                </a:solidFill>
                <a:latin typeface="Calibri" pitchFamily="34" charset="0"/>
              </a:rPr>
              <a:t>CONFIDENTIAL FILING</a:t>
            </a:r>
            <a:endParaRPr lang="en-AU" sz="2400" dirty="0">
              <a:solidFill>
                <a:schemeClr val="bg2">
                  <a:lumMod val="50000"/>
                </a:schemeClr>
              </a:solidFill>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44</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Current Practice </a:t>
            </a:r>
            <a:r>
              <a:rPr lang="en-US" sz="1400" dirty="0"/>
              <a:t>Note </a:t>
            </a:r>
            <a:r>
              <a:rPr lang="en-US" sz="1400" dirty="0" smtClean="0"/>
              <a:t>22: </a:t>
            </a:r>
            <a:r>
              <a:rPr lang="en-US" sz="1400" dirty="0"/>
              <a:t>a new applicant must submit its Application Proof to the Exchange for publication on the Exchange’s website.  However, a new applicant which has been listed on a recognised overseas exchange for at least five years and has a significantly large market capitalisation at the time of filing its listing application, may make a confidential filing of its Application Proof.  </a:t>
            </a:r>
            <a:endParaRPr lang="en-US" sz="1400" dirty="0" smtClean="0"/>
          </a:p>
          <a:p>
            <a:pPr marL="0" lvl="0" indent="0" algn="just">
              <a:buNone/>
            </a:pPr>
            <a:endParaRPr lang="en-US" sz="1400" dirty="0" smtClean="0"/>
          </a:p>
          <a:p>
            <a:pPr lvl="0" algn="just"/>
            <a:r>
              <a:rPr lang="en-US" sz="1400" dirty="0" smtClean="0"/>
              <a:t>Practice </a:t>
            </a:r>
            <a:r>
              <a:rPr lang="en-US" sz="1400" dirty="0"/>
              <a:t>Note 22 has been amended so that a new applicant seeking listing under Chapter 19C may make a confidential filing.</a:t>
            </a:r>
            <a:endParaRPr lang="en-AU" sz="1400" dirty="0"/>
          </a:p>
        </p:txBody>
      </p:sp>
    </p:spTree>
    <p:extLst>
      <p:ext uri="{BB962C8B-B14F-4D97-AF65-F5344CB8AC3E}">
        <p14:creationId xmlns:p14="http://schemas.microsoft.com/office/powerpoint/2010/main" xmlns="" val="36317981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sz="2400" dirty="0">
                <a:solidFill>
                  <a:schemeClr val="bg2">
                    <a:lumMod val="50000"/>
                  </a:schemeClr>
                </a:solidFill>
                <a:latin typeface="Calibri" pitchFamily="34" charset="0"/>
              </a:rPr>
              <a:t>Secondary Listing </a:t>
            </a:r>
            <a:r>
              <a:rPr lang="en-US" sz="2400" dirty="0">
                <a:latin typeface="Calibri" pitchFamily="34" charset="0"/>
              </a:rPr>
              <a:t>of Qualifying Issuers – </a:t>
            </a:r>
            <a:br>
              <a:rPr lang="en-US" sz="2400" dirty="0">
                <a:latin typeface="Calibri" pitchFamily="34" charset="0"/>
              </a:rPr>
            </a:br>
            <a:r>
              <a:rPr lang="en-US" sz="2400" dirty="0" smtClean="0">
                <a:solidFill>
                  <a:schemeClr val="bg2">
                    <a:lumMod val="50000"/>
                  </a:schemeClr>
                </a:solidFill>
                <a:latin typeface="Calibri" pitchFamily="34" charset="0"/>
              </a:rPr>
              <a:t>Migration </a:t>
            </a:r>
            <a:r>
              <a:rPr lang="en-US" sz="2400" dirty="0">
                <a:solidFill>
                  <a:schemeClr val="bg2">
                    <a:lumMod val="50000"/>
                  </a:schemeClr>
                </a:solidFill>
                <a:latin typeface="Calibri" pitchFamily="34" charset="0"/>
              </a:rPr>
              <a:t>of the bulk of trading </a:t>
            </a:r>
            <a:r>
              <a:rPr lang="en-US" sz="2400" dirty="0">
                <a:latin typeface="Calibri" pitchFamily="34" charset="0"/>
              </a:rPr>
              <a:t>to Hong Kong</a:t>
            </a:r>
            <a:endParaRPr lang="en-AU" sz="2400"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45</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Where </a:t>
            </a:r>
            <a:r>
              <a:rPr lang="en-US" sz="1400" dirty="0"/>
              <a:t>the majority of trading in a Greater China Issuer’s shares migrates to the Exchange’s markets on a permanent basis, the issuer </a:t>
            </a:r>
            <a:r>
              <a:rPr lang="en-US" sz="1400" dirty="0" smtClean="0"/>
              <a:t>will be </a:t>
            </a:r>
            <a:r>
              <a:rPr lang="en-US" sz="1400" dirty="0"/>
              <a:t>regarded as having a dual-primary listing, and </a:t>
            </a:r>
            <a:r>
              <a:rPr lang="en-US" sz="1400" dirty="0" smtClean="0"/>
              <a:t>will no </a:t>
            </a:r>
            <a:r>
              <a:rPr lang="en-US" sz="1400" dirty="0"/>
              <a:t>longer enjoy the benefit of automatic waivers </a:t>
            </a:r>
            <a:r>
              <a:rPr lang="en-US" sz="1400" dirty="0" smtClean="0"/>
              <a:t>(please see </a:t>
            </a:r>
            <a:r>
              <a:rPr lang="en-US" sz="1400" dirty="0"/>
              <a:t>“Automatic Waivers” on slide </a:t>
            </a:r>
            <a:r>
              <a:rPr lang="en-US" sz="1400" dirty="0" smtClean="0"/>
              <a:t>37).</a:t>
            </a:r>
            <a:r>
              <a:rPr lang="en-US" sz="1400" dirty="0"/>
              <a:t>  </a:t>
            </a:r>
            <a:endParaRPr lang="en-US" sz="1400" dirty="0" smtClean="0"/>
          </a:p>
          <a:p>
            <a:pPr lvl="1" algn="just"/>
            <a:r>
              <a:rPr lang="en-US" sz="1400" dirty="0" smtClean="0"/>
              <a:t>A </a:t>
            </a:r>
            <a:r>
              <a:rPr lang="en-US" sz="1400" dirty="0"/>
              <a:t>majority of trading moves to Hong Kong on a permanent basis if at least 55% of the total worldwide trading volume in dollars, of those shares over the issuer’s most recent financial year, takes place on the Exchange’s markets.</a:t>
            </a:r>
            <a:endParaRPr lang="en-AU" sz="1400" dirty="0"/>
          </a:p>
          <a:p>
            <a:pPr lvl="0" algn="just"/>
            <a:endParaRPr lang="en-US" sz="1400" dirty="0" smtClean="0"/>
          </a:p>
          <a:p>
            <a:pPr lvl="0" algn="just"/>
            <a:r>
              <a:rPr lang="en-US" sz="1400" dirty="0" smtClean="0"/>
              <a:t>Issuers </a:t>
            </a:r>
            <a:r>
              <a:rPr lang="en-US" sz="1400" dirty="0"/>
              <a:t>will have a twelve month grace period to comply with the relevant Listing Rules.  </a:t>
            </a:r>
            <a:endParaRPr lang="en-US" sz="1400" dirty="0" smtClean="0"/>
          </a:p>
          <a:p>
            <a:pPr lvl="0" algn="just"/>
            <a:endParaRPr lang="en-US" sz="1400" dirty="0" smtClean="0"/>
          </a:p>
          <a:p>
            <a:pPr lvl="0" algn="just"/>
            <a:r>
              <a:rPr lang="en-US" sz="1400" dirty="0" smtClean="0"/>
              <a:t>Continuing </a:t>
            </a:r>
            <a:r>
              <a:rPr lang="en-US" sz="1400" dirty="0"/>
              <a:t>transactions will not have to comply with the Listing Rules for three years from the date of the Exchange’s notice of its decision that the majority of trading has migrated permanently to Hong Kong</a:t>
            </a:r>
            <a:r>
              <a:rPr lang="en-US" sz="1400" dirty="0" smtClean="0"/>
              <a:t>.</a:t>
            </a:r>
            <a:endParaRPr lang="en-AU" sz="1400" dirty="0"/>
          </a:p>
        </p:txBody>
      </p:sp>
    </p:spTree>
    <p:extLst>
      <p:ext uri="{BB962C8B-B14F-4D97-AF65-F5344CB8AC3E}">
        <p14:creationId xmlns:p14="http://schemas.microsoft.com/office/powerpoint/2010/main" xmlns="" val="6947825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dirty="0">
                <a:solidFill>
                  <a:schemeClr val="bg2">
                    <a:lumMod val="50000"/>
                  </a:schemeClr>
                </a:solidFill>
                <a:latin typeface="Calibri" pitchFamily="34" charset="0"/>
              </a:rPr>
              <a:t>Secondary Listing </a:t>
            </a:r>
            <a:r>
              <a:rPr lang="en-US" dirty="0">
                <a:latin typeface="Calibri" pitchFamily="34" charset="0"/>
              </a:rPr>
              <a:t>of Qualifying Issuers – </a:t>
            </a:r>
            <a:br>
              <a:rPr lang="en-US" dirty="0">
                <a:latin typeface="Calibri" pitchFamily="34" charset="0"/>
              </a:rPr>
            </a:br>
            <a:r>
              <a:rPr lang="en-US" dirty="0" smtClean="0">
                <a:solidFill>
                  <a:schemeClr val="bg2">
                    <a:lumMod val="50000"/>
                  </a:schemeClr>
                </a:solidFill>
                <a:latin typeface="Calibri" pitchFamily="34" charset="0"/>
              </a:rPr>
              <a:t>Migration </a:t>
            </a:r>
            <a:r>
              <a:rPr lang="en-US" dirty="0">
                <a:solidFill>
                  <a:schemeClr val="bg2">
                    <a:lumMod val="50000"/>
                  </a:schemeClr>
                </a:solidFill>
                <a:latin typeface="Calibri" pitchFamily="34" charset="0"/>
              </a:rPr>
              <a:t>of the bulk of trading </a:t>
            </a:r>
            <a:r>
              <a:rPr lang="en-US" dirty="0">
                <a:latin typeface="Calibri" pitchFamily="34" charset="0"/>
              </a:rPr>
              <a:t>to Hong </a:t>
            </a:r>
            <a:r>
              <a:rPr lang="en-US" dirty="0" smtClean="0">
                <a:latin typeface="Calibri" pitchFamily="34" charset="0"/>
              </a:rPr>
              <a:t>Kong </a:t>
            </a:r>
            <a:r>
              <a:rPr lang="en-US" dirty="0">
                <a:latin typeface="Calibri" pitchFamily="34" charset="0"/>
              </a:rPr>
              <a:t>(cont.)</a:t>
            </a:r>
            <a:endParaRPr lang="en-AU" dirty="0">
              <a:latin typeface="Calibri" pitchFamily="34" charset="0"/>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46</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Where </a:t>
            </a:r>
            <a:r>
              <a:rPr lang="en-US" sz="1400" dirty="0"/>
              <a:t>the majority of trading in a Non-Greater China Issuer’s shares migrates to Hong Kong, such issuer will continue to benefit from the automatic waivers</a:t>
            </a:r>
            <a:r>
              <a:rPr lang="en-US" sz="1400" dirty="0" smtClean="0"/>
              <a:t>.</a:t>
            </a:r>
          </a:p>
          <a:p>
            <a:pPr marL="0" lvl="0" indent="0" algn="just">
              <a:buNone/>
            </a:pPr>
            <a:endParaRPr lang="en-AU" sz="1400" dirty="0"/>
          </a:p>
          <a:p>
            <a:pPr lvl="0" algn="just"/>
            <a:r>
              <a:rPr lang="en-US" sz="1400" dirty="0"/>
              <a:t>If the majority of trading in the shares of a Non-Greater China Issuer with a WVR structure or a Grandfathered Greater China Issuer with a WVR structure migrates to Hong Kong, such issuer will not be required to comply with the ongoing WVR safeguards, except for the disclosure requirements</a:t>
            </a:r>
            <a:r>
              <a:rPr lang="en-US" sz="1400" dirty="0" smtClean="0"/>
              <a:t>.</a:t>
            </a:r>
          </a:p>
          <a:p>
            <a:pPr marL="0" lvl="0" indent="0" algn="just">
              <a:buNone/>
            </a:pPr>
            <a:endParaRPr lang="en-AU" sz="1400" dirty="0"/>
          </a:p>
          <a:p>
            <a:pPr lvl="0" algn="just"/>
            <a:r>
              <a:rPr lang="en-US" sz="1400" dirty="0"/>
              <a:t>There is no requirement on  Grandfathered Greater China Issuers and Non-Greater China Issuers to amend their Contractual Arrangements if the majority of trading in their shares moves to Hong Kong.</a:t>
            </a:r>
            <a:endParaRPr lang="en-AU" sz="1400" dirty="0"/>
          </a:p>
        </p:txBody>
      </p:sp>
    </p:spTree>
    <p:extLst>
      <p:ext uri="{BB962C8B-B14F-4D97-AF65-F5344CB8AC3E}">
        <p14:creationId xmlns:p14="http://schemas.microsoft.com/office/powerpoint/2010/main" xmlns="" val="10551967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6"/>
          <p:cNvSpPr>
            <a:spLocks noGrp="1"/>
          </p:cNvSpPr>
          <p:nvPr>
            <p:ph type="title"/>
          </p:nvPr>
        </p:nvSpPr>
        <p:spPr/>
        <p:txBody>
          <a:bodyPr/>
          <a:lstStyle/>
          <a:p>
            <a:pPr algn="l" eaLnBrk="1" hangingPunct="1"/>
            <a:r>
              <a:rPr lang="en-GB" altLang="en-US" smtClean="0">
                <a:ea typeface="新細明體" pitchFamily="18" charset="-120"/>
              </a:rPr>
              <a:t>Contact us</a:t>
            </a:r>
          </a:p>
        </p:txBody>
      </p:sp>
      <p:sp>
        <p:nvSpPr>
          <p:cNvPr id="60419" name="Content Placeholder 2"/>
          <p:cNvSpPr>
            <a:spLocks/>
          </p:cNvSpPr>
          <p:nvPr/>
        </p:nvSpPr>
        <p:spPr bwMode="auto">
          <a:xfrm>
            <a:off x="539750" y="1550988"/>
            <a:ext cx="6577013" cy="144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spcAft>
                <a:spcPct val="50000"/>
              </a:spcAft>
              <a:buClrTx/>
              <a:buSzTx/>
              <a:buFontTx/>
              <a:buNone/>
            </a:pPr>
            <a:r>
              <a:rPr lang="en-US" altLang="zh-TW" sz="2000" b="1" dirty="0">
                <a:latin typeface="Segoe UI Light" panose="020B0502040204020203" pitchFamily="34" charset="0"/>
                <a:ea typeface="新細明體" pitchFamily="18" charset="-120"/>
                <a:cs typeface="Arial" charset="0"/>
              </a:rPr>
              <a:t>Hong Kong Office</a:t>
            </a:r>
          </a:p>
          <a:p>
            <a:pPr eaLnBrk="1" hangingPunct="1">
              <a:spcBef>
                <a:spcPct val="0"/>
              </a:spcBef>
              <a:spcAft>
                <a:spcPct val="10000"/>
              </a:spcAft>
              <a:buClrTx/>
              <a:buSzTx/>
              <a:buFontTx/>
              <a:buNone/>
            </a:pPr>
            <a:r>
              <a:rPr lang="en-US" altLang="zh-TW" dirty="0">
                <a:latin typeface="Segoe UI Light" panose="020B0502040204020203" pitchFamily="34" charset="0"/>
                <a:ea typeface="新細明體" pitchFamily="18" charset="-120"/>
                <a:cs typeface="Arial" charset="0"/>
              </a:rPr>
              <a:t> 12</a:t>
            </a:r>
            <a:r>
              <a:rPr lang="en-US" altLang="zh-TW" baseline="30000" dirty="0">
                <a:latin typeface="Segoe UI Light" panose="020B0502040204020203" pitchFamily="34" charset="0"/>
                <a:ea typeface="新細明體" pitchFamily="18" charset="-120"/>
                <a:cs typeface="Arial" charset="0"/>
              </a:rPr>
              <a:t>th</a:t>
            </a:r>
            <a:r>
              <a:rPr lang="en-US" altLang="zh-TW" dirty="0">
                <a:latin typeface="Segoe UI Light" panose="020B0502040204020203" pitchFamily="34" charset="0"/>
                <a:ea typeface="新細明體" pitchFamily="18" charset="-120"/>
                <a:cs typeface="Arial" charset="0"/>
              </a:rPr>
              <a:t> Floor</a:t>
            </a:r>
          </a:p>
          <a:p>
            <a:pPr eaLnBrk="1" hangingPunct="1">
              <a:spcBef>
                <a:spcPct val="0"/>
              </a:spcBef>
              <a:spcAft>
                <a:spcPct val="10000"/>
              </a:spcAft>
              <a:buClrTx/>
              <a:buSzTx/>
              <a:buFontTx/>
              <a:buNone/>
            </a:pPr>
            <a:r>
              <a:rPr lang="en-US" altLang="zh-TW" dirty="0">
                <a:latin typeface="Segoe UI Light" panose="020B0502040204020203" pitchFamily="34" charset="0"/>
                <a:ea typeface="新細明體" pitchFamily="18" charset="-120"/>
                <a:cs typeface="Arial" charset="0"/>
              </a:rPr>
              <a:t> Dominion Centre </a:t>
            </a:r>
          </a:p>
          <a:p>
            <a:pPr eaLnBrk="1" hangingPunct="1">
              <a:spcBef>
                <a:spcPct val="0"/>
              </a:spcBef>
              <a:spcAft>
                <a:spcPct val="10000"/>
              </a:spcAft>
              <a:buClrTx/>
              <a:buSzTx/>
              <a:buFontTx/>
              <a:buNone/>
            </a:pPr>
            <a:r>
              <a:rPr lang="en-US" altLang="zh-TW" dirty="0">
                <a:latin typeface="Segoe UI Light" panose="020B0502040204020203" pitchFamily="34" charset="0"/>
                <a:ea typeface="新細明體" pitchFamily="18" charset="-120"/>
                <a:cs typeface="Arial" charset="0"/>
              </a:rPr>
              <a:t> 43 – 59 Queen’s Road East</a:t>
            </a:r>
          </a:p>
          <a:p>
            <a:pPr eaLnBrk="1" hangingPunct="1">
              <a:spcBef>
                <a:spcPct val="0"/>
              </a:spcBef>
              <a:spcAft>
                <a:spcPct val="10000"/>
              </a:spcAft>
              <a:buClrTx/>
              <a:buSzTx/>
              <a:buFontTx/>
              <a:buNone/>
            </a:pPr>
            <a:r>
              <a:rPr lang="en-US" altLang="zh-TW" dirty="0">
                <a:latin typeface="Segoe UI Light" panose="020B0502040204020203" pitchFamily="34" charset="0"/>
                <a:ea typeface="新細明體" pitchFamily="18" charset="-120"/>
                <a:cs typeface="Arial" charset="0"/>
              </a:rPr>
              <a:t> Hong Kong</a:t>
            </a:r>
          </a:p>
          <a:p>
            <a:pPr eaLnBrk="1" hangingPunct="1">
              <a:spcBef>
                <a:spcPct val="0"/>
              </a:spcBef>
              <a:buClrTx/>
              <a:buSzTx/>
              <a:buFontTx/>
              <a:buNone/>
            </a:pPr>
            <a:endParaRPr lang="en-US" altLang="zh-TW" sz="1400" dirty="0">
              <a:ea typeface="新細明體" pitchFamily="18" charset="-120"/>
              <a:cs typeface="Arial" charset="0"/>
            </a:endParaRPr>
          </a:p>
        </p:txBody>
      </p:sp>
      <p:grpSp>
        <p:nvGrpSpPr>
          <p:cNvPr id="60420" name="Group 6"/>
          <p:cNvGrpSpPr>
            <a:grpSpLocks/>
          </p:cNvGrpSpPr>
          <p:nvPr/>
        </p:nvGrpSpPr>
        <p:grpSpPr bwMode="auto">
          <a:xfrm>
            <a:off x="557213" y="3460750"/>
            <a:ext cx="6022975" cy="2200275"/>
            <a:chOff x="446" y="2048"/>
            <a:chExt cx="3794" cy="1386"/>
          </a:xfrm>
        </p:grpSpPr>
        <p:sp>
          <p:nvSpPr>
            <p:cNvPr id="60422" name="Content Placeholder 2"/>
            <p:cNvSpPr>
              <a:spLocks/>
            </p:cNvSpPr>
            <p:nvPr/>
          </p:nvSpPr>
          <p:spPr bwMode="auto">
            <a:xfrm>
              <a:off x="446" y="2048"/>
              <a:ext cx="1128" cy="1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73050" indent="-273050"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a:spcBef>
                  <a:spcPts val="300"/>
                </a:spcBef>
                <a:buClr>
                  <a:srgbClr val="FF0000"/>
                </a:buClr>
                <a:buSzTx/>
                <a:buFont typeface="Arial" charset="0"/>
                <a:buNone/>
              </a:pPr>
              <a:r>
                <a:rPr lang="en-US" altLang="zh-TW" dirty="0">
                  <a:latin typeface="Segoe UI Light" panose="020B0502040204020203" pitchFamily="34" charset="0"/>
                  <a:ea typeface="新細明體" pitchFamily="18" charset="-120"/>
                  <a:cs typeface="Arial" charset="0"/>
                </a:rPr>
                <a:t>Telephone:</a:t>
              </a:r>
            </a:p>
            <a:p>
              <a:pPr>
                <a:spcBef>
                  <a:spcPts val="300"/>
                </a:spcBef>
                <a:buClr>
                  <a:srgbClr val="FF0000"/>
                </a:buClr>
                <a:buSzTx/>
                <a:buFont typeface="Arial" charset="0"/>
                <a:buNone/>
              </a:pPr>
              <a:r>
                <a:rPr lang="en-US" altLang="zh-TW" dirty="0">
                  <a:latin typeface="Segoe UI Light" panose="020B0502040204020203" pitchFamily="34" charset="0"/>
                  <a:ea typeface="新細明體" pitchFamily="18" charset="-120"/>
                  <a:cs typeface="Arial" charset="0"/>
                </a:rPr>
                <a:t>Fax: </a:t>
              </a:r>
            </a:p>
            <a:p>
              <a:pPr>
                <a:spcBef>
                  <a:spcPts val="300"/>
                </a:spcBef>
                <a:buClr>
                  <a:srgbClr val="FF0000"/>
                </a:buClr>
                <a:buSzTx/>
                <a:buFont typeface="Arial" charset="0"/>
                <a:buNone/>
              </a:pPr>
              <a:r>
                <a:rPr lang="en-US" altLang="zh-TW" dirty="0">
                  <a:latin typeface="Segoe UI Light" panose="020B0502040204020203" pitchFamily="34" charset="0"/>
                  <a:ea typeface="新細明體" pitchFamily="18" charset="-120"/>
                  <a:cs typeface="Arial" charset="0"/>
                </a:rPr>
                <a:t>Email:</a:t>
              </a:r>
            </a:p>
            <a:p>
              <a:pPr>
                <a:spcBef>
                  <a:spcPts val="300"/>
                </a:spcBef>
                <a:buClr>
                  <a:srgbClr val="FF0000"/>
                </a:buClr>
                <a:buSzTx/>
                <a:buFont typeface="Arial" charset="0"/>
                <a:buNone/>
              </a:pPr>
              <a:r>
                <a:rPr lang="en-US" altLang="zh-TW" dirty="0">
                  <a:latin typeface="Segoe UI Light" panose="020B0502040204020203" pitchFamily="34" charset="0"/>
                  <a:ea typeface="新細明體" pitchFamily="18" charset="-120"/>
                  <a:cs typeface="Arial" charset="0"/>
                </a:rPr>
                <a:t>Website:</a:t>
              </a:r>
            </a:p>
          </p:txBody>
        </p:sp>
        <p:sp>
          <p:nvSpPr>
            <p:cNvPr id="60423" name="Content Placeholder 2"/>
            <p:cNvSpPr>
              <a:spLocks/>
            </p:cNvSpPr>
            <p:nvPr/>
          </p:nvSpPr>
          <p:spPr bwMode="auto">
            <a:xfrm>
              <a:off x="1297" y="2059"/>
              <a:ext cx="2943" cy="1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73050" indent="-273050"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a:spcBef>
                  <a:spcPts val="300"/>
                </a:spcBef>
                <a:buClr>
                  <a:srgbClr val="FF0000"/>
                </a:buClr>
                <a:buSzTx/>
                <a:buFont typeface="Arial" charset="0"/>
                <a:buNone/>
              </a:pPr>
              <a:r>
                <a:rPr lang="en-US" altLang="zh-TW" dirty="0">
                  <a:latin typeface="Segoe UI Light" panose="020B0502040204020203" pitchFamily="34" charset="0"/>
                  <a:ea typeface="新細明體" pitchFamily="18" charset="-120"/>
                  <a:cs typeface="Arial" charset="0"/>
                </a:rPr>
                <a:t>(852) 2905 7888</a:t>
              </a:r>
              <a:endParaRPr lang="zh-TW" altLang="en-US" dirty="0">
                <a:latin typeface="Segoe UI Light" panose="020B0502040204020203" pitchFamily="34" charset="0"/>
                <a:ea typeface="新細明體" pitchFamily="18" charset="-120"/>
                <a:cs typeface="Arial" charset="0"/>
              </a:endParaRPr>
            </a:p>
            <a:p>
              <a:pPr>
                <a:spcBef>
                  <a:spcPts val="300"/>
                </a:spcBef>
                <a:buClr>
                  <a:srgbClr val="FF0000"/>
                </a:buClr>
                <a:buSzTx/>
                <a:buFontTx/>
                <a:buNone/>
              </a:pPr>
              <a:r>
                <a:rPr lang="en-US" altLang="zh-TW" dirty="0">
                  <a:latin typeface="Segoe UI Light" panose="020B0502040204020203" pitchFamily="34" charset="0"/>
                  <a:ea typeface="新細明體" pitchFamily="18" charset="-120"/>
                  <a:cs typeface="Arial" charset="0"/>
                </a:rPr>
                <a:t>(852) 2854 9596</a:t>
              </a:r>
              <a:endParaRPr lang="zh-TW" altLang="en-US" dirty="0">
                <a:latin typeface="Segoe UI Light" panose="020B0502040204020203" pitchFamily="34" charset="0"/>
                <a:ea typeface="DFKai-SB" pitchFamily="65" charset="-120"/>
                <a:cs typeface="Arial" charset="0"/>
              </a:endParaRPr>
            </a:p>
            <a:p>
              <a:pPr>
                <a:spcBef>
                  <a:spcPts val="300"/>
                </a:spcBef>
                <a:buClr>
                  <a:srgbClr val="FF0000"/>
                </a:buClr>
                <a:buSzTx/>
                <a:buFont typeface="Arial" charset="0"/>
                <a:buNone/>
              </a:pPr>
              <a:r>
                <a:rPr lang="en-US" altLang="zh-TW" dirty="0">
                  <a:solidFill>
                    <a:srgbClr val="C00000"/>
                  </a:solidFill>
                  <a:latin typeface="Segoe UI Light" panose="020B0502040204020203" pitchFamily="34" charset="0"/>
                  <a:ea typeface="新細明體" pitchFamily="18" charset="-120"/>
                  <a:cs typeface="Arial" charset="0"/>
                </a:rPr>
                <a:t>enquiries@charltonslaw.com</a:t>
              </a:r>
              <a:r>
                <a:rPr lang="en-US" altLang="zh-TW" dirty="0">
                  <a:latin typeface="Segoe UI Light" panose="020B0502040204020203" pitchFamily="34" charset="0"/>
                  <a:ea typeface="新細明體" pitchFamily="18" charset="-120"/>
                  <a:cs typeface="Arial" charset="0"/>
                </a:rPr>
                <a:t> </a:t>
              </a:r>
            </a:p>
            <a:p>
              <a:pPr>
                <a:spcBef>
                  <a:spcPts val="300"/>
                </a:spcBef>
                <a:buClr>
                  <a:srgbClr val="FF0000"/>
                </a:buClr>
                <a:buSzTx/>
                <a:buFont typeface="Arial" charset="0"/>
                <a:buNone/>
              </a:pPr>
              <a:r>
                <a:rPr lang="en-US" altLang="zh-TW" dirty="0" smtClean="0">
                  <a:solidFill>
                    <a:srgbClr val="C00000"/>
                  </a:solidFill>
                  <a:latin typeface="Segoe UI Light" panose="020B0502040204020203" pitchFamily="34" charset="0"/>
                  <a:ea typeface="新細明體" pitchFamily="18" charset="-120"/>
                  <a:cs typeface="Arial" charset="0"/>
                </a:rPr>
                <a:t>www.charltonslaw.com </a:t>
              </a:r>
              <a:endParaRPr lang="en-US" altLang="zh-TW" dirty="0">
                <a:solidFill>
                  <a:srgbClr val="C00000"/>
                </a:solidFill>
                <a:latin typeface="Segoe UI Light" panose="020B0502040204020203" pitchFamily="34" charset="0"/>
                <a:ea typeface="新細明體" pitchFamily="18" charset="-120"/>
                <a:cs typeface="Arial" charset="0"/>
              </a:endParaRPr>
            </a:p>
          </p:txBody>
        </p:sp>
      </p:grpSp>
      <p:pic>
        <p:nvPicPr>
          <p:cNvPr id="60421" name="Picture 9" descr="L:\Pictures\MarketingPhotos-BW\Countries\China\HongKong\HongKongSkyline-Bridge-dreamstimemaximum_32757657.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l="11804" t="5215" r="11131" b="8997"/>
          <a:stretch>
            <a:fillRect/>
          </a:stretch>
        </p:blipFill>
        <p:spPr bwMode="auto">
          <a:xfrm>
            <a:off x="5075238" y="1300163"/>
            <a:ext cx="3600450" cy="4360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a:latin typeface="Calibri" panose="020F0502020204030204" pitchFamily="34" charset="0"/>
                <a:ea typeface="ＭＳ Ｐゴシック" pitchFamily="34" charset="-128"/>
              </a:rPr>
              <a:t> </a:t>
            </a:r>
            <a:r>
              <a:rPr lang="en-US" altLang="en-US" dirty="0" smtClean="0">
                <a:latin typeface="Calibri" panose="020F0502020204030204" pitchFamily="34" charset="0"/>
                <a:ea typeface="ＭＳ Ｐゴシック" pitchFamily="34" charset="-128"/>
              </a:rPr>
              <a:t>LISTING OF COMPANIES WITH </a:t>
            </a:r>
            <a:r>
              <a:rPr lang="en-US" altLang="en-US" dirty="0" smtClean="0">
                <a:solidFill>
                  <a:schemeClr val="bg2">
                    <a:lumMod val="50000"/>
                  </a:schemeClr>
                </a:solidFill>
                <a:latin typeface="Calibri" panose="020F0502020204030204" pitchFamily="34" charset="0"/>
                <a:ea typeface="ＭＳ Ｐゴシック" pitchFamily="34" charset="-128"/>
              </a:rPr>
              <a:t>WEIGHTED VOTING </a:t>
            </a:r>
            <a:r>
              <a:rPr lang="en-US" altLang="en-US" dirty="0" smtClean="0">
                <a:latin typeface="Calibri" panose="020F0502020204030204" pitchFamily="34" charset="0"/>
                <a:ea typeface="ＭＳ Ｐゴシック" pitchFamily="34" charset="-128"/>
              </a:rPr>
              <a:t>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anose="020F0502020204030204" pitchFamily="34" charset="0"/>
                <a:ea typeface="ＭＳ Ｐゴシック" pitchFamily="34" charset="-128"/>
              </a:rPr>
              <a:t>SUITABILITY</a:t>
            </a:r>
            <a:endParaRPr lang="en-US" altLang="en-US" dirty="0">
              <a:solidFill>
                <a:schemeClr val="bg2">
                  <a:lumMod val="50000"/>
                </a:schemeClr>
              </a:solidFill>
              <a:latin typeface="Calibri" panose="020F0502020204030204" pitchFamily="34" charset="0"/>
              <a:ea typeface="ＭＳ Ｐゴシック" pitchFamily="34" charset="-128"/>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4</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0" algn="just"/>
            <a:endParaRPr lang="en-US" sz="1400" dirty="0" smtClean="0"/>
          </a:p>
          <a:p>
            <a:pPr lvl="0" algn="just"/>
            <a:r>
              <a:rPr lang="en-US" sz="1400" dirty="0" smtClean="0"/>
              <a:t>A </a:t>
            </a:r>
            <a:r>
              <a:rPr lang="en-US" sz="1400" dirty="0"/>
              <a:t>listing applicant with a WVR structure must demonstrate to the Hong Kong Stock Exchange that it is eligible and suitable for listing.  </a:t>
            </a:r>
            <a:endParaRPr lang="en-US" sz="1400" dirty="0" smtClean="0"/>
          </a:p>
          <a:p>
            <a:pPr marL="0" lvl="0" indent="0" algn="just">
              <a:buNone/>
            </a:pPr>
            <a:endParaRPr lang="en-US" sz="1400" dirty="0" smtClean="0"/>
          </a:p>
          <a:p>
            <a:pPr lvl="0" algn="just"/>
            <a:r>
              <a:rPr lang="en-US" sz="1400" dirty="0" smtClean="0"/>
              <a:t>According </a:t>
            </a:r>
            <a:r>
              <a:rPr lang="en-US" sz="1400" dirty="0"/>
              <a:t>to the new </a:t>
            </a:r>
            <a:r>
              <a:rPr lang="en-US" sz="1400" dirty="0">
                <a:hlinkClick r:id="rId3"/>
              </a:rPr>
              <a:t>Guidance Letter </a:t>
            </a:r>
            <a:r>
              <a:rPr lang="en-US" sz="1400" dirty="0" smtClean="0">
                <a:hlinkClick r:id="rId3"/>
              </a:rPr>
              <a:t>HKEx-GL93-18 </a:t>
            </a:r>
            <a:r>
              <a:rPr lang="en-US" sz="1400" dirty="0">
                <a:hlinkClick r:id="rId3"/>
              </a:rPr>
              <a:t>on Suitability for Listing with a WVR Structure </a:t>
            </a:r>
            <a:r>
              <a:rPr lang="en-US" sz="1400" dirty="0"/>
              <a:t>(the </a:t>
            </a:r>
            <a:r>
              <a:rPr lang="en-US" sz="1400" b="1" dirty="0"/>
              <a:t>WVR Guidance Letter</a:t>
            </a:r>
            <a:r>
              <a:rPr lang="en-US" sz="1400" dirty="0"/>
              <a:t>), a WVR-structured company must have the following characteristics in order to be considered suitable for listing with a WVR </a:t>
            </a:r>
            <a:r>
              <a:rPr lang="en-US" sz="1400" dirty="0" smtClean="0"/>
              <a:t>structure:</a:t>
            </a:r>
          </a:p>
          <a:p>
            <a:pPr marL="0" lvl="0" indent="0" algn="just">
              <a:buNone/>
            </a:pPr>
            <a:endParaRPr lang="en-AU" sz="1400" dirty="0"/>
          </a:p>
          <a:p>
            <a:pPr marL="698500" lvl="1" indent="-342900" algn="just">
              <a:buFont typeface="+mj-lt"/>
              <a:buAutoNum type="arabicPeriod"/>
            </a:pPr>
            <a:r>
              <a:rPr lang="en-US" sz="1400" u="sng" dirty="0" smtClean="0"/>
              <a:t>Innovative </a:t>
            </a:r>
            <a:r>
              <a:rPr lang="en-US" sz="1400" u="sng" dirty="0"/>
              <a:t>company</a:t>
            </a:r>
            <a:r>
              <a:rPr lang="en-US" sz="1400" dirty="0"/>
              <a:t>: the applicant must be an “innovative” company, that is a company that would normally possess more than one of the following characteristics:</a:t>
            </a:r>
            <a:endParaRPr lang="en-AU" sz="1400" dirty="0"/>
          </a:p>
          <a:p>
            <a:pPr lvl="2" algn="just"/>
            <a:r>
              <a:rPr lang="en-US" sz="1400" dirty="0"/>
              <a:t>its success is attributable to the application of new technologies, innovations, and/or a new business model to its core business, which differentiates the applicant from existing players;</a:t>
            </a:r>
            <a:endParaRPr lang="en-AU" sz="1400" dirty="0"/>
          </a:p>
          <a:p>
            <a:pPr lvl="2" algn="just"/>
            <a:r>
              <a:rPr lang="en-US" sz="1400" dirty="0"/>
              <a:t>research and development (</a:t>
            </a:r>
            <a:r>
              <a:rPr lang="en-US" sz="1400" b="1" dirty="0"/>
              <a:t>R&amp;D</a:t>
            </a:r>
            <a:r>
              <a:rPr lang="en-US" sz="1400" dirty="0"/>
              <a:t>) significantly contributes to its expected value and comprises a major activity and expense;</a:t>
            </a:r>
            <a:endParaRPr lang="en-AU" sz="1400" dirty="0"/>
          </a:p>
          <a:p>
            <a:pPr lvl="2" algn="just"/>
            <a:r>
              <a:rPr lang="en-US" sz="1400" dirty="0"/>
              <a:t>its success is attributable to its unique features or intellectual property; and/or</a:t>
            </a:r>
            <a:endParaRPr lang="en-AU" sz="1400" dirty="0"/>
          </a:p>
          <a:p>
            <a:pPr lvl="2" algn="just"/>
            <a:r>
              <a:rPr lang="en-US" sz="1400" dirty="0"/>
              <a:t>it has an outsized market capitalisation/intangible asset value relative to its tangible asset value</a:t>
            </a:r>
            <a:r>
              <a:rPr lang="en-US" sz="1400" dirty="0" smtClean="0"/>
              <a:t>.</a:t>
            </a:r>
            <a:endParaRPr lang="en-AU" sz="1400" dirty="0"/>
          </a:p>
        </p:txBody>
      </p:sp>
    </p:spTree>
    <p:extLst>
      <p:ext uri="{BB962C8B-B14F-4D97-AF65-F5344CB8AC3E}">
        <p14:creationId xmlns:p14="http://schemas.microsoft.com/office/powerpoint/2010/main" xmlns="" val="3235773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a:latin typeface="Calibri" panose="020F0502020204030204" pitchFamily="34" charset="0"/>
                <a:ea typeface="ＭＳ Ｐゴシック" pitchFamily="34" charset="-128"/>
              </a:rPr>
              <a:t> </a:t>
            </a:r>
            <a:r>
              <a:rPr lang="en-US" altLang="en-US" dirty="0" smtClean="0">
                <a:latin typeface="Calibri" panose="020F0502020204030204" pitchFamily="34" charset="0"/>
                <a:ea typeface="ＭＳ Ｐゴシック" pitchFamily="34" charset="-128"/>
              </a:rPr>
              <a:t>LISTING OF COMPANIES WITH </a:t>
            </a:r>
            <a:r>
              <a:rPr lang="en-US" altLang="en-US" dirty="0" smtClean="0">
                <a:solidFill>
                  <a:schemeClr val="bg2">
                    <a:lumMod val="50000"/>
                  </a:schemeClr>
                </a:solidFill>
                <a:latin typeface="Calibri" panose="020F0502020204030204" pitchFamily="34" charset="0"/>
                <a:ea typeface="ＭＳ Ｐゴシック" pitchFamily="34" charset="-128"/>
              </a:rPr>
              <a:t>WEIGHTED VOTING </a:t>
            </a:r>
            <a:r>
              <a:rPr lang="en-US" altLang="en-US" dirty="0" smtClean="0">
                <a:latin typeface="Calibri" panose="020F0502020204030204" pitchFamily="34" charset="0"/>
                <a:ea typeface="ＭＳ Ｐゴシック" pitchFamily="34" charset="-128"/>
              </a:rPr>
              <a:t>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anose="020F0502020204030204" pitchFamily="34" charset="0"/>
                <a:ea typeface="ＭＳ Ｐゴシック" pitchFamily="34" charset="-128"/>
              </a:rPr>
              <a:t>SUITABILITY</a:t>
            </a:r>
            <a:r>
              <a:rPr lang="en-US" dirty="0" smtClean="0">
                <a:latin typeface="Calibri" panose="020F0502020204030204" pitchFamily="34" charset="0"/>
                <a:ea typeface="ＭＳ Ｐゴシック" pitchFamily="34" charset="-128"/>
              </a:rPr>
              <a:t> (CONT.)</a:t>
            </a:r>
            <a:endParaRPr lang="en-US" altLang="en-US" dirty="0">
              <a:latin typeface="Calibri" panose="020F0502020204030204" pitchFamily="34" charset="0"/>
              <a:ea typeface="ＭＳ Ｐゴシック" pitchFamily="34" charset="-128"/>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5</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lvl="1" algn="just"/>
            <a:endParaRPr lang="en-US" sz="1400" dirty="0" smtClean="0"/>
          </a:p>
          <a:p>
            <a:pPr lvl="1" algn="just"/>
            <a:r>
              <a:rPr lang="en-US" sz="1400" dirty="0" smtClean="0"/>
              <a:t>The </a:t>
            </a:r>
            <a:r>
              <a:rPr lang="en-US" sz="1400" dirty="0"/>
              <a:t>Stock Exchange acknowledges that what is considered “innovative” depends on the state of the relevant industry(</a:t>
            </a:r>
            <a:r>
              <a:rPr lang="en-US" sz="1400" dirty="0" err="1"/>
              <a:t>ies</a:t>
            </a:r>
            <a:r>
              <a:rPr lang="en-US" sz="1400" dirty="0"/>
              <a:t>) and market(s), which may change as technology, industries and markets develop and </a:t>
            </a:r>
            <a:r>
              <a:rPr lang="en-US" sz="1400" dirty="0" smtClean="0"/>
              <a:t>change.</a:t>
            </a:r>
          </a:p>
          <a:p>
            <a:pPr lvl="2" algn="just">
              <a:buFont typeface="Arial" pitchFamily="34" charset="0"/>
              <a:buChar char="•"/>
            </a:pPr>
            <a:r>
              <a:rPr lang="en-US" sz="1400" dirty="0" smtClean="0"/>
              <a:t>A </a:t>
            </a:r>
            <a:r>
              <a:rPr lang="en-US" sz="1400" dirty="0"/>
              <a:t>WVR-structured company may qualify for listing where it has a new and “innovative” business model; but such business model may cease to be “innovative” when adopted by numerous industry players over time, so that WVR-structured companies adopting the same business model in the future may not necessarily qualify for listing. </a:t>
            </a:r>
            <a:endParaRPr lang="en-US" sz="1400" dirty="0" smtClean="0"/>
          </a:p>
          <a:p>
            <a:pPr lvl="2" algn="just">
              <a:buFont typeface="Arial" pitchFamily="34" charset="0"/>
              <a:buChar char="•"/>
            </a:pPr>
            <a:endParaRPr lang="en-US" sz="1400" dirty="0" smtClean="0"/>
          </a:p>
          <a:p>
            <a:pPr lvl="1" algn="just"/>
            <a:r>
              <a:rPr lang="en-US" sz="1400" dirty="0" smtClean="0"/>
              <a:t>The </a:t>
            </a:r>
            <a:r>
              <a:rPr lang="en-US" sz="1400" dirty="0"/>
              <a:t>superficial application of new technology to an otherwise conventional business </a:t>
            </a:r>
            <a:r>
              <a:rPr lang="en-US" sz="1400" dirty="0" smtClean="0"/>
              <a:t>does not </a:t>
            </a:r>
            <a:r>
              <a:rPr lang="en-US" sz="1400" dirty="0"/>
              <a:t>satisfy the suitability criteria. </a:t>
            </a:r>
            <a:endParaRPr lang="en-US" sz="1400" dirty="0" smtClean="0"/>
          </a:p>
          <a:p>
            <a:pPr lvl="2" algn="just">
              <a:buFont typeface="Arial" pitchFamily="34" charset="0"/>
              <a:buChar char="•"/>
            </a:pPr>
            <a:r>
              <a:rPr lang="en-US" sz="1400" dirty="0" smtClean="0"/>
              <a:t>For </a:t>
            </a:r>
            <a:r>
              <a:rPr lang="en-US" sz="1400" dirty="0"/>
              <a:t>example, where a retail business merely develops an online sales platform, this would not be suitable for listing with a WVR structure unless it demonstrates other distinctive features.</a:t>
            </a:r>
            <a:endParaRPr lang="en-AU" sz="1400" dirty="0"/>
          </a:p>
        </p:txBody>
      </p:sp>
    </p:spTree>
    <p:extLst>
      <p:ext uri="{BB962C8B-B14F-4D97-AF65-F5344CB8AC3E}">
        <p14:creationId xmlns:p14="http://schemas.microsoft.com/office/powerpoint/2010/main" xmlns="" val="1044562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a:latin typeface="Calibri" panose="020F0502020204030204" pitchFamily="34" charset="0"/>
                <a:ea typeface="ＭＳ Ｐゴシック" pitchFamily="34" charset="-128"/>
              </a:rPr>
              <a:t> </a:t>
            </a:r>
            <a:r>
              <a:rPr lang="en-US" altLang="en-US" dirty="0" smtClean="0">
                <a:latin typeface="Calibri" panose="020F0502020204030204" pitchFamily="34" charset="0"/>
                <a:ea typeface="ＭＳ Ｐゴシック" pitchFamily="34" charset="-128"/>
              </a:rPr>
              <a:t>LISTING OF COMPANIES WITH </a:t>
            </a:r>
            <a:r>
              <a:rPr lang="en-US" altLang="en-US" dirty="0" smtClean="0">
                <a:solidFill>
                  <a:schemeClr val="bg2">
                    <a:lumMod val="50000"/>
                  </a:schemeClr>
                </a:solidFill>
                <a:latin typeface="Calibri" panose="020F0502020204030204" pitchFamily="34" charset="0"/>
                <a:ea typeface="ＭＳ Ｐゴシック" pitchFamily="34" charset="-128"/>
              </a:rPr>
              <a:t>WEIGHTED VOTING </a:t>
            </a:r>
            <a:r>
              <a:rPr lang="en-US" altLang="en-US" dirty="0" smtClean="0">
                <a:latin typeface="Calibri" panose="020F0502020204030204" pitchFamily="34" charset="0"/>
                <a:ea typeface="ＭＳ Ｐゴシック" pitchFamily="34" charset="-128"/>
              </a:rPr>
              <a:t>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anose="020F0502020204030204" pitchFamily="34" charset="0"/>
                <a:ea typeface="ＭＳ Ｐゴシック" pitchFamily="34" charset="-128"/>
              </a:rPr>
              <a:t>SUITABILITY</a:t>
            </a:r>
            <a:r>
              <a:rPr lang="en-US" dirty="0" smtClean="0">
                <a:latin typeface="Calibri" panose="020F0502020204030204" pitchFamily="34" charset="0"/>
                <a:ea typeface="ＭＳ Ｐゴシック" pitchFamily="34" charset="-128"/>
              </a:rPr>
              <a:t> (CONT.)</a:t>
            </a:r>
            <a:endParaRPr lang="en-US" altLang="en-US" dirty="0">
              <a:latin typeface="Calibri" panose="020F0502020204030204" pitchFamily="34" charset="0"/>
              <a:ea typeface="ＭＳ Ｐゴシック" pitchFamily="34" charset="-128"/>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6</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marL="698500" lvl="1" indent="-342900" algn="just">
              <a:buFont typeface="+mj-lt"/>
              <a:buAutoNum type="arabicPeriod" startAt="2"/>
            </a:pPr>
            <a:endParaRPr lang="en-US" sz="1400" u="sng" dirty="0" smtClean="0"/>
          </a:p>
          <a:p>
            <a:pPr marL="698500" lvl="1" indent="-342900" algn="just">
              <a:buFont typeface="+mj-lt"/>
              <a:buAutoNum type="arabicPeriod" startAt="2"/>
            </a:pPr>
            <a:r>
              <a:rPr lang="en-US" sz="1400" u="sng" dirty="0" smtClean="0"/>
              <a:t>Success </a:t>
            </a:r>
            <a:r>
              <a:rPr lang="en-US" sz="1400" u="sng" dirty="0"/>
              <a:t>of the company</a:t>
            </a:r>
            <a:r>
              <a:rPr lang="en-US" sz="1400" dirty="0"/>
              <a:t>: the applicant is required to </a:t>
            </a:r>
            <a:r>
              <a:rPr lang="en-US" sz="1400" dirty="0" smtClean="0"/>
              <a:t>have a </a:t>
            </a:r>
            <a:r>
              <a:rPr lang="en-US" sz="1400" dirty="0"/>
              <a:t>track record of high business growth, as can be objectively measured by operational metrics, for example business operations, users, customers, unit sales, revenue, profits and/or market value (as appropriate</a:t>
            </a:r>
            <a:r>
              <a:rPr lang="en-US" sz="1400" dirty="0" smtClean="0"/>
              <a:t>) and it </a:t>
            </a:r>
            <a:r>
              <a:rPr lang="en-US" sz="1400" dirty="0"/>
              <a:t>is expected that its high growth trajectory will </a:t>
            </a:r>
            <a:r>
              <a:rPr lang="en-US" sz="1400" dirty="0" smtClean="0"/>
              <a:t>continue.</a:t>
            </a:r>
          </a:p>
          <a:p>
            <a:pPr marL="801688" lvl="2" indent="0" algn="just">
              <a:buNone/>
            </a:pPr>
            <a:endParaRPr lang="en-AU" sz="1400" dirty="0"/>
          </a:p>
          <a:p>
            <a:pPr marL="698500" lvl="1" indent="-342900" algn="just">
              <a:buFont typeface="+mj-lt"/>
              <a:buAutoNum type="arabicPeriod" startAt="2"/>
            </a:pPr>
            <a:r>
              <a:rPr lang="en-US" sz="1400" u="sng" dirty="0"/>
              <a:t>Contribution of WVR holders</a:t>
            </a:r>
            <a:r>
              <a:rPr lang="en-US" sz="1400" dirty="0"/>
              <a:t>: each WVR beneficiary must have been materially responsible for the business’ growth, through his/her skills, knowledge and/or strategic direction in circumstances where the company’s value is largely attributable or attached to intangible human </a:t>
            </a:r>
            <a:r>
              <a:rPr lang="en-US" sz="1400" dirty="0" smtClean="0"/>
              <a:t>capital</a:t>
            </a:r>
            <a:r>
              <a:rPr lang="en-US" sz="1400" dirty="0"/>
              <a:t>.</a:t>
            </a:r>
            <a:endParaRPr lang="en-US" sz="1400" dirty="0" smtClean="0"/>
          </a:p>
          <a:p>
            <a:pPr marL="355600" lvl="1" indent="0" algn="just">
              <a:buNone/>
            </a:pPr>
            <a:endParaRPr lang="en-AU" sz="1400" dirty="0"/>
          </a:p>
          <a:p>
            <a:pPr marL="698500" lvl="1" indent="-342900" algn="just">
              <a:buFont typeface="+mj-lt"/>
              <a:buAutoNum type="arabicPeriod" startAt="4"/>
            </a:pPr>
            <a:r>
              <a:rPr lang="en-US" sz="1400" u="sng" dirty="0"/>
              <a:t>Role of WVR holders</a:t>
            </a:r>
            <a:r>
              <a:rPr lang="en-US" sz="1400" dirty="0"/>
              <a:t>: each WVR beneficiary should </a:t>
            </a:r>
            <a:r>
              <a:rPr lang="en-US" sz="1400" dirty="0" smtClean="0"/>
              <a:t>be </a:t>
            </a:r>
          </a:p>
          <a:p>
            <a:pPr marL="1144588" lvl="2" indent="-342900" algn="just">
              <a:buFont typeface="Wingdings" pitchFamily="2" charset="2"/>
              <a:buChar char="§"/>
            </a:pPr>
            <a:r>
              <a:rPr lang="en-US" sz="1400" dirty="0"/>
              <a:t>be an </a:t>
            </a:r>
            <a:r>
              <a:rPr lang="en-US" sz="1400" dirty="0" smtClean="0"/>
              <a:t>individual;</a:t>
            </a:r>
            <a:endParaRPr lang="en-US" sz="1400" dirty="0"/>
          </a:p>
          <a:p>
            <a:pPr marL="1144588" lvl="2" indent="-342900" algn="just">
              <a:buFont typeface="Wingdings" pitchFamily="2" charset="2"/>
              <a:buChar char="§"/>
            </a:pPr>
            <a:r>
              <a:rPr lang="en-US" sz="1400" dirty="0" smtClean="0"/>
              <a:t>be a </a:t>
            </a:r>
            <a:r>
              <a:rPr lang="en-US" sz="1400" dirty="0"/>
              <a:t>director at </a:t>
            </a:r>
            <a:r>
              <a:rPr lang="en-US" sz="1400" dirty="0" smtClean="0"/>
              <a:t>listing;</a:t>
            </a:r>
          </a:p>
          <a:p>
            <a:pPr marL="1144588" lvl="2" indent="-342900" algn="just">
              <a:buFont typeface="Wingdings" pitchFamily="2" charset="2"/>
              <a:buChar char="§"/>
            </a:pPr>
            <a:r>
              <a:rPr lang="en-US" sz="1400" dirty="0" smtClean="0"/>
              <a:t>have </a:t>
            </a:r>
            <a:r>
              <a:rPr lang="en-US" sz="1400" dirty="0"/>
              <a:t>an active executive role within the </a:t>
            </a:r>
            <a:r>
              <a:rPr lang="en-US" sz="1400" dirty="0" smtClean="0"/>
              <a:t>business; </a:t>
            </a:r>
            <a:r>
              <a:rPr lang="en-US" sz="1400" dirty="0"/>
              <a:t>and </a:t>
            </a:r>
            <a:endParaRPr lang="en-US" sz="1400" dirty="0" smtClean="0"/>
          </a:p>
          <a:p>
            <a:pPr marL="1144588" lvl="2" indent="-342900" algn="just">
              <a:buFont typeface="Wingdings" pitchFamily="2" charset="2"/>
              <a:buChar char="§"/>
            </a:pPr>
            <a:r>
              <a:rPr lang="en-US" sz="1400" dirty="0" smtClean="0"/>
              <a:t>have materially </a:t>
            </a:r>
            <a:r>
              <a:rPr lang="en-US" sz="1400" dirty="0"/>
              <a:t>contributed to the business’ ongoing </a:t>
            </a:r>
            <a:r>
              <a:rPr lang="en-US" sz="1400" dirty="0" smtClean="0"/>
              <a:t>growth.</a:t>
            </a:r>
            <a:endParaRPr lang="en-AU" sz="1400" dirty="0"/>
          </a:p>
        </p:txBody>
      </p:sp>
    </p:spTree>
    <p:extLst>
      <p:ext uri="{BB962C8B-B14F-4D97-AF65-F5344CB8AC3E}">
        <p14:creationId xmlns:p14="http://schemas.microsoft.com/office/powerpoint/2010/main" xmlns="" val="1223159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a:latin typeface="Calibri" panose="020F0502020204030204" pitchFamily="34" charset="0"/>
                <a:ea typeface="ＭＳ Ｐゴシック" pitchFamily="34" charset="-128"/>
              </a:rPr>
              <a:t> </a:t>
            </a:r>
            <a:r>
              <a:rPr lang="en-US" altLang="en-US" dirty="0" smtClean="0">
                <a:latin typeface="Calibri" panose="020F0502020204030204" pitchFamily="34" charset="0"/>
                <a:ea typeface="ＭＳ Ｐゴシック" pitchFamily="34" charset="-128"/>
              </a:rPr>
              <a:t>LISTING OF COMPANIES WITH </a:t>
            </a:r>
            <a:r>
              <a:rPr lang="en-US" altLang="en-US" dirty="0" smtClean="0">
                <a:solidFill>
                  <a:schemeClr val="bg2">
                    <a:lumMod val="50000"/>
                  </a:schemeClr>
                </a:solidFill>
                <a:latin typeface="Calibri" panose="020F0502020204030204" pitchFamily="34" charset="0"/>
                <a:ea typeface="ＭＳ Ｐゴシック" pitchFamily="34" charset="-128"/>
              </a:rPr>
              <a:t>WEIGHTED VOTING </a:t>
            </a:r>
            <a:r>
              <a:rPr lang="en-US" altLang="en-US" dirty="0" smtClean="0">
                <a:latin typeface="Calibri" panose="020F0502020204030204" pitchFamily="34" charset="0"/>
                <a:ea typeface="ＭＳ Ｐゴシック" pitchFamily="34" charset="-128"/>
              </a:rPr>
              <a:t>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anose="020F0502020204030204" pitchFamily="34" charset="0"/>
                <a:ea typeface="ＭＳ Ｐゴシック" pitchFamily="34" charset="-128"/>
              </a:rPr>
              <a:t>SUITABILITY</a:t>
            </a:r>
            <a:r>
              <a:rPr lang="en-US" dirty="0" smtClean="0">
                <a:latin typeface="Calibri" panose="020F0502020204030204" pitchFamily="34" charset="0"/>
                <a:ea typeface="ＭＳ Ｐゴシック" pitchFamily="34" charset="-128"/>
              </a:rPr>
              <a:t> (CONT.)</a:t>
            </a:r>
            <a:endParaRPr lang="en-US" altLang="en-US" dirty="0">
              <a:latin typeface="Calibri" panose="020F0502020204030204" pitchFamily="34" charset="0"/>
              <a:ea typeface="ＭＳ Ｐゴシック" pitchFamily="34" charset="-128"/>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7</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marL="698500" lvl="1" indent="-342900" algn="just">
              <a:buFont typeface="+mj-lt"/>
              <a:buAutoNum type="arabicPeriod" startAt="5"/>
            </a:pPr>
            <a:endParaRPr lang="en-US" sz="1400" u="sng" dirty="0" smtClean="0"/>
          </a:p>
          <a:p>
            <a:pPr marL="698500" lvl="1" indent="-342900" algn="just">
              <a:buFont typeface="+mj-lt"/>
              <a:buAutoNum type="arabicPeriod" startAt="5"/>
            </a:pPr>
            <a:r>
              <a:rPr lang="en-US" sz="1400" u="sng" dirty="0" smtClean="0"/>
              <a:t>External </a:t>
            </a:r>
            <a:r>
              <a:rPr lang="en-US" sz="1400" u="sng" dirty="0"/>
              <a:t>validation</a:t>
            </a:r>
            <a:r>
              <a:rPr lang="en-US" sz="1400" dirty="0"/>
              <a:t>: the applicant must have previously received meaningful third party investment (more than a token investment) from one or more sophisticated investors. </a:t>
            </a:r>
            <a:endParaRPr lang="en-US" sz="1400" dirty="0" smtClean="0"/>
          </a:p>
          <a:p>
            <a:pPr marL="355600" lvl="1" indent="0" algn="just">
              <a:buNone/>
            </a:pPr>
            <a:endParaRPr lang="en-US" sz="1400" dirty="0" smtClean="0"/>
          </a:p>
          <a:p>
            <a:pPr marL="1144588" lvl="2" indent="-342900" algn="just">
              <a:buFont typeface="Wingdings" pitchFamily="2" charset="2"/>
              <a:buChar char="§"/>
            </a:pPr>
            <a:r>
              <a:rPr lang="en-US" sz="1400" dirty="0" smtClean="0"/>
              <a:t>There </a:t>
            </a:r>
            <a:r>
              <a:rPr lang="en-US" sz="1400" dirty="0"/>
              <a:t>are no bright line tests as to the meaning of sophisticated investor or meaningful investment. </a:t>
            </a:r>
            <a:endParaRPr lang="en-US" sz="1400" dirty="0" smtClean="0"/>
          </a:p>
          <a:p>
            <a:pPr marL="1144588" lvl="2" indent="-342900" algn="just">
              <a:buFont typeface="Wingdings" pitchFamily="2" charset="2"/>
              <a:buChar char="§"/>
            </a:pPr>
            <a:r>
              <a:rPr lang="en-US" sz="1400" dirty="0" smtClean="0"/>
              <a:t>Sophisticated investor: an </a:t>
            </a:r>
            <a:r>
              <a:rPr lang="en-US" sz="1400" dirty="0"/>
              <a:t>investor that the Exchange considers to be sophisticated by reference to factors such as net assets or assets under management, relevant investment experience, and the investor’s knowledge and expertise in the relevant </a:t>
            </a:r>
            <a:r>
              <a:rPr lang="en-US" sz="1400" dirty="0" smtClean="0"/>
              <a:t>field (WVR </a:t>
            </a:r>
            <a:r>
              <a:rPr lang="en-US" sz="1400" dirty="0"/>
              <a:t>Guidance </a:t>
            </a:r>
            <a:r>
              <a:rPr lang="en-US" sz="1400" dirty="0" smtClean="0"/>
              <a:t>Letter). </a:t>
            </a:r>
          </a:p>
          <a:p>
            <a:pPr marL="1144588" lvl="2" indent="-342900" algn="just">
              <a:buFont typeface="Wingdings" pitchFamily="2" charset="2"/>
              <a:buChar char="§"/>
            </a:pPr>
            <a:r>
              <a:rPr lang="en-US" sz="1400" dirty="0" smtClean="0"/>
              <a:t>In </a:t>
            </a:r>
            <a:r>
              <a:rPr lang="en-US" sz="1400" dirty="0"/>
              <a:t>determining whether an investment is “meaningful”, </a:t>
            </a:r>
            <a:r>
              <a:rPr lang="en-US" sz="1400" dirty="0" smtClean="0"/>
              <a:t>the Exchange examines </a:t>
            </a:r>
            <a:r>
              <a:rPr lang="en-US" sz="1400" dirty="0"/>
              <a:t>the nature and timing of the investment, the amount invested, and the size of the stake taken </a:t>
            </a:r>
            <a:r>
              <a:rPr lang="en-US" sz="1400" dirty="0" smtClean="0"/>
              <a:t>up</a:t>
            </a:r>
            <a:r>
              <a:rPr lang="en-US" sz="1400" dirty="0"/>
              <a:t> </a:t>
            </a:r>
            <a:r>
              <a:rPr lang="en-US" sz="1400" dirty="0" smtClean="0"/>
              <a:t>(the </a:t>
            </a:r>
            <a:r>
              <a:rPr lang="en-US" sz="1400" dirty="0"/>
              <a:t>Consultation Conclusions</a:t>
            </a:r>
            <a:r>
              <a:rPr lang="en-US" sz="1400" dirty="0" smtClean="0"/>
              <a:t>)</a:t>
            </a:r>
          </a:p>
          <a:p>
            <a:pPr marL="1144588" lvl="2" indent="-342900" algn="just">
              <a:buFont typeface="Wingdings" pitchFamily="2" charset="2"/>
              <a:buChar char="§"/>
            </a:pPr>
            <a:r>
              <a:rPr lang="en-US" sz="1400" dirty="0" smtClean="0"/>
              <a:t>The </a:t>
            </a:r>
            <a:r>
              <a:rPr lang="en-US" sz="1400" dirty="0"/>
              <a:t>sophisticated investor(s) must retain an aggregate 50% of their investment at listing for at least six months after listing (there are exceptions for de minimis investments by specific investors where the main investors are in compliance). </a:t>
            </a:r>
            <a:endParaRPr lang="en-US" sz="1400" dirty="0" smtClean="0"/>
          </a:p>
          <a:p>
            <a:pPr marL="1144588" lvl="2" indent="-342900" algn="just">
              <a:buFont typeface="Wingdings" pitchFamily="2" charset="2"/>
              <a:buChar char="§"/>
            </a:pPr>
            <a:r>
              <a:rPr lang="en-US" sz="1400" dirty="0" smtClean="0"/>
              <a:t>An </a:t>
            </a:r>
            <a:r>
              <a:rPr lang="en-US" sz="1400" dirty="0"/>
              <a:t>applicant that is a spin-off from a parent company would not normally be required to demonstrate that it has received third party investment</a:t>
            </a:r>
            <a:r>
              <a:rPr lang="en-US" sz="1400" dirty="0" smtClean="0"/>
              <a:t>.</a:t>
            </a:r>
            <a:endParaRPr lang="en-US" sz="1400" dirty="0"/>
          </a:p>
        </p:txBody>
      </p:sp>
    </p:spTree>
    <p:extLst>
      <p:ext uri="{BB962C8B-B14F-4D97-AF65-F5344CB8AC3E}">
        <p14:creationId xmlns:p14="http://schemas.microsoft.com/office/powerpoint/2010/main" xmlns="" val="3006387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pPr lvl="0"/>
            <a:r>
              <a:rPr lang="en-US" altLang="en-US" dirty="0">
                <a:latin typeface="Calibri" panose="020F0502020204030204" pitchFamily="34" charset="0"/>
                <a:ea typeface="ＭＳ Ｐゴシック" pitchFamily="34" charset="-128"/>
              </a:rPr>
              <a:t> </a:t>
            </a:r>
            <a:r>
              <a:rPr lang="en-US" altLang="en-US" dirty="0" smtClean="0">
                <a:latin typeface="Calibri" panose="020F0502020204030204" pitchFamily="34" charset="0"/>
                <a:ea typeface="ＭＳ Ｐゴシック" pitchFamily="34" charset="-128"/>
              </a:rPr>
              <a:t>LISTING OF COMPANIES WITH </a:t>
            </a:r>
            <a:r>
              <a:rPr lang="en-US" altLang="en-US" dirty="0" smtClean="0">
                <a:solidFill>
                  <a:schemeClr val="bg2">
                    <a:lumMod val="50000"/>
                  </a:schemeClr>
                </a:solidFill>
                <a:latin typeface="Calibri" panose="020F0502020204030204" pitchFamily="34" charset="0"/>
                <a:ea typeface="ＭＳ Ｐゴシック" pitchFamily="34" charset="-128"/>
              </a:rPr>
              <a:t>WEIGHTED VOTING </a:t>
            </a:r>
            <a:r>
              <a:rPr lang="en-US" altLang="en-US" dirty="0" smtClean="0">
                <a:latin typeface="Calibri" panose="020F0502020204030204" pitchFamily="34" charset="0"/>
                <a:ea typeface="ＭＳ Ｐゴシック" pitchFamily="34" charset="-128"/>
              </a:rPr>
              <a:t>RIGHTS – </a:t>
            </a:r>
            <a:br>
              <a:rPr lang="en-US" altLang="en-US" dirty="0" smtClean="0">
                <a:latin typeface="Calibri" panose="020F0502020204030204" pitchFamily="34" charset="0"/>
                <a:ea typeface="ＭＳ Ｐゴシック" pitchFamily="34" charset="-128"/>
              </a:rPr>
            </a:br>
            <a:r>
              <a:rPr lang="en-US" dirty="0" smtClean="0">
                <a:solidFill>
                  <a:schemeClr val="bg2">
                    <a:lumMod val="50000"/>
                  </a:schemeClr>
                </a:solidFill>
                <a:latin typeface="Calibri" pitchFamily="34" charset="0"/>
              </a:rPr>
              <a:t>SUITABILITY</a:t>
            </a:r>
            <a:r>
              <a:rPr lang="en-US" dirty="0" smtClean="0">
                <a:latin typeface="Calibri" pitchFamily="34" charset="0"/>
              </a:rPr>
              <a:t> (CONT.)</a:t>
            </a:r>
            <a:endParaRPr lang="en-US" altLang="en-US" dirty="0" smtClean="0">
              <a:latin typeface="Calibri" panose="020F0502020204030204" pitchFamily="34" charset="0"/>
              <a:ea typeface="ＭＳ Ｐゴシック" pitchFamily="34" charset="-128"/>
            </a:endParaRPr>
          </a:p>
        </p:txBody>
      </p:sp>
      <p:sp>
        <p:nvSpPr>
          <p:cNvPr id="5123" name="投影片編號版面配置區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600"/>
              </a:spcBef>
              <a:buClr>
                <a:srgbClr val="C80E1D"/>
              </a:buClr>
              <a:buSzPct val="76000"/>
              <a:buFont typeface="Wingdings 3" pitchFamily="18" charset="2"/>
              <a:buChar char=""/>
              <a:defRPr sz="1600">
                <a:solidFill>
                  <a:schemeClr val="tx1"/>
                </a:solidFill>
                <a:latin typeface="Calibri" pitchFamily="34" charset="0"/>
                <a:ea typeface="Calibri" pitchFamily="34" charset="0"/>
                <a:cs typeface="Calibri" pitchFamily="34" charset="0"/>
              </a:defRPr>
            </a:lvl1pPr>
            <a:lvl2pPr marL="742950" indent="-285750" eaLnBrk="0" hangingPunct="0">
              <a:spcBef>
                <a:spcPts val="5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2pPr>
            <a:lvl3pPr marL="1143000" indent="-228600" eaLnBrk="0" hangingPunct="0">
              <a:spcBef>
                <a:spcPts val="500"/>
              </a:spcBef>
              <a:buClr>
                <a:srgbClr val="959595"/>
              </a:buClr>
              <a:buSzPct val="76000"/>
              <a:buFont typeface="新細明體" pitchFamily="18" charset="-120"/>
              <a:buChar char="＊"/>
              <a:defRPr sz="1600">
                <a:solidFill>
                  <a:schemeClr val="tx1"/>
                </a:solidFill>
                <a:latin typeface="Calibri" pitchFamily="34" charset="0"/>
                <a:ea typeface="Calibri" pitchFamily="34" charset="0"/>
                <a:cs typeface="Calibri" pitchFamily="34" charset="0"/>
              </a:defRPr>
            </a:lvl3pPr>
            <a:lvl4pPr marL="1600200" indent="-228600" eaLnBrk="0" hangingPunct="0">
              <a:spcBef>
                <a:spcPts val="400"/>
              </a:spcBef>
              <a:buClr>
                <a:srgbClr val="959595"/>
              </a:buClr>
              <a:buSzPct val="70000"/>
              <a:buFont typeface="Wingdings" pitchFamily="2" charset="2"/>
              <a:buChar char="p"/>
              <a:defRPr sz="1600">
                <a:solidFill>
                  <a:schemeClr val="tx1"/>
                </a:solidFill>
                <a:latin typeface="Calibri" pitchFamily="34" charset="0"/>
                <a:ea typeface="Calibri" pitchFamily="34" charset="0"/>
                <a:cs typeface="Calibri" pitchFamily="34" charset="0"/>
              </a:defRPr>
            </a:lvl4pPr>
            <a:lvl5pPr marL="2057400" indent="-228600" eaLnBrk="0" hangingPunct="0">
              <a:spcBef>
                <a:spcPts val="300"/>
              </a:spcBef>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5pPr>
            <a:lvl6pPr marL="25146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6pPr>
            <a:lvl7pPr marL="29718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7pPr>
            <a:lvl8pPr marL="34290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8pPr>
            <a:lvl9pPr marL="3886200" indent="-228600" eaLnBrk="0" fontAlgn="base" hangingPunct="0">
              <a:spcBef>
                <a:spcPts val="300"/>
              </a:spcBef>
              <a:spcAft>
                <a:spcPct val="0"/>
              </a:spcAft>
              <a:buClr>
                <a:srgbClr val="959595"/>
              </a:buClr>
              <a:buSzPct val="76000"/>
              <a:buFont typeface="Calibri" pitchFamily="34" charset="0"/>
              <a:buChar char="●"/>
              <a:defRPr sz="1600">
                <a:solidFill>
                  <a:schemeClr val="tx1"/>
                </a:solidFill>
                <a:latin typeface="Calibri" pitchFamily="34" charset="0"/>
                <a:ea typeface="Calibri" pitchFamily="34" charset="0"/>
                <a:cs typeface="Calibri" pitchFamily="34" charset="0"/>
              </a:defRPr>
            </a:lvl9pPr>
          </a:lstStyle>
          <a:p>
            <a:pPr eaLnBrk="1" hangingPunct="1">
              <a:spcBef>
                <a:spcPct val="0"/>
              </a:spcBef>
              <a:buClrTx/>
              <a:buSzTx/>
              <a:buFontTx/>
              <a:buNone/>
            </a:pPr>
            <a:fld id="{EE668B61-BCD7-4DFE-9EAD-8968500ABAB7}" type="slidenum">
              <a:rPr kumimoji="0" lang="en-GB" altLang="en-US" sz="1200">
                <a:solidFill>
                  <a:schemeClr val="tx2"/>
                </a:solidFill>
                <a:ea typeface="新細明體" pitchFamily="18" charset="-120"/>
              </a:rPr>
              <a:pPr eaLnBrk="1" hangingPunct="1">
                <a:spcBef>
                  <a:spcPct val="0"/>
                </a:spcBef>
                <a:buClrTx/>
                <a:buSzTx/>
                <a:buFontTx/>
                <a:buNone/>
              </a:pPr>
              <a:t>8</a:t>
            </a:fld>
            <a:endParaRPr kumimoji="0" lang="en-GB" altLang="en-US" sz="1200" dirty="0">
              <a:solidFill>
                <a:schemeClr val="tx2"/>
              </a:solidFill>
              <a:ea typeface="新細明體" pitchFamily="18" charset="-120"/>
            </a:endParaRPr>
          </a:p>
        </p:txBody>
      </p:sp>
      <p:sp>
        <p:nvSpPr>
          <p:cNvPr id="5124" name="Content Placeholder 1"/>
          <p:cNvSpPr>
            <a:spLocks noGrp="1"/>
          </p:cNvSpPr>
          <p:nvPr>
            <p:ph sz="quarter" idx="1"/>
          </p:nvPr>
        </p:nvSpPr>
        <p:spPr>
          <a:xfrm>
            <a:off x="539552" y="1308223"/>
            <a:ext cx="7992888" cy="4848102"/>
          </a:xfrm>
        </p:spPr>
        <p:txBody>
          <a:bodyPr/>
          <a:lstStyle/>
          <a:p>
            <a:pPr algn="just"/>
            <a:endParaRPr lang="en-US" sz="1400" dirty="0" smtClean="0"/>
          </a:p>
          <a:p>
            <a:pPr algn="just"/>
            <a:r>
              <a:rPr lang="en-US" sz="1400" dirty="0" smtClean="0"/>
              <a:t>The </a:t>
            </a:r>
            <a:r>
              <a:rPr lang="en-US" sz="1400" dirty="0"/>
              <a:t>Stock Exchange </a:t>
            </a:r>
            <a:r>
              <a:rPr lang="en-US" sz="1400" dirty="0" smtClean="0"/>
              <a:t>exercises </a:t>
            </a:r>
            <a:r>
              <a:rPr lang="en-US" sz="1400" dirty="0"/>
              <a:t>its discretion to determine a WVR-structured listing applicant as being suitable to list sparingly. </a:t>
            </a:r>
            <a:endParaRPr lang="en-US" sz="1400" dirty="0" smtClean="0"/>
          </a:p>
          <a:p>
            <a:pPr marL="0" indent="0" algn="just">
              <a:buNone/>
            </a:pPr>
            <a:endParaRPr lang="en-US" sz="1400" dirty="0" smtClean="0"/>
          </a:p>
          <a:p>
            <a:pPr algn="just"/>
            <a:r>
              <a:rPr lang="en-US" sz="1400" dirty="0" smtClean="0"/>
              <a:t>All </a:t>
            </a:r>
            <a:r>
              <a:rPr lang="en-US" sz="1400" dirty="0"/>
              <a:t>relevant circumstances </a:t>
            </a:r>
            <a:r>
              <a:rPr lang="en-US" sz="1400" dirty="0" smtClean="0"/>
              <a:t>are </a:t>
            </a:r>
            <a:r>
              <a:rPr lang="en-US" sz="1400" dirty="0"/>
              <a:t>considered in making the suitability determination. The </a:t>
            </a:r>
            <a:r>
              <a:rPr lang="en-US" sz="1400" dirty="0" smtClean="0"/>
              <a:t>factors on slides 4-7 are </a:t>
            </a:r>
            <a:r>
              <a:rPr lang="en-US" sz="1400" dirty="0"/>
              <a:t>neither exhaustive nor binding; and even where an applicant demonstrates these characteristics, this </a:t>
            </a:r>
            <a:r>
              <a:rPr lang="en-US" sz="1400" dirty="0" smtClean="0"/>
              <a:t>does not </a:t>
            </a:r>
            <a:r>
              <a:rPr lang="en-US" sz="1400" dirty="0"/>
              <a:t>necessarily mean that the applicant meets the suitability criteria. </a:t>
            </a:r>
            <a:endParaRPr lang="en-US" sz="1400" dirty="0" smtClean="0"/>
          </a:p>
          <a:p>
            <a:pPr marL="0" indent="0" algn="just">
              <a:buNone/>
            </a:pPr>
            <a:endParaRPr lang="en-US" sz="1400" dirty="0" smtClean="0"/>
          </a:p>
          <a:p>
            <a:pPr algn="just"/>
            <a:r>
              <a:rPr lang="en-US" sz="1400" dirty="0" smtClean="0"/>
              <a:t>The </a:t>
            </a:r>
            <a:r>
              <a:rPr lang="en-US" sz="1400" dirty="0"/>
              <a:t>Exchange retains the discretion to reject a listing application, including the right to reject an applicant where its WVR structure is an extreme case of non-conformance with governance norms, for example if ordinary shares carry no voting rights.</a:t>
            </a:r>
            <a:endParaRPr lang="en-AU" sz="1400" dirty="0"/>
          </a:p>
        </p:txBody>
      </p:sp>
    </p:spTree>
    <p:extLst>
      <p:ext uri="{BB962C8B-B14F-4D97-AF65-F5344CB8AC3E}">
        <p14:creationId xmlns:p14="http://schemas.microsoft.com/office/powerpoint/2010/main" xmlns="" val="21656880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3EB771DB-7C5A-43C3-844F-349EB63AF422"/>
  <p:tag name="ISPRING_SCORM_RATE_SLIDES" val="1"/>
  <p:tag name="ISPRING_SCORM_PASSING_SCORE" val="100.0000000000"/>
  <p:tag name="ISPRINGONLINEFOLDERID" val="0"/>
  <p:tag name="ISPRINGONLINEFOLDERPATH" val="Content List"/>
  <p:tag name="ISPRINGCLOUDFOLDERID" val="0"/>
  <p:tag name="ISPRINGCLOUDFOLDERPATH" val="Content List"/>
  <p:tag name="ISPRING_PLAYERS_CUSTOMIZATION" val="UEsDBBQAAgAIAON5QkivSLvXOAQAAN8OAAAdAAAAdW5pdmVyc2FsL2NvbW1vbl9tZXNzYWdlcy5sbmetV+Fu2zYQ/l+g70AIKLABW9oOaFEUiQNaYmwhsuRKdJxsGARGYmwilJhKlNvsV59mD7Yn2ZGyG7vpICkdYBsm7fvudPfdd+Tx6edCog2vaqHKE+f10SsH8TJTuShXJ86Cnv36zkG1ZmXOpCr5iVMqB52Onj87lqxcNWzF4fvzZwgdF7yuYVmPzOphjUR+4szHqRvN5ji8SoNoEqVjf+KMXFXcsfIeBWqlfvrt7bvPr9+8/fn45dauD0wyw0FwCIQs0ptXPYBCGkdBCmgkSENySZ2R+RxmFy1o4IfEGW2/DLOex+TCGZnPTrtFHJOQpkngeyT1kzSMqM1FQCjxnNGVatCabTjSCm0E/4T0mkMdtag4qqXI7Q+Zgo2y4V3OvGiG/TCNSUJj36V+FDqjRFXV/S8WljV6rSpwV6Nc1Oxa8tz6BMbY3+8qXoNrpoFRCF56LeCfqmCiPOp0HeOlH05SGkVBkpLQ2+04I1LmyKuYcTMQJcYJiQGgYjWvnmCbWpZZc4SlHIYw9SfTAN7UhDAVq7WEtx4ax5xADea87LICjpAY2JUkyyj2TNLAFWLojtX1J1XlB/zYL1QXsB+6EVDQpXvg1GDsgKHGAnSjqnimu8BmJEnwhKTj6BKIDH0XDbGIzqHdzodYXJEEWoQkXTYhvvAn2BDetNiO/7v+ypihs7xHLMvAzqRvI1RTw45JKXSB7bR6mJeEfFhA1XwcfKeLW0BIrK3XSmw4hFDl3ewBTXGJZ/jzYeH/np5hPyBeCoTyomVKrdgZZwzkoVQaMSmVeQDwy/INKzOOrnnGGiD8PfwtF7n9mym2jeRjI/5CTG+l5cVWlUKPXL44GhjagZA9jrBoaghPa17c6S7Xe+E/JQpD7P8Moc+jD/SftM069qEDxkL1tyAgz0aQQFFlfys/PANH87bnQRT88maAzzDaAoQKPRXjAlJ1EMIFpHCA/ZKME5/CsF3y61rozjlmK9sW6PtFzeDgILnmD4W95jcKekJytmnHGciarXRnQfem5YH2UJ8GEHIIgKt2JAKkFAXEn/fAXMzILgOtZBw8yVI1MrctKsWtlQ3IbVPwx3P4plKF3ZWs3pG3Va3TH4mifbi4dTofME8SgmN3mro4dIk5wpmmkT2NgIsmpoAmaYDHxhxIWTCdrUErb1RT5j2B2lOYR84wgG1TmnBWZet/vvzdE+ObSNpdtN19PwgEOswIEfkK9keoNK//7AKheHxoZxd9rLan1p1dz0Ms9YEO/8vpkLWaXqgCto66/QLbtkXDlGJ3OgNCJpZ/qqmy7tG7jzDD8TmIij1fOaMZq25BkahSchCKTbUhoB7m/eHi0GgpSj7E9sc03Tww9ecp9jx7i4LmkyK7bYdXDmfFbHudknCd6gvmTnEIgvcNHs+FHghoZ8ROXqDR2/VDm28ej4yvq9peRY9f7t1M/wVQSwMEFAACAAgA43lCSOIL5qHaAwAAkg8AACcAAAB1bml2ZXJzYWwvZmxhc2hfcHVibGlzaGluZ19zZXR0aW5ncy54bWzVV91u2zYUvvdTEBp6WctpkyU1ZAdBIiNGHduzla3FMAS0eGxxoUhVpOy6V3uaPdieZIei49i108krMmQBgkSH53zn/5MYnH9OBZlDrrmSLe+o3vAIyFgxLmct7zbqvD7ziDZUMiqUhJYnlUfO27UgKyaC62QMxqCqJggjdTMzLS8xJmv6/mKxqHOd5fZUicIgvq7HKvWzHDRIA7mfCbrEP2aZgfZWCBUA8DdVcmXWrtUICRzSjWKFAMIZRi65TYqKjqA68XynNqHx/SxXhWSXSqic5LNJy/uhU/486DioK56CtDXRbRRasWlSxriNgoox/wIkAT5LMNzTY48sODNJy3vbeGNhUN3fhSnBXe7UwlwqLII0K/wUDGXUUPfoHBr4bPSDwInYUtKUxxGeEFuAlncV3Y173avwrj+IwvHddXTTczEcYBSFH6IDjKJu1AsP0a8Kf/1xGI563f77u2gw6EXd4aMVVnSrIIG/XbEAK6uKPIZ1wQKTFOlEUi5wSL8qowaDYy5oPoNIdTh2cUqFBo/8nsHsp4IKbpa4DQ3chnuA7EJnEJuRbVvLM3kB3iOcA8TAsJfrmTh5t56J07Ot1H3n/TGtvVEG1BgaJzg8KCtDC/xN0YPaVMmt1OwzmSjB1glBOgHWpyls7MT4nssOah55ZIpNEJjqRc6p8Ag3mHq8NtbFRBtuyt3rbGoSxEKSAHIz3ilFnNBcb1V8XXU7+HH7174yoH9zpXCip1R/UYVgZKkKIvg9EKMItrlI8b8EyOYykWmu0lKK+26IFhyDm3NYADuv4ugjukgLtERyyQQY5+FTwb+QCUxVjrhA50hFKOfa4dcPAs6o1o+g9CHGV25Fuv2r8MMrmyBlcyrjA8FxNiDNzHPgU8xdKnQhhMJqbkBgZWJaaCj7wzgr1aqkWdl3Qudl020jS1BsN8d4HCYexDjFXBZQFTCmkigploTGyBTajtCcq0KjxA2Lg9b/KkBnSrgsQ53hsqGznEFeBa1x9Obt8cmPp2fvmnX/rz/+fP1NoxV7DgW13hx9Xj5Jz9WsviLpfzD6BlXv2HZUntoJZTtO979+VjS5SySBbwluP9+VtPwS6W4cXowur8koHN/2onGzyjD0FcGCxQlO09R+rVSxGdxG2I6wErytehXF4Sj8uRIgNrDSylRz2x9USvh9Fa2Re18MN94VlUJAsp+5NwvSveApx/H9X+zxUyv1/RTwn6zxd322OA54pjUGmscJdvTZpuDF0+RzlvclVcw9rS8aWzeLwN97h7MnKZc8xTraz4D1xa99ctzAu8reo1oN0bbv0e3a31BLAwQUAAIACADjeUJI9EjwV7oCAABTCgAAIQAAAHVuaXZlcnNhbC9mbGFzaF9za2luX3NldHRpbmdzLnhtbJVWXW/aMBR9769A7L0pnTQ6yUUqlEmV2FqtVd+d5JJYOHZkO3T8+9mx3diQEIqFVN97ju/3pUjuCFtcTSYo45SLV1CKsEIaiZdNSH4/TRulOLvOOFPA1DXjosJ0uvg2W87uZncoaZFjLL4HoTmru5v17HGEs8UZdGYeVuZcQnE21ktzhggZr2rMDhte8OsUZ7tC8Iblmvar/QzRykMNghK208ibn/PVej6EpESqJwVV5NP5XMWUWoCUkI+G/smiOAXqLZ0P44jTmfoSbU8kUS3tfFw1LuArSdaF0a9HhMe5OecJCv4pDf1+a84glOIDiPjx891Y87qpv+S+4IVJaMz5sTZnlEM5zvX4mZBvzBklmICMIdMnM3OGGC49J6Vyf4Zzj8y4Ck5fTF6PFoIpekphoUQDKPE3q5Ml/3hulJ4PWGwxlRoQijrQi3b6BTfSPxPLOtxf+CAsD0BO0CHeOW0qWFl/Q6OxoiOsVst2V4TYT1ngoYC9EwYudsIO+Ufn9QQZCDvkKyU5PDN6OIEfayzH13iJXTWD9Dvvo/xrNTCsrz5j/ua1xtTGjK4MbDuBx1Q8h4U0/ryRCkzdUNLKrE/JiVOI4T0psCKc/Ta49NBGI1FypHC91t9ZSBFFoa/hWh/1mg4L1t6vRhOC7M9CF5y9T5Te4vdTrBTOykr/LMnpxPH0mOjETJN+htmTGg7iiW35hZwKix2IN87ppVYYVxBi28iGwNzO1hAcJUEKUNKfZOQe6cs+a6oUxFoXjYDvmlhmcSUpSqq/6p3AB+QxYUBpmarUzzFMPpsyELgOACyy0resvVhN1VBFKOyBOm0gaAMeigxJ3aJD3fagNrBVYb85yUUN6RZF1yghLlb0EN61X/0Mqxlfwgqnso0sGnu/g7u5j7ay32Wm9ULrVuBaKXpZ609TqIXmn8n/UEsDBBQAAgAIAON5Qkjpfo/GsAMAAKMOAAAmAAAAdW5pdmVyc2FsL2h0bWxfcHVibGlzaGluZ19zZXR0aW5ncy54bWzVV21z2kYQ/s6vuFEnH4PsvNQOI/B4bDFmQoCC3CbT6XgO3YKuPt0pdycI+dRfkx+WX9I9HcYm2K5ok7RlhgGtdp/dffblpOjkQy7IArThSraDw+ZBQECminE5bweXSffpcUCMpZJRoSS0A6kCctJpREU5FdxkE7AWVQ1BGGlahW0HmbVFKwyXy2WTm0K7u0qUFvFNM1V5WGgwIC3osBB0hT92VYAJ1gg1APCbK7k26zQahEQe6Y1ipQDCGUYuuUuKigubiyD0WlOaXs+1KiU7U0JpoufTdvBDt/rc6Hikc56DdJSYDgqd2LYoY9wFQcWEfwSSAZ9nGO3Ri4AsObNZO3h+8MzBoHq4C1OB+9SpgzlTyIG0a/wcLGXUUn/pHVr4YM2NwIvYStKcpwneIS7/dnCeXE36vfP4ajBM4snVRfKm72PYwyiJ3yZ7GCW9pB/vo18X/uLdKB73e4PXV8lw2E96o1srZHSLkCjcZixCZlWpU9gQFtmszKeScoE9+gWNBix2uaB6DonqcqzijAoDAfm9gPlPJRXcrnAYDnAYrgGKU1NAaseubO3A6hKCWzgPiIFhLTc98fLVpieOjrdSD73327TujTKi1tI0w+ZBWRVaFN4V3ajNlNxKzV2TqRJsk9AMWRaYy6nmVASEW8wt3dy1jgHb5QL5d7aHzZm0O8mlGdVmi8MNj66V086vA2XB/OaT86KHVH9RpWBkpUoi+DUQqwgWrszxXwbk7niQmVZ5JRXUWGIEZ0AWHJbATuo4eocu8hItcVsUAqz38L7kH8kUZkojLtAF7haUc+Pxm3sBF9SYW1B6E+MT3/S9wXn89olLkLIFleme4FhtyAv7LfAp5i4VuhBCIZt3IJCZlJYGqvowziq1OmnW9p3RRVV0V8gKFMvNMR6PiTdS7EIuS6gLmFJJlBQrQlOcfeNaaMFVaVDim8VDm78VoDclXFahzvFEQWeaga6DdnD47PmLlz8eHb9qNcPPf3x6+qjReh+OBHXe/EI8e3Dh1rP6Yu3+hdEjy3fHtqt07jqU7Ti9/0BZL77dRRKFbu3cv8GqRft9FtgkPh2fXZBxPLnsJ5NWnfIOFEEK0gz7Y+aeKOrYDC8TJDiuBe94rKM4Gsc/1wLEktQagnpuB8NaCb+uozX2J8DozvavFQKu77k/K3CBC55zbMj/xWQ+NCT/fKi/y2A+/mjhx/ZrDSZQnWZYo29W139/lX1Vwv5LHPirzQP71hN6FN77LtRA+faLZafxJ1BLAwQUAAIACADjeUJI1Ax906cBAAAvBgAAHwAAAHVuaXZlcnNhbC9odG1sX3NraW5fc2V0dGluZ3MuanONlE1vwjAMhu/8CtRdJ0Q3abDdxsekSTtM2m7TDqGYUpHGURK6McR/X93ykaZGUF+aVw9vbBd72+mWT5RE3afutnqvzu/Nc6UBac6s4bapyzN6TnpkZTaHzywHmSmIAqQgZCGkhaO+OyGcc6Qq19nmg3ytZxjh0cwTNWNhGM0yWsFoP9wlv5z4d/h1xyurLslr9GztHKpegsqBcj2FJhcVE93Eo3gYD/0KAxgLMDU6Hvan8YRBFyKBhunzmOIceXKcjih8LsFcC7V5wxR7M5GsUoNrNa/pl+rx6eVGgyk/+aoG+o+D8XTgAzKz7tVBHl7crrpJagPWwvxcNUdYihlIz7edYoA2jC/SRWYzd6DbOWuRwhVdKhtaeoXcZEDR5hz8upq4v6NoEFJswLSs2n8MjXqtr0nNYEodaaEPUwoWlSjmmUr3VfQpWI6SJdv9R4wpfPBU6L6zjRHCYISWzJjm5zbHFWPv2MG1wa1v3MxLTlSciMzFmgMLNhsXrhE6f3Uj4ZxIlnm5HcrVSB0HW76DeVULJCEXZgXmE1GW9XxfyjxYz7vO7h9QSwMEFAACAAgA43lCSJZRcFq6AAAAowEAABoAAAB1bml2ZXJzYWwvaTE4bl9wcmVzZXRzLnhtbJ2QsQrCMBCG9z5FuN3GbqUkcRPcHHSWmqYaaS8ll1gf35SKdJGCQyD/8X0/yYndq+/Y03iyDiUU+RaYQe0aizcJ59N+UwKjUGNTdw6NBHTAdioTtijx6A2ZQCxVIEm4hzBUnI/jmFsafGog18WQiinXrufp9A75ZPJhVmF2K/uX/ZmByjLGxDXaLhxQpXtKM8LIawmTc9GYW2wd8F+AWQNavwI8hhXAxwUg+PfFU9KRQvpmCoIvlquyN1BLAwQUAAIACADjeUJIJv8fsHIAAAB9AAAAHAAAAHVuaXZlcnNhbC9sb2NhbF9zZXR0aW5ncy54bWwNjLsOwjAMAPd+heW9PDaGph2Q2MpC+QCrMRDJsavEQvTvyXbSnW6Yflngy6Um04DnwwmBdbWY9B3wudz6C0J10khiygHVEKaxG8RWkge7t7DCJrRzWTg3cL5TbuX1Q0XctNnN22MXhh7mtn4ljngcuz9QSwMEFAACAAgA6pJCR4ok4qj6AgAAsAgAABQAAAB1bml2ZXJzYWwvcGxheWVyLnhtbK1VTW/bMAw9p8D+g6F7paRd1zawW3QFgh3WoUDWbbdAtRlbi78myXXTXz/K8vecbgV2SGBTfI8U+Ui7189J7DyBVCJLPbKgc+JA6meBSEOPPHxdHV+Q66t3R24e8z1IRwQeKVJhADwmTgDKlyLXCL7nOvJIz0CRmTi5FJkUeo/cZ8jdRbok745m6JIqj0Ra50vGyrKkQiEiDVUWF4ZEUT9LWC5BQapBMpsGcRrsUv8djb8kS5ne56B6yFy/PXBN0nI8KzEgKU9pJkN2Mp8v2I+7z2s/goQfi1RpnvpAHKzkrCrlI/d3d1lQxKCMbebaJNegtUmiss1cvRSLi9RR0veIddgkoBQPQdE4DQmzWDYBdrcxV1HNowa0hlftRM1b+W3M+6ZxqzrHOue8eIyFivCoD+msk0CXDaO6SXXdSkEPjYJWhok4En4VQkJQvX5rJTJfEBuwVVyVJ1Wljwf4tOK+zuT+FmGoorqDtG0atU2jFajloG30dUdBmttugetCQlOqmfskAsi+cCm5kcWVlgW4bGSssWwIdpm9ct2kriFupJP47B96Y/xGrfmpXutMBfgfjfmERG1NRBrA80qgj4YEa6oBi21sVOcxNTG7nFTxmPR0PTDZHOum4EUczWUIOIYB15x1dnYICpIrdPELOcL2Dg6CIxFGMf70JMP49CBNwuVukqF3cBAcZ/5uAtqa2zKycR1HYmoV5LKJdeL6hdJZIl4qeQ72jF5WOnxt5Jqjm1y0B+fzP0ZxEKMZzC2ZWF3mqbevmsN7M6dadT6b3FoGasV5AF3k1quZhSIf+QSw5UWsb/s5NfuwBx3lPDUd01zfUe9ZuRYv4JQiMF+6xampSQRGMx75cHHaY8B+4nYZhK9MhyJus7SpA6WserP/VUWbLV+3znb9UIddrOGTgNJi7Ex9RHWEMivSYNRDmncfERXjTruRwJ0YtnijxQmKNMs98h4f6jtfnl12Vz7HTzjrfWvubWCbyxtWep1wpyBW67q9iFvvBnz8DVBLAwQUAAIACADjeUJIREtl7tsIAABSJwAAKQAAAHVuaXZlcnNhbC9za2luX2N1c3RvbWl6YXRpb25fc2V0dGluZ3MueG1s7VrrbtvKEf5/nmIh4wAtUFj3iwuFBS8rm4hM6Yi0nbQohLW4tghTXJVcKfGBfvRp+mB9ks4uSYmUKIVMChQoEiY5h7PzzezOznyzS2cYvXmBvok4W3m/E+6xwKace8FrpPyC0HDBfBZOQxpRLgV5EQrIin6o6UsS+pwFEVqvOYr4u09r8B8SuCR0P9ReiB/RWoxO8ciDgecNB9T1ggWcBvw6YOGK+DW0Jf4GrDa15qA5qNW/DWRbGu5h+qCBm8Yl2AtZ0GNnqi6eb6JynrAmnkLMgq3WJHgfs1d2/UwWb68h2wTuHjmSvwqRy/c1DX0veNsr3/R13C/U9b2Im5yuCuZ2IXh51Bo2MqJumUDsgT55pn7e34UVHcGOHZZHbr3I4xnkhTWuySutGHjYL/BRgLnoRmA4/cr32u2WeIq1ffJOwyIXF3J2zdabddWlhOxVRLkI1sPiuQzzGXGBAfYYoyGeyxixOOHukEhN8RSCcgHLh3dYz9DLWcJZ/CScn4Tzf0s4Rl88Pwnnf0M4OUHmEPTkBS77YgYvLAGmfKOL0UhpoDhAaNBXB8YA3jpap4X6HdzCA2Tgrg5jN23jpq3DmNFq6sP6kYnYbkgXwDHFVof13OgpwAwiGnIzcOlXpZ3Xzg7lV3AbQvhBL1J6HfHsUq87oyMe1Gl2+128a6ntdruH9K7RNBq7fv+mrzYRbnS6jfZOG4g8RM1ut3nT2zX7rW4b3kY3PbDSwTc91Ol3Oi1j18ItQCNV1YyWvuu3b5pNFbzhwY2+G420fqOBms1mu2Psur32SGsg0G6DDbU9EAFsG22t3dupmtoctNFIH2mjzg4buKd30aCFe43GrqNp7UbjENzD6rLhOkhLLycN5zcMFm5B4egh2/LJNVxswhCUHbqCLOcUPZOIWmeP2vUEI87wKWR/WM9J96Uh2qhSYGtYlyO5CsreB0p2VOUqLrJkdWWQktyVq5iYSuCyPVW5iptIWVjiK26nl0BnuqpyFZfHJeihrSpXDdlRL2kXNNYyMSzurGXCUdRayyzrTG/9DmjaXMus87i7lnF30l7LOdr3V+Uq7qwX1U8abJkMPumwpZZT0GKVq7i5lsKlPVa5irtrKdC+yUJOyfZ6CZWErTDKyesxlwxX4AU2N0suiUianGpzfXI/Va3P8/HkdjLXzNuaosdViURZ/qHVG3xtdnt/HNYTXElL9r06HudtIWms2yhny3Jmk/EcDOLx3MKfnJoi/q4MnTw4Y9PCNSX5n8oGpjP8WFPE32WgD7MZtpy5PTYNPDftuTVxZFzG2MFGTfnMNmhJthRxhrYe/YL4kiKgZy+kKPI9Vw4IyvaCDS3hz5jcq6Y1n2HbmZm6Y06smmKzMHz/k7RMNnwJybMkEXK9iDz71JVuIUXkuKAX8C4/SyH4zZceaLIV8YLrMt5n6pNp3c6dyWRsz7FlpJKaggMXGSERnqobmqk2noGNENpy+H3wucw+aQGpvl/ZyJ15ezeGP46YyJ33uvThD/+O2UwxbMmUBiWAkDh4Blln20+TmSFiCA4RQWsSRV9Y6OaSJrt1JWyblj6B1NSdjH1HmEltw8Z7wQJShy54CXv32LbVWzzXJp8gx6E2JxVBk49Qkh8rgj5jG2oI2yVglvpo3qqiIkQZpgWS1uCCiHz33xFZLAAnorn12CYCiYgwlImsxqiyIxv/9gD7aKrjgmKPbUKc5Q6+elsKswjdUlkFBKRjQ+TVbw/mX+cj1RxjYw6JZkye5o7kR+GPAJEEjCPi+0wsA1wTd0uCBRxy6YJsoBzeQc31XKkmtl9O5h8b73dEeEJCvyb8ZRn406/X1WeXY73TSa7g0AzO4KwC5+JveM+s4DsnIhL+7CzKBKD6FOy4lDUTKkPzWCUQBkYX1AUk7FcCmtYI3E1jXgDiELedSgasSWLDYugHzDxC5HITeYSIVjPxhDXbdKBpP9FncYotAZbbHe9a8U6Lu4ZP4bK33+1n+sKgXHxKtnFDBA6U219mlzMtN0dRjumMYeIW2HyN+ypY9b2VOIuXM/twj9NQxLSSW88T2/iurGHfe5PUAnHerOhpP38J2UpKfRKleR2T219+cCLxEmex32m1RmRjdabfzXXV0rE4H4qq8svjIEfFzMaOPR+rmrAAyboifLEEYn0Rp/bytuLznYFHKthLwmtTEi6W//7nv8qbOZpPLEWJ9M9V7UAJCtbCe3t/sxin0d9L2HFULQ+VLyWByfE4hZY/LTsmpMl/5QBK4mawYivxwaKUa0jEZBtVx1H1u3vIVVumJtuEi1L9O2vkXp19BPqRJ7eack/CN6AvhzG/qiEZeZGbvPIcDheWDfe9gFaE/3A/EIt3zOlcNQx5k4Ma9b3FW9wEXTiOJh9tkA9Xugr29DvVAo48Mkldj1e3KVtMSkdACfH7gRC2hR1nLzhcj+H6zTY8d9sOeMj8qfhOcfphDhTEZxVIY4WH4oKWvmU1oiX7kuydIn9SNqxnRceqU5jDVBzMEpN52bH2TNSOm1FNBMd6j8wHctbj1WSnkR84hum6Jr/jZRF72cnM4dCcDGWmfhAe61v0Kz/RzwiP9W3RsiZwSj8BHY9kkem3FY2EWXlm65K1FewdKNFAslTiLH3L64gpjMVHtigzp0SQ11wxlyqy9TreiiblLGTZGdfPTHkY7A8R9wLz/G4nl5KjgUP61i/n75B73Kfnk1uuA0owu/3y/ZdKYRzGH4OPgxFLEX9f0w81OP6TxVIwfVRDiY0PNRHOw0+YinDrlM8EnVVCriSdSzavhAsEiWcQ8U+/L0JYXOuXQcP6SZiG9UsbNEzMnt+/YLN6piGGFPBompt5WVZ7mX7WeJSnwjzszGAWz5dgOoBrSorJCHJZJc9UaanEL9nx1cbnnk+31E90MoJMaC6vfhhBaVzObJWP6QvP5nYiqVwCCdEdEjGrnR84C5O3okJcPFKt6XDyHMnVF1BV2nkOXFXQi1KOFsmenVUsyKVtgS/QPRf+YT3bZIGhTn5idiwDKNg7+8/m/gNQSwMEFAACAAgA5HlCSGLRakNpGgAAxUUAABcAAAB1bml2ZXJzYWwvdW5pdmVyc2FsLnBuZ+1ce1QTd76n11Z6W5F1d+9aQoW2umvdqmA1oGJIWx+IL1QUBCQRKVBJSLTykMQkbW2h3Qqp1QoWJT55hSRCJJFAEimtWQVMFZIhDEm0KUQyJFFxEplhkpsErY/2nj33nL2PPYc/ODn5ze/z/X5+3/cMZ/LFxg0xAS/hXvLz8wuIXb1is5/fC5l+fpNyX5zsWYlk353n+Xhu7+aY9/yE114d8nx5Puvd9e/6+TVwXx5Le8Hz/d93r07a6+c3td3795yKXvO+n9/K5NgV727ZR7Lq1Xyrk2VkYi/MCH7P/7Odq8GouuZTR258HMtsPrxz9anc9/tjT/1w9scbh/ZfefP5P/x9y5VZn/7++GtTVNMs/7Hn1eYVp1d9t0Ly3u4XF09bPCufWrvqLxLbDqNCei1mFIGcbKWDZD5+jqWA7n7qbz4ud/YRS68VBpKS+xiD2d0t9NZCuNrtIqZi192YSISplSMFz3kI+y1u60ui7BVY80D/9mEeBrirWeHedT+uMKJXA4ejVrcDtAb/m3fpzoOePzEJna47akO20bfpI5UoQpdlQYNzRc97v9+8y1/vOCZyneHcUPz+8QZZom/3nZ9fyfQpvdYZ/rL3c3dmUZJv18KFnT4Nx4+l/cknp3OK2PvZBriGlK2Ig4Na+W6YSJJ/fVb2Qt4fLBG5kaaI8S0HAJeN2Irc4snh3aWHzioFtOX6z235s3ySP2or4JjdrMVtq2/EJUSebpnxhU/+jtdia3/Z8vGsczLw0DizyV8fsdBidpZ7ffnK6s11/xjA7Uuhy/Ngy1ui7XwenWk+USAkuwYBpevOn+1STiF20RBTbWCzjmOqXomB3eSGLVVSaF1onOzIYxnVDoqaUAB3h2K3NXGsn2cSBxeqo9E78wyhy6AMovOLuGX7r6BWMolIM6pIciyM4xADRFEoPVuOZWOINNrZXBxWqKwwCBeylg1tfnyA45tLGvHJ2vCU9oHGoj78p4b8coGUbDdlRTsaIAAbqyZibR2WJD6cLm9lt9YyWEkCMmDeqpal6u/nQ6YcjfmvqQy9dfVDQ7ckzBzC7XCjX4ZF7x9CNSJoAC9MkM7IlAqy1Db/67hYaAA2rddAHdmYjMq7wuwGYy3QL2T6m2CqDq+wpaj3pRojJWxXWqAY2ptsDHNUSfnc5tlXfCFxp1ffhP8q/0x204yEtU5JpLyV8fv2YcZf7Mi+SHlqzNc+b9xsaKHEmcJTWJbDvFbXKG5XizSFN3J0Vvtcz8VL6QWA9nyzOzR7KwzBWBZkxlO1ant7eIsi0oZIJkfKT5zl1f/i2N1rKP1jo3Ec5NZag4idGmacKqTcr7cvaUmmAyX1cdnlAi26mj57SAU9adZ66FgDEb3LJXNr4XRMRlLMSAN+TLaYQXKB8a+vBYhPMNY1seV9blkyL8uZfwJWnFsrfKwyGxa8JJkJ4RY4jYaTfdw6fGn+GSp8LIsnZxPBPVJEoGbZkIFfZNRxPabM06JH5zf/k4L2XwgQDhuY9lQ55gATjajBKXRZRK6XFpcjLakcFWRHthRE/X7c7TssUcbRa5pA9p0DfE8ixQSS3xharTFakSgSB6h+rCgePrg0VhWGpdp/0bcuKPNcx9998bc7M74oaejtt33l6LjuSFqC7OB4+GdFZJR/M3/muLJj65+FuJztoa47FgoZ7dPYx67Z9988V0aSIZcjFXfvzPtw/MALKxjb24elClgQuL9coxJNW7t0jdHtcorYGMDBLIkcODFFTXSPtUuPL3xIoOfMFDH+IwVi4QOmjQEx+N9puHCnIvAM7rxlb23ouZlbOCqLfSvWzMZggDNMXtrDG2FoqXKbk+N2hiruDz7iDr/ZTg04j5+Sw79bU3Q60HRMbBwbjBQVpw29KVDGRQaIwFsR2IkntcKs+VCQGLUMgHZW0oFNAesy3IQFUBIHysuImq+BLFbABEDZB+s27XO7LADc4EZEbhmLc6NbS3cN0knujiLrwgynhncXXEbRPjIUFzmow31qUVUUncHRKNuTl++SswKq+QwJuRYQSFM1qKChtqgWt51SI5hW58lGsl1UOSdFA/agyaGe7Dxb3YSMsCqI7dLCqEeOIFwNT8lRqobZJwVtF0hSrFIEOyAwtEec6jS+dGqVBp4L4MgQAN2FFZCp/nVJnbOhsilFlEIUaRf++7lq/LiceKplU7Eum0X5GLcJCuJDQQ1glmg+PiTH/ywuTioSfbwrQAw/sEr/WsMDOmTZrQIVjVeSYrdXScsqiyxqOtZcqfimDZn+GsiZcz3DF1aLxbXxxTocQar+NFVAX7hRs+2CYuCS1hHUgF+m6cjenmzEnap7PZu4WgMaF0VrTJTnDQmTduP4Z9HtmH4bhyuz2FU4utS9+XTHI/NVTxXjn9d8JROtOo1/w6q0vlOyGr9IcxIMqIVlMLUPR4fugpY8OILPIMKNMNtp2soqBblhhBLBrTwsiaz5XQqn2JJ3zkBDEdajkFyaVy6YdqGoG3H8G/70UfggAB/sRVwNlLl/Ba9LDJIQZeVAIlGbDtyRzdiVCA8D+EHhpny5EvugxWDMr6lTNzF5oEoDAuDZrNA15jrXOq3xHP7Shqo92idZu+r35Ee9ZOW93jLjiGTSB1u5ZBH/4wuX++C5/QzQ6iwTaD+QhcTbmSUb4RH8i4lwYf31/K32ve5GBgdUNxtU7NZvbMth8wUXdT6c1ewqpbqnHq24nPQoCE4s7VwjC9WIW6SmYcex2+ATKVvp0i5mdr+ZEuRL/2vUq+Fvpa56dPi3O9eUHRrvKZ1VU8Q3Mt5/6Lo57fW5Qf8YonDK7anYTX/ivgdvxcbUu0oBI/y4wLX1MO3yAthK56CILvfSAo3xLtISrdGXfu8zTfhXZx+Xr3e+3vxLp50UuyZPOnOBLxmnzJrzfwV4zVd6WaZg40UGrEkUse1Ott3y2XSSX+WHcEGzawPgra6Vj+v2Ojlqa0kMDFl2keEaNX98oE5pggtYT9byPoqoafnU3XOfXh7QNe4OsjxVzOuCd3+U/u0TovNMAbvXxT8eRmpprXOUd15WXmrLc/cvkTxh9C2RhiM4mwLV2z/cSH7w3fQ+ju1V8CnR9L+lOXqniMt2PcFBUxL5QziTWqTrWPTYGuWWyxU7ywkR7cMZT3NZv6AzpCLN8fb6x1askt2teiWT2xXOPFb1RLfR74ufIlZllsufJV+kS1/YSap6mvgf24cbgjLDuifoTtD9V6TracaoJ8dTIZLU6S17s8eu8Mau+ItAJevevY4waZgyllVvxPRGuWt0fah9Pll972bbgUCD3XE3TPHgpyasw/7lr6V6qrvrVqjrFsyrICJniNlkZaKmXNY0uaultP6chcQ+jEsHVM1DJg3wISjK0kVnRl2mEQ1z7M7Yil+dHJwzPoHxpUY2iqjAqaXdvAbr+ST1XNbAN4nCmC6Y2uO5YRBBVktOnS0dAHsgKA9mazucy4cYhaxOxqjDVA9oOix50N6kMLKlAWYDqIHh1BeIFKNddJKyy4XRjDTUde03PFQ9RQwdE6Jtezbn+F9pvHytjl1fpjmZlD1cv2kkhohch1U19JUbiaIyz3BosUpDz/S8IptswnGlxvlpctZWolZFnpRdqwXi1S8KuYlcsp3C0q8lsAn5UZe0asgKsXrA+jIg3bLXc0NFSiDaVxln5/yaBfceIVN6IH2zIKtsPuV2vUWF28DHb9GeT1o+yAjVl7ckplsYSsr3Al5BO5VlA+1Y8iQIYWSH65XCenIYaDxgVUtD6fLWaF4dezvXyDm+99ivzbykWGcbyJALizpxi4AOYOFmClVQRvfvhMvliOMFmKqB1/XiP8lvH3ZkZKBwbg5RalsA8uhGJ6MQk1EIg8d/HYj5vGKdgJEaIKQcT+U2xwY0wgdB3AcQoPfc4Fod6I80ZSUcccXhEWNc1Gm4D5/4jaofYg5PSb/tAFI8Xodl2O6k9l0lnnthOCcgmyrgJVIebNdKX9qWTmEFH2BIcrDW4ExAumabuk4wrYDlgtAeIf3ERp4KYTelwBHQsWZ4BH6A7NM7ywXqLBYblmVHTeV1/IbWjHJBloimlL8TcCqSMDOXUXWbkUpgR7G1u5MO3K4z0ALO4Y/TOPIes7huWq5HEFtqpOfLWfL98pyAeo9jMa1qW94Zau2mJgO55Dxo5OJ2em62EWsHtHcbudsxEiX9zVzs6KZMVLUJuhN0/w/onitKKoXK2ENlz86flrYD/taPJr26FkvlPTk7O/oo1s9/vewZqSvxL/snPvO44zXYAdLJ8rF7HdaTk5bpLfZ8bEbc/8BNwM0jJPZoxtQNfdpfLi8+9+R4HeI6fNQgeuJ5ms9y2eQnJPgsrFE8NuWcIK8n+KzHJo9/2+uxBPSJh6Lvez1b73hMccMVbwQkWZ94Eve1z/R9wGNuf/a5qGmC0L8WoRNvdypgbUqiEm5Wp2L3sohMa5eIg92i0GxK5YOfNNXRo1f4PPT72ULWoC4rVDHYzo+2t+wPAaWiUDoigyDmt8/o2BCUyRlMD20JySR7JjsozRGx/Gc1e8wEpGcSqnrUlBosnK82zZ9pcVgpR1je5/Ychb06+t6hYiJz6TOybEs7tYtHR3iu++1kORn3BhQkgSNgk8T6ZvJMMy7HqV4hUOnvy+B7VlTYsI+Qie1vwhYPVKVJoq8xVt3B7ZDSye33HZjQmUhvwbBetg2UKtXPWImLEDIpJ1u7xBugIDGcD88LcGjKk9TfCQDgdzJWhJWRWtIGy3iu2zHEVxIhs6f9Rygd/XsBbm3ahWiSvNUQJ6dtDT0TEu/5M7Js+JNaSGveTCRPghgo0sBO1YACbmIoJUCMt2nVgHkbN4lnYgmfDgLmkTRJkQr3hlO901q3IC+gHJ+gNXkGQ5Mtf5lg2gVDFbte1QMl4oe1Kn7DXvQevicB7kX28fFHtGCPKSGy5Cq+kqbseo9AK2nTh4Ms21ZWPaYCFVaW4GlFUXnlqTNNOat0QsZfsj1qaNoHyURjyvLbuHekeWEiFZWzXUAGVHP4sMupeTHlgIWxyor7SEpXRrOd0R7lZYDaaWM+HYueyZ4a8A1EtCvXww69+zYFM7vRtlwQ904iPMLgeJwjXVmzIA89qMvxDHzrenGfJuprZCJDVbQaKQelZF4iFtIDSQVcqbufd/TpqJa0TBVDRI3okHiVyjPUBm8DPpBVFiZramSX9Zh0Ra+Cxkr5GCncmp7FOoh1QEFCSq58V3lqaBahKsQYIIYVknSKXI8wnO3UrTwI9wVE6Z/aBqobopXY58zQ34i23m1nfiZtbTcjowrcbMqR+uuNPTuasYgXKQcFgFW58r2Ac9AeMKuVRibZ6SyyDjOfx/ICqmEXgPYplFvlPKs5meu5jTBfMCjY23np2EWDmT0smFboZv/KbGfG1Mrczn9KFhMs4ajlLdGyMR23oLsjz/0bKWn7A2/fA3EFxxUfOvr3dt7QLv4zkZFRLt+Vq1f0h6P3tU9L1+eVY51iNYkrhHQNlI/kQwMaEcHZD3d0eKpDrHHwZuWv6CzM7FYbxxBAxFFc7kXgOM79MwARwOqfCfsb7cPef6olEkcauKnui9TiZL3ymQDYO0UMz5siaacWQgKpkCxCE5+ulo6zxToj0m8Wsl3dPIWrEL4WZX8l0174jLFr26lO4qiFRFo+7CtG7m4R7n0IBk8lOEVPF1urJxdd/iSYsJOSq2eLeitIJKxvrzo1UAxPSdbbn6EXX5Q0o2Win00Q+l8mtKV9rsr7VJcwNnuenPz/+Wn2BGACMAGYAEwAJgATgAnABGACMAGYAEwAJgATgAnABGACMAGYAEwAJgATgAnA/yTggPddRtZi+TNvJd5p4iBhIpdSaiz0vrFoTJCeoq14JOCdOxrO/TihgWXqKo4/OCs11fipLEDfdTHAd9Xv0rGg/+a7lX5Zmb7/GPktXvgPRTAHue4HXJEPtjj0n6jxxKJOxehgRSLZda9MRNp/9we+f2DIdoJ7bMS5gUWCRzXmJB7dmefbbLqg75J1WXZt4nFGb5QpcqtzBAZJiDjEKLdXr2S54j5MaR0JRy8H07ezXCM8OlGH1kUbkdYWkb8XHlIsYsN8pyP2IPe0pAnpk4kK+YbBXWAA/YzrmGEQUvKjAsXksZ+mg3F3FHx1C8pwSNwJpj1jK5fCx1qcAyNeIa/xZ78QXRpgVjCGzpX1iZh8QxVzeFoPEVRh36s9+DjIksorcMJUwlDWJABVdBEvofcKvcivNIdvkvbd+iy/eMnXNorRErJ3Fqx+sCf61t1r7VRnLGGeTJQFvaqerOhaWGDvMHsN+06C+7MPpcpX1zub6HncJd8iWXqWtTq8k7bsSlbtfHiBjCvPI0cHeqVnwvKYFuvA5zIRh8/svN5T5bioMNan5Z9hdh7+kTUssC2Ie8/Z4BV68QSi7uOOsTKcMuMBz3rMFuONkyhivxrecp0wGHs72pHgLOchf49Jdg8Q3WaHlX4G7fWq6L92yJ2VeMLm3OHRsIk1tJaczQm0feeFZdoXqqOZMAf7krMHVrt1xKjCP1p9glSEq0dt6ZO855cjFr7V8OH7enu758JM9Gqi4oYrul9bHNFpi7kMKmybcslqz5WBRPZAotCl5oxxOcMjSAEP2YJKYp0NUpmKSrSd2e85jE9gONNUEnntnvtFGV1m/NJ7kgTOZIv6PSdzT3CRrsS2YCCSbYoUuricO4HRD/ZbzPqFmW4T50EgIOKXAekSEWjxUbTaY0ZRjt2eyv1BDxoSxq1UrnG+YpUcBWtmg1YN55Sc5O7fq8Z6oWw68gN57Ade78cSunhrSw8jVM/JSbXzSYlEG7ksVzk9RZ/+NbLdQulXUFmlcF6PCIJqyAUWGEYTiUZX9FGGEr7XNyTh6qIGnDsLj9gjKeX62yHx2Z+m8tZi7RZDVY90cS/bwHuQ6K6bEdfClTdx0EYWDzLjr22YtPsGi+p1BS3BmHIBTKJRrEuZlOP1h84zWbXWOXJeX4MFbgrWiJzgdSTsO+B24XS9XeU54vssA7jngkNq7ZCA/SS5wiFFRvPf4h+SkCRsoodLhUMBLobRLlxmpEzV84Yymotb2SJNkvBGtK5Qmsf0EnpLD5rkPpqOLtGQq+JVunEX/MjEYAAsGZifrU5KT6t9Nx9txHfSnGdxmwBOl3yyBkN1KXE2MDq4KSQljE/YhUqkGqySmseNtYzMgWFBmX5RpxAo0KZbIKGAGtCNPsfAXBuUBdU1xGC9/cr3vtgivCxx7V436XbyrTKkmMx5TcZBvRGNgWVYvBoyPt+jerOavfbAI0bevPQyiuzjfgIl1cMjtPJ5bodxrAIqEzU0MokpUNJZcFp+ySX0xJBEZjzsCZxYVnQH8m1cUGYHwtpOV7oJc72v/T5BgTUVLlYysUbsT5MykMhAvcpgCemuVe6oLm08N54c92WsAaGWtmVSWtIBCmFUSFLOmErZNheVJtmrxTNmAmIqwL5Q1DEbJpMLvKevFTVFSxHEElsaGSBmonvySq5noFP6BbPxnUdtzvd3eoNCHF1MSzPWASL6ouPRdlu6pwY0C2xBssih6AivTjmN3MxvCrYK3Hs0uKlATXL2+Xp3HbMFrS8DLl1sYkUM43IhFYOKLWPxr8U6mY0awl9q1bXRdjgPAAq7w1uwpR2uL46A9LSNIqOCtqDTRYeDz+eBAOFvNkhn8erHiLcr6ol3us16Xw2RbuI0WAKNrqQLkQS+5OHJQ5bt+5E2t2BTxXVHkJiyf7t298XKWRdXXcUitoatNf3EmLzLuhICX6l/7sEfPQb1RiOaV+9+Q85OJQqNFTBkNS0F6bHJRJpSaWtkc0Kd4SmcCI9jvvBVL8Sf093Nc2rjv4NUNthjbW+CwcV1VJUOaWDLOejDlGBw7vhzfDzArkUv2Yp1jY4qXAjQcQNNkqhb5VZF3mGPXfnMdY3YUol637yCoEzAPVdpyI9abeedf3C2SIeIr2OV66aIg/XpWmJPI/bydZ0r8JJsJXvIVybAXrYQ9hex5a7wArrxYR46fvoyTBLVkaPZsLDkE314iyLg3aT0DKw1n8cgM6E9GYR4Sb9D+aIy1ok2+KxPQZfQnU2Yx/a4MhwJclazw64i+YEQZCAW3oudIoazTqPYah+Jqw7j3P5F17Sh3+I/0XK7IzfZxnn0lYpT9GB+aLC301bIvc2T5x4zg4KBiOzfHZ98A4eDcrJNOkVr0WXGaF+VxRypixYWXYXv4ZMr61Cs1xJyuMfc5MZq6Ls2hpHV+QJAJEoTGarYcRYzOnuN0CnGHAGQ07kpxnLONbeH94XN6RltaLncOXAgtUR47qgD8VfU28kNZ+2a676wKNjE63aMzNGDeeOkdJBIaaDNiwEwkifXl8hE+wfestp/yNn/Qftw8SmUIZGp5sL0P2qdIxdjS6TQHO3hh8GNfd6aSwfHbdsYxhnteLJf/DRd2evpF0d9YZHAYn7CWHPfkRJ8BMkjYKOSOH/7uHku7joyTw8WjDMBC299Nr2va6DmYa+Db7YdOKz8rM2XXyOzckOZfF+DHPemuSTSsO+sPRK9MMQO9JB8VZOoRDQO5835HoeYH3y5JdTTClMeTgI7EozpF0BSaQ2KeDrTq9f5IkUfGyvIKNfX2F++TrDtkXU5Ky+G8Xyzh26J5Dh6Eu3z7uwy9ffYlnVGC+LUnl6/gne/Ww2xAJWn8WpZo8v8fC16Onl/gz6t9LSiOtuZR9eAuVzC35Csfpa+WuaZcC64gj8ChToYe73ye/JZBq9g1PCHR/NJFOKskHdJ8n/Omkr8YvZSQ2E5C+f+qrDoTe/VuGRCkO1z03COtOlMaTeMJ4zvmBdn0R2P+yTrc+/Qtnt+XDctP7hAr52PQcovD4+PdH4bsv6rWXH4GBHrJuaQnxuf0RIrhhdy7k7nXH/y9z9cg3RXFevP478rQs5pVG/H7K57Ye5G1iTfWgivbycfSpMg1woU3YrXH//+iH87FcbsHLdF7R5Tg/4+HbsLmpq1DkSamoq5Q/reSYC2oPHe9diVG1YI39vxyX8CUEsDBBQAAgAIAOR5QkiJd2BCSgAAAGsAAAAbAAAAdW5pdmVyc2FsL3VuaXZlcnNhbC5wbmcueG1ss7GvyM1RKEstKs7Mz7NVMtQzULK34+WyKShKLctMLVeoAIoBBSFASaESyDVCcMszU0oygEIGFgYIwYzUzPSMElslC0OEoD7QTABQSwECAAAUAAIACADjeUJIr0i71zgEAADfDgAAHQAAAAAAAAABAAAAAAAAAAAAdW5pdmVyc2FsL2NvbW1vbl9tZXNzYWdlcy5sbmdQSwECAAAUAAIACADjeUJI4gvmodoDAACSDwAAJwAAAAAAAAABAAAAAABzBAAAdW5pdmVyc2FsL2ZsYXNoX3B1Ymxpc2hpbmdfc2V0dGluZ3MueG1sUEsBAgAAFAACAAgA43lCSPRI8Fe6AgAAUwoAACEAAAAAAAAAAQAAAAAAkggAAHVuaXZlcnNhbC9mbGFzaF9za2luX3NldHRpbmdzLnhtbFBLAQIAABQAAgAIAON5Qkjpfo/GsAMAAKMOAAAmAAAAAAAAAAEAAAAAAIsLAAB1bml2ZXJzYWwvaHRtbF9wdWJsaXNoaW5nX3NldHRpbmdzLnhtbFBLAQIAABQAAgAIAON5QkjUDH3TpwEAAC8GAAAfAAAAAAAAAAEAAAAAAH8PAAB1bml2ZXJzYWwvaHRtbF9za2luX3NldHRpbmdzLmpzUEsBAgAAFAACAAgA43lCSJZRcFq6AAAAowEAABoAAAAAAAAAAQAAAAAAYxEAAHVuaXZlcnNhbC9pMThuX3ByZXNldHMueG1sUEsBAgAAFAACAAgA43lCSCb/H7ByAAAAfQAAABwAAAAAAAAAAQAAAAAAVRIAAHVuaXZlcnNhbC9sb2NhbF9zZXR0aW5ncy54bWxQSwECAAAUAAIACADqkkJHiiTiqPoCAACwCAAAFAAAAAAAAAABAAAAAAABEwAAdW5pdmVyc2FsL3BsYXllci54bWxQSwECAAAUAAIACADjeUJIREtl7tsIAABSJwAAKQAAAAAAAAABAAAAAAAtFgAAdW5pdmVyc2FsL3NraW5fY3VzdG9taXphdGlvbl9zZXR0aW5ncy54bWxQSwECAAAUAAIACADkeUJIYtFqQ2kaAADFRQAAFwAAAAAAAAAAAAAAAABPHwAAdW5pdmVyc2FsL3VuaXZlcnNhbC5wbmdQSwECAAAUAAIACADkeUJIiXdgQkoAAABrAAAAGwAAAAAAAAABAAAAAADtOQAAdW5pdmVyc2FsL3VuaXZlcnNhbC5wbmcueG1sUEsFBgAAAAALAAsASQMAAHA6AAAAAA=="/>
  <p:tag name="ISPRING_SCORM_ENDPOINT" val="&lt;endpoint&gt;&lt;enable&gt;0&lt;/enable&gt;&lt;lrs&gt;http://&lt;/lrs&gt;&lt;auth&gt;0&lt;/auth&gt;&lt;login&gt;&lt;/login&gt;&lt;password&gt;&lt;/password&gt;&lt;key&gt;&lt;/key&gt;&lt;name&gt;&lt;/name&gt;&lt;email&gt;&lt;/email&gt;&lt;/endpoint&gt;&#10;"/>
  <p:tag name="ISPRING_PRESENTATION_TITLE" val="Consultation-Conclusions-on-WVR-Listings-and-Concessionary-Route-to-Secondary-Listing"/>
  <p:tag name="ISPRING_RESOURCE_PATHS_HASH_PRESENTER" val="ebe1ab3f6b72a7f50d18aec3d6c95a22682382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18554</TotalTime>
  <Words>3988</Words>
  <Application>Microsoft Office PowerPoint</Application>
  <PresentationFormat>On-screen Show (4:3)</PresentationFormat>
  <Paragraphs>466</Paragraphs>
  <Slides>48</Slides>
  <Notes>48</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Origin</vt:lpstr>
      <vt:lpstr>Consultation Conclusions  on WVR Listings and  Concessionary Route to Secondary Listing </vt:lpstr>
      <vt:lpstr>INTRODUCTION</vt:lpstr>
      <vt:lpstr>LISTING OF COMPANIES WITH WEIGHTED VOTING RIGHTS – BACKGROUND</vt:lpstr>
      <vt:lpstr>LISTING OF COMPANIES WITH WEIGHTED VOTING RIGHTS –  WVR DEFINITION</vt:lpstr>
      <vt:lpstr> LISTING OF COMPANIES WITH WEIGHTED VOTING RIGHTS –  SUITABILITY</vt:lpstr>
      <vt:lpstr> LISTING OF COMPANIES WITH WEIGHTED VOTING RIGHTS –  SUITABILITY (CONT.)</vt:lpstr>
      <vt:lpstr> LISTING OF COMPANIES WITH WEIGHTED VOTING RIGHTS –  SUITABILITY (CONT.)</vt:lpstr>
      <vt:lpstr> LISTING OF COMPANIES WITH WEIGHTED VOTING RIGHTS –  SUITABILITY (CONT.)</vt:lpstr>
      <vt:lpstr> LISTING OF COMPANIES WITH WEIGHTED VOTING RIGHTS –  SUITABILITY (CONT.)</vt:lpstr>
      <vt:lpstr>LISTING OF COMPANIES WITH WEIGHTED VOTING RIGHTS –  MARKET CAPITALISATION</vt:lpstr>
      <vt:lpstr>LISTING OF COMPANIES WITH WEIGHTED VOTING RIGHTS –  RING-FENCING AND ANTI-AVOIDANCE</vt:lpstr>
      <vt:lpstr>LISTING OF COMPANIES WITH WEIGHTED VOTING RIGHTS –  RING-FENCING AND ANTI-AVOIDANCE (CONT.)</vt:lpstr>
      <vt:lpstr> LISTING OF COMPANIES WITH WEIGHTED VOTING RIGHTS – WVR BENEFICIARIES</vt:lpstr>
      <vt:lpstr> LISTING OF COMPANIES WITH WEIGHTED VOTING RIGHTS – WVR BENEFICIARIES (CONT.)</vt:lpstr>
      <vt:lpstr> LISTING OF COMPANIES WITH WEIGHTED VOTING RIGHTS – CONNECTED PERSON AND CORE CONNECTED PERSON</vt:lpstr>
      <vt:lpstr> LISTING OF COMPANIES WITH WEIGHTED VOTING RIGHTS –  OWNERSHIP CONTINUITY AND CONTROL</vt:lpstr>
      <vt:lpstr>LISTING OF COMPANIES WITH WEIGHTED VOTING RIGHTS –  LIMITS ON WVR POWER</vt:lpstr>
      <vt:lpstr>LISTING OF COMPANIES WITH WEIGHTED VOTING RIGHTS –  LIMITS ON WVR POWER (CONT.)</vt:lpstr>
      <vt:lpstr>LISTING OF COMPANIES WITH WEIGHTED VOTING RIGHTS –  NON-WVR SHAREHOLDERS’ RIGHTS</vt:lpstr>
      <vt:lpstr>LISTING OF COMPANIES WITH WEIGHTED VOTING RIGHTS –  WVR SHAREHOLDERS’ RIGHTS</vt:lpstr>
      <vt:lpstr>LISTING OF COMPANIES WITH WEIGHTED VOTING RIGHTS –  RESTRICTION ON TRANSFER OF WVR SHARES</vt:lpstr>
      <vt:lpstr>LISTING OF COMPANIES WITH WEIGHTED VOTING RIGHTS –  RESTRICTION ON TRANSFER OF WVR SHARES (CONT.)</vt:lpstr>
      <vt:lpstr>LISTING OF COMPANIES WITH WEIGHTED VOTING RIGHTS –  CONVERSION OF WVR SHARES INTO ORDINARY SHARES</vt:lpstr>
      <vt:lpstr>LISTING OF COMPANIES WITH WEIGHTED VOTING RIGHTS –  ENHANCED DISCLOSURE</vt:lpstr>
      <vt:lpstr>LISTING OF COMPANIES WITH WEIGHTED VOTING RIGHTS –  CORPORATE GOVERNANCE COMMITTEE</vt:lpstr>
      <vt:lpstr>LISTING OF COMPANIES WITH WEIGHTED VOTING RIGHTS –  CORPORATE GOVERNANCE COMMITTEE (CONT.) </vt:lpstr>
      <vt:lpstr>LISTING OF COMPANIES WITH WEIGHTED VOTING RIGHTS –  ENHANCED CORPORATE GOVERNANCE</vt:lpstr>
      <vt:lpstr>LISTING OF COMPANIES WITH WEIGHTED VOTING RIGHTS –  ENHANCED CORPORATE GOVERNANCE (CONT.)</vt:lpstr>
      <vt:lpstr>LISTING OF COMPANIES WITH WEIGHTED VOTING RIGHTS – CONSTITUTIONAL BACKING</vt:lpstr>
      <vt:lpstr>LISTING OF COMPANIES WITH WEIGHTED VOTING RIGHTS –  PRC FOREIGN INVESTMENT LAW</vt:lpstr>
      <vt:lpstr>Listing of Companies with Weighted Voting Rights –  Corporate WVR beneficiaries</vt:lpstr>
      <vt:lpstr>LISTING OF COMPANIES WITH WEIGHTED VOTING RIGHTS – ENFORCEMENT</vt:lpstr>
      <vt:lpstr>SECONDARY LISTING OF QUALIFYING ISSUERS – BACKGROUND</vt:lpstr>
      <vt:lpstr>SECONDARY LISTING OF QUALIFYING ISSUERS – GREATER CHINA ISSUER DEFINITION</vt:lpstr>
      <vt:lpstr>SECONDARY LISTING OF QUALIFYING ISSUERS – GRANDFATHERED GREATER CHINA ISSUER DEFINITION</vt:lpstr>
      <vt:lpstr>SECONDARY LISTING OF QUALIFYING ISSUERS – QUALIFICATIONS FOR LISTING</vt:lpstr>
      <vt:lpstr>SECONDARY LISTING OF QUALIFYING ISSUERS – CENTRE OF GRAVITY</vt:lpstr>
      <vt:lpstr>SECONDARY LISTING OF QUALIFYING ISSUERS – AUTOMATIC WAIVERS</vt:lpstr>
      <vt:lpstr>SECONDARY LISTING OF QUALIFYING ISSUERS – EQUIVALENCE REQUIREMENT</vt:lpstr>
      <vt:lpstr>SECONDARY LISTING OF QUALIFYING ISSUERS – VIE Structures Contractual Arrangements</vt:lpstr>
      <vt:lpstr>SECONDARY LISTING OF QUALIFYING ISSUERS – VIE STRUCTURES CONTRACTUAL ARRANGEMENTS (CONT.)</vt:lpstr>
      <vt:lpstr>SECONDARY LISTING OF QUALIFYING ISSUERS – WVR COMPANIES</vt:lpstr>
      <vt:lpstr>SECONDARY LISTING OF QUALIFYING ISSUERS – NON-GRANDFATHERED GREATER CHINA ISSUERS</vt:lpstr>
      <vt:lpstr>SECONDARY LISTING OF QUALIFYING ISSUERS – FOREIGN PRIVATE ISSUERS</vt:lpstr>
      <vt:lpstr>SECONDARY LISTING OF QUALIFYING ISSUERS –  CONFIDENTIAL FILING</vt:lpstr>
      <vt:lpstr>Secondary Listing of Qualifying Issuers –  Migration of the bulk of trading to Hong Kong</vt:lpstr>
      <vt:lpstr>Secondary Listing of Qualifying Issuers –  Migration of the bulk of trading to Hong Kong (cont.)</vt:lpstr>
      <vt:lpstr>Contact us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Consultation-Conclusions-on-WVR-Listings-and-Concessionary-Route-to-Secondary-Listing</dc:title>
  <dc:creator>Charltons</dc:creator>
  <cp:lastModifiedBy>Charltons</cp:lastModifiedBy>
  <cp:revision>1086</cp:revision>
  <cp:lastPrinted>2018-04-27T02:53:49Z</cp:lastPrinted>
  <dcterms:created xsi:type="dcterms:W3CDTF">2015-04-09T03:43:27Z</dcterms:created>
  <dcterms:modified xsi:type="dcterms:W3CDTF">2018-05-03T06:21:40Z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