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3293" r:id="rId2"/>
    <p:sldId id="3294" r:id="rId3"/>
    <p:sldId id="3164" r:id="rId4"/>
    <p:sldId id="3145" r:id="rId5"/>
    <p:sldId id="2690" r:id="rId6"/>
    <p:sldId id="2693" r:id="rId7"/>
    <p:sldId id="2692" r:id="rId8"/>
    <p:sldId id="3146" r:id="rId9"/>
    <p:sldId id="3203" r:id="rId10"/>
    <p:sldId id="3202" r:id="rId11"/>
    <p:sldId id="3197" r:id="rId12"/>
    <p:sldId id="3204" r:id="rId13"/>
    <p:sldId id="2695" r:id="rId14"/>
    <p:sldId id="3290" r:id="rId15"/>
    <p:sldId id="3205" r:id="rId16"/>
    <p:sldId id="2698" r:id="rId17"/>
    <p:sldId id="2697" r:id="rId18"/>
    <p:sldId id="3199" r:id="rId19"/>
    <p:sldId id="3298" r:id="rId20"/>
    <p:sldId id="3299" r:id="rId21"/>
    <p:sldId id="3207" r:id="rId22"/>
    <p:sldId id="3208" r:id="rId23"/>
    <p:sldId id="2701" r:id="rId24"/>
    <p:sldId id="2694" r:id="rId25"/>
    <p:sldId id="3300" r:id="rId26"/>
    <p:sldId id="2699" r:id="rId27"/>
    <p:sldId id="2700" r:id="rId28"/>
    <p:sldId id="3210" r:id="rId29"/>
    <p:sldId id="3214" r:id="rId30"/>
    <p:sldId id="3209" r:id="rId31"/>
    <p:sldId id="3301" r:id="rId32"/>
    <p:sldId id="3302" r:id="rId33"/>
    <p:sldId id="3303" r:id="rId34"/>
    <p:sldId id="2702" r:id="rId35"/>
    <p:sldId id="3213" r:id="rId36"/>
    <p:sldId id="3148" r:id="rId37"/>
    <p:sldId id="3147" r:id="rId38"/>
    <p:sldId id="2703" r:id="rId39"/>
    <p:sldId id="2704" r:id="rId40"/>
    <p:sldId id="2705" r:id="rId41"/>
    <p:sldId id="3211" r:id="rId42"/>
    <p:sldId id="3291" r:id="rId43"/>
    <p:sldId id="3128" r:id="rId44"/>
    <p:sldId id="2706" r:id="rId45"/>
    <p:sldId id="2707" r:id="rId46"/>
    <p:sldId id="3304" r:id="rId47"/>
    <p:sldId id="3142" r:id="rId48"/>
    <p:sldId id="2709" r:id="rId49"/>
    <p:sldId id="2708" r:id="rId50"/>
    <p:sldId id="2712" r:id="rId51"/>
    <p:sldId id="2711" r:id="rId52"/>
    <p:sldId id="3292" r:id="rId53"/>
    <p:sldId id="2710" r:id="rId54"/>
    <p:sldId id="3215" r:id="rId55"/>
    <p:sldId id="3151" r:id="rId56"/>
    <p:sldId id="2722" r:id="rId57"/>
    <p:sldId id="3149" r:id="rId58"/>
    <p:sldId id="3143" r:id="rId59"/>
    <p:sldId id="2718" r:id="rId60"/>
    <p:sldId id="3154" r:id="rId61"/>
    <p:sldId id="3156" r:id="rId62"/>
    <p:sldId id="3295" r:id="rId63"/>
    <p:sldId id="3296" r:id="rId64"/>
    <p:sldId id="3297" r:id="rId65"/>
    <p:sldId id="2720" r:id="rId66"/>
    <p:sldId id="3153" r:id="rId67"/>
    <p:sldId id="3168" r:id="rId68"/>
  </p:sldIdLst>
  <p:sldSz cx="9144000" cy="5143500" type="screen16x9"/>
  <p:notesSz cx="6735763" cy="9866313"/>
  <p:defaultTextStyle>
    <a:defPPr>
      <a:defRPr lang="en-US"/>
    </a:defPPr>
    <a:lvl1pPr algn="l" defTabSz="684213" rtl="0" eaLnBrk="0" fontAlgn="base" hangingPunct="0">
      <a:spcBef>
        <a:spcPct val="0"/>
      </a:spcBef>
      <a:spcAft>
        <a:spcPct val="0"/>
      </a:spcAft>
      <a:defRPr sz="1400" kern="1200">
        <a:solidFill>
          <a:schemeClr val="tx1"/>
        </a:solidFill>
        <a:latin typeface="Lato Light"/>
        <a:ea typeface="+mn-ea"/>
        <a:cs typeface="+mn-cs"/>
      </a:defRPr>
    </a:lvl1pPr>
    <a:lvl2pPr marL="341313" indent="115888" algn="l" defTabSz="684213" rtl="0" eaLnBrk="0" fontAlgn="base" hangingPunct="0">
      <a:spcBef>
        <a:spcPct val="0"/>
      </a:spcBef>
      <a:spcAft>
        <a:spcPct val="0"/>
      </a:spcAft>
      <a:defRPr sz="1400" kern="1200">
        <a:solidFill>
          <a:schemeClr val="tx1"/>
        </a:solidFill>
        <a:latin typeface="Lato Light"/>
        <a:ea typeface="+mn-ea"/>
        <a:cs typeface="+mn-cs"/>
      </a:defRPr>
    </a:lvl2pPr>
    <a:lvl3pPr marL="684213" indent="230188" algn="l" defTabSz="684213" rtl="0" eaLnBrk="0" fontAlgn="base" hangingPunct="0">
      <a:spcBef>
        <a:spcPct val="0"/>
      </a:spcBef>
      <a:spcAft>
        <a:spcPct val="0"/>
      </a:spcAft>
      <a:defRPr sz="1400" kern="1200">
        <a:solidFill>
          <a:schemeClr val="tx1"/>
        </a:solidFill>
        <a:latin typeface="Lato Light"/>
        <a:ea typeface="+mn-ea"/>
        <a:cs typeface="+mn-cs"/>
      </a:defRPr>
    </a:lvl3pPr>
    <a:lvl4pPr marL="1027113" indent="344488" algn="l" defTabSz="684213" rtl="0" eaLnBrk="0" fontAlgn="base" hangingPunct="0">
      <a:spcBef>
        <a:spcPct val="0"/>
      </a:spcBef>
      <a:spcAft>
        <a:spcPct val="0"/>
      </a:spcAft>
      <a:defRPr sz="1400" kern="1200">
        <a:solidFill>
          <a:schemeClr val="tx1"/>
        </a:solidFill>
        <a:latin typeface="Lato Light"/>
        <a:ea typeface="+mn-ea"/>
        <a:cs typeface="+mn-cs"/>
      </a:defRPr>
    </a:lvl4pPr>
    <a:lvl5pPr marL="1370013" indent="458788" algn="l" defTabSz="684213" rtl="0" eaLnBrk="0" fontAlgn="base" hangingPunct="0">
      <a:spcBef>
        <a:spcPct val="0"/>
      </a:spcBef>
      <a:spcAft>
        <a:spcPct val="0"/>
      </a:spcAft>
      <a:defRPr sz="1400" kern="1200">
        <a:solidFill>
          <a:schemeClr val="tx1"/>
        </a:solidFill>
        <a:latin typeface="Lato Light"/>
        <a:ea typeface="+mn-ea"/>
        <a:cs typeface="+mn-cs"/>
      </a:defRPr>
    </a:lvl5pPr>
    <a:lvl6pPr marL="2286000" algn="l" defTabSz="914400" rtl="0" eaLnBrk="1" latinLnBrk="0" hangingPunct="1">
      <a:defRPr sz="1400" kern="1200">
        <a:solidFill>
          <a:schemeClr val="tx1"/>
        </a:solidFill>
        <a:latin typeface="Lato Light"/>
        <a:ea typeface="+mn-ea"/>
        <a:cs typeface="+mn-cs"/>
      </a:defRPr>
    </a:lvl6pPr>
    <a:lvl7pPr marL="2743200" algn="l" defTabSz="914400" rtl="0" eaLnBrk="1" latinLnBrk="0" hangingPunct="1">
      <a:defRPr sz="1400" kern="1200">
        <a:solidFill>
          <a:schemeClr val="tx1"/>
        </a:solidFill>
        <a:latin typeface="Lato Light"/>
        <a:ea typeface="+mn-ea"/>
        <a:cs typeface="+mn-cs"/>
      </a:defRPr>
    </a:lvl7pPr>
    <a:lvl8pPr marL="3200400" algn="l" defTabSz="914400" rtl="0" eaLnBrk="1" latinLnBrk="0" hangingPunct="1">
      <a:defRPr sz="1400" kern="1200">
        <a:solidFill>
          <a:schemeClr val="tx1"/>
        </a:solidFill>
        <a:latin typeface="Lato Light"/>
        <a:ea typeface="+mn-ea"/>
        <a:cs typeface="+mn-cs"/>
      </a:defRPr>
    </a:lvl8pPr>
    <a:lvl9pPr marL="3657600" algn="l" defTabSz="914400" rtl="0" eaLnBrk="1" latinLnBrk="0" hangingPunct="1">
      <a:defRPr sz="1400" kern="1200">
        <a:solidFill>
          <a:schemeClr val="tx1"/>
        </a:solidFill>
        <a:latin typeface="Lato Light"/>
        <a:ea typeface="+mn-ea"/>
        <a:cs typeface="+mn-cs"/>
      </a:defRPr>
    </a:lvl9pPr>
  </p:defaultTextStyle>
  <p:extLst>
    <p:ext uri="{EFAFB233-063F-42B5-8137-9DF3F51BA10A}">
      <p15:sldGuideLst xmlns:p15="http://schemas.microsoft.com/office/powerpoint/2012/main">
        <p15:guide id="1" pos="7654">
          <p15:clr>
            <a:srgbClr val="A4A3A4"/>
          </p15:clr>
        </p15:guide>
        <p15:guide id="2" pos="14278">
          <p15:clr>
            <a:srgbClr val="A4A3A4"/>
          </p15:clr>
        </p15:guide>
        <p15:guide id="4" orient="horz" pos="1620">
          <p15:clr>
            <a:srgbClr val="A4A3A4"/>
          </p15:clr>
        </p15:guide>
        <p15:guide id="5" pos="2880">
          <p15:clr>
            <a:srgbClr val="A4A3A4"/>
          </p15:clr>
        </p15:guide>
        <p15:guide id="6" pos="532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EFC"/>
    <a:srgbClr val="EDF7E1"/>
    <a:srgbClr val="DFF1CB"/>
    <a:srgbClr val="D4ECBA"/>
    <a:srgbClr val="000000"/>
    <a:srgbClr val="EFF0F4"/>
    <a:srgbClr val="B8BBC1"/>
    <a:srgbClr val="AA8A78"/>
    <a:srgbClr val="55677C"/>
    <a:srgbClr val="3C3B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7" autoAdjust="0"/>
    <p:restoredTop sz="96931" autoAdjust="0"/>
  </p:normalViewPr>
  <p:slideViewPr>
    <p:cSldViewPr snapToObjects="1">
      <p:cViewPr varScale="1">
        <p:scale>
          <a:sx n="142" d="100"/>
          <a:sy n="142" d="100"/>
        </p:scale>
        <p:origin x="558" y="120"/>
      </p:cViewPr>
      <p:guideLst>
        <p:guide pos="7654"/>
        <p:guide pos="14278"/>
        <p:guide orient="horz" pos="1620"/>
        <p:guide pos="2880"/>
        <p:guide pos="532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9548"/>
    </p:cViewPr>
  </p:sorterViewPr>
  <p:notesViewPr>
    <p:cSldViewPr snapToObjects="1">
      <p:cViewPr varScale="1">
        <p:scale>
          <a:sx n="96" d="100"/>
          <a:sy n="96" d="100"/>
        </p:scale>
        <p:origin x="3360"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5300"/>
          </a:xfrm>
          <a:prstGeom prst="rect">
            <a:avLst/>
          </a:prstGeom>
        </p:spPr>
        <p:txBody>
          <a:bodyPr vert="horz" lIns="91440" tIns="45720" rIns="91440" bIns="45720" rtlCol="0"/>
          <a:lstStyle>
            <a:lvl1pPr algn="l" defTabSz="685663"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defTabSz="685663" eaLnBrk="1" fontAlgn="auto" hangingPunct="1">
              <a:spcBef>
                <a:spcPts val="0"/>
              </a:spcBef>
              <a:spcAft>
                <a:spcPts val="0"/>
              </a:spcAft>
              <a:defRPr sz="1200">
                <a:latin typeface="+mn-lt"/>
              </a:defRPr>
            </a:lvl1pPr>
          </a:lstStyle>
          <a:p>
            <a:pPr>
              <a:defRPr/>
            </a:pPr>
            <a:fld id="{1B1707C4-6133-422B-8F8B-38BF46FBA449}" type="datetimeFigureOut">
              <a:rPr lang="en-US"/>
              <a:pPr>
                <a:defRPr/>
              </a:pPr>
              <a:t>2021-08-05</a:t>
            </a:fld>
            <a:endParaRPr lang="en-US"/>
          </a:p>
        </p:txBody>
      </p:sp>
      <p:sp>
        <p:nvSpPr>
          <p:cNvPr id="4" name="Footer Placeholder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defTabSz="685663"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defTabSz="685663" eaLnBrk="1" fontAlgn="auto" hangingPunct="1">
              <a:spcBef>
                <a:spcPts val="0"/>
              </a:spcBef>
              <a:spcAft>
                <a:spcPts val="0"/>
              </a:spcAft>
              <a:defRPr sz="1200">
                <a:latin typeface="+mn-lt"/>
              </a:defRPr>
            </a:lvl1pPr>
          </a:lstStyle>
          <a:p>
            <a:pPr>
              <a:defRPr/>
            </a:pPr>
            <a:fld id="{D303F65A-BF9A-4349-8E86-8FE481A89482}"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defTabSz="685663" eaLnBrk="1" fontAlgn="auto" hangingPunct="1">
              <a:spcBef>
                <a:spcPts val="0"/>
              </a:spcBef>
              <a:spcAft>
                <a:spcPts val="0"/>
              </a:spcAft>
              <a:defRPr sz="1200">
                <a:latin typeface="Calibri Light"/>
              </a:defRPr>
            </a:lvl1pPr>
          </a:lstStyle>
          <a:p>
            <a:pPr>
              <a:defRPr/>
            </a:pPr>
            <a:endParaRPr lang="en-US"/>
          </a:p>
        </p:txBody>
      </p:sp>
      <p:sp>
        <p:nvSpPr>
          <p:cNvPr id="3" name="Date Placeholder 2"/>
          <p:cNvSpPr>
            <a:spLocks noGrp="1"/>
          </p:cNvSpPr>
          <p:nvPr>
            <p:ph type="dt" idx="1"/>
          </p:nvPr>
        </p:nvSpPr>
        <p:spPr>
          <a:xfrm>
            <a:off x="3814763" y="0"/>
            <a:ext cx="2919412" cy="493713"/>
          </a:xfrm>
          <a:prstGeom prst="rect">
            <a:avLst/>
          </a:prstGeom>
        </p:spPr>
        <p:txBody>
          <a:bodyPr vert="horz" lIns="91440" tIns="45720" rIns="91440" bIns="45720" rtlCol="0"/>
          <a:lstStyle>
            <a:lvl1pPr algn="r" defTabSz="685663" eaLnBrk="1" fontAlgn="auto" hangingPunct="1">
              <a:spcBef>
                <a:spcPts val="0"/>
              </a:spcBef>
              <a:spcAft>
                <a:spcPts val="0"/>
              </a:spcAft>
              <a:defRPr sz="1200">
                <a:latin typeface="Calibri Light"/>
              </a:defRPr>
            </a:lvl1pPr>
          </a:lstStyle>
          <a:p>
            <a:pPr>
              <a:defRPr/>
            </a:pPr>
            <a:fld id="{6173580F-A7E8-43CF-BA32-984CC2519D29}" type="datetimeFigureOut">
              <a:rPr lang="en-US"/>
              <a:pPr>
                <a:defRPr/>
              </a:pPr>
              <a:t>2021-08-05</a:t>
            </a:fld>
            <a:endParaRPr lang="en-US"/>
          </a:p>
        </p:txBody>
      </p:sp>
      <p:sp>
        <p:nvSpPr>
          <p:cNvPr id="4" name="Slide Image Placeholder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3100" y="4686300"/>
            <a:ext cx="5389563" cy="4440238"/>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defTabSz="685663" eaLnBrk="1" fontAlgn="auto" hangingPunct="1">
              <a:spcBef>
                <a:spcPts val="0"/>
              </a:spcBef>
              <a:spcAft>
                <a:spcPts val="0"/>
              </a:spcAft>
              <a:defRPr sz="1200">
                <a:latin typeface="Calibri Light"/>
              </a:defRPr>
            </a:lvl1pPr>
          </a:lstStyle>
          <a:p>
            <a:pPr>
              <a:defRPr/>
            </a:pPr>
            <a:endParaRPr lang="en-US"/>
          </a:p>
        </p:txBody>
      </p:sp>
      <p:sp>
        <p:nvSpPr>
          <p:cNvPr id="7" name="Slide Number Placeholder 6"/>
          <p:cNvSpPr>
            <a:spLocks noGrp="1"/>
          </p:cNvSpPr>
          <p:nvPr>
            <p:ph type="sldNum" sz="quarter" idx="5"/>
          </p:nvPr>
        </p:nvSpPr>
        <p:spPr>
          <a:xfrm>
            <a:off x="3814763" y="9371013"/>
            <a:ext cx="2919412" cy="493712"/>
          </a:xfrm>
          <a:prstGeom prst="rect">
            <a:avLst/>
          </a:prstGeom>
        </p:spPr>
        <p:txBody>
          <a:bodyPr vert="horz" lIns="91440" tIns="45720" rIns="91440" bIns="45720" rtlCol="0" anchor="b"/>
          <a:lstStyle>
            <a:lvl1pPr algn="r" defTabSz="685663" eaLnBrk="1" fontAlgn="auto" hangingPunct="1">
              <a:spcBef>
                <a:spcPts val="0"/>
              </a:spcBef>
              <a:spcAft>
                <a:spcPts val="0"/>
              </a:spcAft>
              <a:defRPr sz="1200">
                <a:latin typeface="Calibri Light"/>
              </a:defRPr>
            </a:lvl1pPr>
          </a:lstStyle>
          <a:p>
            <a:pPr>
              <a:defRPr/>
            </a:pPr>
            <a:fld id="{E13FD0DB-B37F-4966-B9EF-C06FD9F9965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341313" rtl="0" eaLnBrk="0" fontAlgn="base" hangingPunct="0">
      <a:spcBef>
        <a:spcPct val="30000"/>
      </a:spcBef>
      <a:spcAft>
        <a:spcPct val="0"/>
      </a:spcAft>
      <a:defRPr sz="900" kern="1200">
        <a:solidFill>
          <a:schemeClr val="tx1"/>
        </a:solidFill>
        <a:latin typeface="Calibri Light"/>
        <a:ea typeface="+mn-ea"/>
        <a:cs typeface="+mn-cs"/>
      </a:defRPr>
    </a:lvl1pPr>
    <a:lvl2pPr marL="341313" algn="l" defTabSz="341313" rtl="0" eaLnBrk="0" fontAlgn="base" hangingPunct="0">
      <a:spcBef>
        <a:spcPct val="30000"/>
      </a:spcBef>
      <a:spcAft>
        <a:spcPct val="0"/>
      </a:spcAft>
      <a:defRPr sz="900" kern="1200">
        <a:solidFill>
          <a:schemeClr val="tx1"/>
        </a:solidFill>
        <a:latin typeface="Calibri Light"/>
        <a:ea typeface="+mn-ea"/>
        <a:cs typeface="+mn-cs"/>
      </a:defRPr>
    </a:lvl2pPr>
    <a:lvl3pPr marL="684213" algn="l" defTabSz="341313" rtl="0" eaLnBrk="0" fontAlgn="base" hangingPunct="0">
      <a:spcBef>
        <a:spcPct val="30000"/>
      </a:spcBef>
      <a:spcAft>
        <a:spcPct val="0"/>
      </a:spcAft>
      <a:defRPr sz="900" kern="1200">
        <a:solidFill>
          <a:schemeClr val="tx1"/>
        </a:solidFill>
        <a:latin typeface="Calibri Light"/>
        <a:ea typeface="+mn-ea"/>
        <a:cs typeface="+mn-cs"/>
      </a:defRPr>
    </a:lvl3pPr>
    <a:lvl4pPr marL="1027113" algn="l" defTabSz="341313" rtl="0" eaLnBrk="0" fontAlgn="base" hangingPunct="0">
      <a:spcBef>
        <a:spcPct val="30000"/>
      </a:spcBef>
      <a:spcAft>
        <a:spcPct val="0"/>
      </a:spcAft>
      <a:defRPr sz="900" kern="1200">
        <a:solidFill>
          <a:schemeClr val="tx1"/>
        </a:solidFill>
        <a:latin typeface="Calibri Light"/>
        <a:ea typeface="+mn-ea"/>
        <a:cs typeface="+mn-cs"/>
      </a:defRPr>
    </a:lvl4pPr>
    <a:lvl5pPr marL="1370013" algn="l" defTabSz="341313" rtl="0" eaLnBrk="0" fontAlgn="base" hangingPunct="0">
      <a:spcBef>
        <a:spcPct val="30000"/>
      </a:spcBef>
      <a:spcAft>
        <a:spcPct val="0"/>
      </a:spcAft>
      <a:defRPr sz="900" kern="1200">
        <a:solidFill>
          <a:schemeClr val="tx1"/>
        </a:solidFill>
        <a:latin typeface="Calibri Light"/>
        <a:ea typeface="+mn-ea"/>
        <a:cs typeface="+mn-cs"/>
      </a:defRPr>
    </a:lvl5pPr>
    <a:lvl6pPr marL="1714157" algn="l" defTabSz="342831" rtl="0" eaLnBrk="1" latinLnBrk="0" hangingPunct="1">
      <a:defRPr sz="900" kern="1200">
        <a:solidFill>
          <a:schemeClr val="tx1"/>
        </a:solidFill>
        <a:latin typeface="+mn-lt"/>
        <a:ea typeface="+mn-ea"/>
        <a:cs typeface="+mn-cs"/>
      </a:defRPr>
    </a:lvl6pPr>
    <a:lvl7pPr marL="2056989" algn="l" defTabSz="342831" rtl="0" eaLnBrk="1" latinLnBrk="0" hangingPunct="1">
      <a:defRPr sz="900" kern="1200">
        <a:solidFill>
          <a:schemeClr val="tx1"/>
        </a:solidFill>
        <a:latin typeface="+mn-lt"/>
        <a:ea typeface="+mn-ea"/>
        <a:cs typeface="+mn-cs"/>
      </a:defRPr>
    </a:lvl7pPr>
    <a:lvl8pPr marL="2399820" algn="l" defTabSz="342831" rtl="0" eaLnBrk="1" latinLnBrk="0" hangingPunct="1">
      <a:defRPr sz="900" kern="1200">
        <a:solidFill>
          <a:schemeClr val="tx1"/>
        </a:solidFill>
        <a:latin typeface="+mn-lt"/>
        <a:ea typeface="+mn-ea"/>
        <a:cs typeface="+mn-cs"/>
      </a:defRPr>
    </a:lvl8pPr>
    <a:lvl9pPr marL="2742651" algn="l" defTabSz="342831"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Calibri Light" panose="020F0302020204030204" pitchFamily="34" charset="0"/>
            </a:endParaRP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defTabSz="684213" fontAlgn="base">
              <a:spcBef>
                <a:spcPct val="0"/>
              </a:spcBef>
              <a:spcAft>
                <a:spcPct val="0"/>
              </a:spcAft>
            </a:pPr>
            <a:fld id="{F5BE9BDB-1668-4585-BF3E-61A935698AF4}" type="slidenum">
              <a:rPr lang="en-US" altLang="en-US" sz="1200" smtClean="0">
                <a:latin typeface="Calibri Light" panose="020F0302020204030204" pitchFamily="34" charset="0"/>
              </a:rPr>
              <a:pPr defTabSz="684213" fontAlgn="base">
                <a:spcBef>
                  <a:spcPct val="0"/>
                </a:spcBef>
                <a:spcAft>
                  <a:spcPct val="0"/>
                </a:spcAft>
              </a:pPr>
              <a:t>1</a:t>
            </a:fld>
            <a:endParaRPr lang="en-US" altLang="en-US" sz="1200" smtClean="0">
              <a:latin typeface="Calibri Light" panose="020F0302020204030204" pitchFamily="34" charset="0"/>
            </a:endParaRPr>
          </a:p>
        </p:txBody>
      </p:sp>
    </p:spTree>
    <p:extLst>
      <p:ext uri="{BB962C8B-B14F-4D97-AF65-F5344CB8AC3E}">
        <p14:creationId xmlns:p14="http://schemas.microsoft.com/office/powerpoint/2010/main" val="1685248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Calibri Light" panose="020F0302020204030204" pitchFamily="34" charset="0"/>
            </a:endParaRP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defTabSz="684213" fontAlgn="base">
              <a:spcBef>
                <a:spcPct val="0"/>
              </a:spcBef>
              <a:spcAft>
                <a:spcPct val="0"/>
              </a:spcAft>
            </a:pPr>
            <a:fld id="{7F4AB674-0D20-40E4-BCCE-E971E201BA91}" type="slidenum">
              <a:rPr lang="en-US" altLang="en-US" sz="1200" smtClean="0">
                <a:latin typeface="Calibri Light" panose="020F0302020204030204" pitchFamily="34" charset="0"/>
              </a:rPr>
              <a:pPr defTabSz="684213" fontAlgn="base">
                <a:spcBef>
                  <a:spcPct val="0"/>
                </a:spcBef>
                <a:spcAft>
                  <a:spcPct val="0"/>
                </a:spcAft>
              </a:pPr>
              <a:t>7</a:t>
            </a:fld>
            <a:endParaRPr lang="en-US" altLang="en-US" sz="1200" smtClean="0">
              <a:latin typeface="Calibri Light" panose="020F03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Calibri Light" panose="020F0302020204030204" pitchFamily="34" charset="0"/>
            </a:endParaRP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defTabSz="684213" fontAlgn="base">
              <a:spcBef>
                <a:spcPct val="0"/>
              </a:spcBef>
              <a:spcAft>
                <a:spcPct val="0"/>
              </a:spcAft>
            </a:pPr>
            <a:fld id="{EDFBFD96-E91D-4D58-92A9-C158FC4ECE44}" type="slidenum">
              <a:rPr lang="en-US" altLang="en-US" sz="1200" smtClean="0">
                <a:latin typeface="Calibri Light" panose="020F0302020204030204" pitchFamily="34" charset="0"/>
              </a:rPr>
              <a:pPr defTabSz="684213" fontAlgn="base">
                <a:spcBef>
                  <a:spcPct val="0"/>
                </a:spcBef>
                <a:spcAft>
                  <a:spcPct val="0"/>
                </a:spcAft>
              </a:pPr>
              <a:t>30</a:t>
            </a:fld>
            <a:endParaRPr lang="en-US" altLang="en-US" sz="1200" smtClean="0">
              <a:latin typeface="Calibri Light" panose="020F03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Calibri Light" panose="020F0302020204030204" pitchFamily="34" charset="0"/>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defTabSz="684213" fontAlgn="base">
              <a:spcBef>
                <a:spcPct val="0"/>
              </a:spcBef>
              <a:spcAft>
                <a:spcPct val="0"/>
              </a:spcAft>
            </a:pPr>
            <a:fld id="{759769A0-9532-4F14-BD95-9DD96EA13A24}" type="slidenum">
              <a:rPr lang="en-US" altLang="en-US" smtClean="0">
                <a:latin typeface="Calibri Light" panose="020F0302020204030204" pitchFamily="34" charset="0"/>
              </a:rPr>
              <a:pPr defTabSz="684213" fontAlgn="base">
                <a:spcBef>
                  <a:spcPct val="0"/>
                </a:spcBef>
                <a:spcAft>
                  <a:spcPct val="0"/>
                </a:spcAft>
              </a:pPr>
              <a:t>35</a:t>
            </a:fld>
            <a:endParaRPr lang="en-US" altLang="en-US" smtClean="0">
              <a:latin typeface="Calibri Light" panose="020F03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Calibri Light" panose="020F0302020204030204" pitchFamily="34" charset="0"/>
            </a:endParaRP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defTabSz="684213" fontAlgn="base">
              <a:spcBef>
                <a:spcPct val="0"/>
              </a:spcBef>
              <a:spcAft>
                <a:spcPct val="0"/>
              </a:spcAft>
            </a:pPr>
            <a:fld id="{FE967AE3-8B8D-4A0D-8E6C-F973A4C7ADA6}" type="slidenum">
              <a:rPr lang="en-US" altLang="en-US" sz="1200" smtClean="0">
                <a:latin typeface="Calibri Light" panose="020F0302020204030204" pitchFamily="34" charset="0"/>
              </a:rPr>
              <a:pPr defTabSz="684213" fontAlgn="base">
                <a:spcBef>
                  <a:spcPct val="0"/>
                </a:spcBef>
                <a:spcAft>
                  <a:spcPct val="0"/>
                </a:spcAft>
              </a:pPr>
              <a:t>45</a:t>
            </a:fld>
            <a:endParaRPr lang="en-US" altLang="en-US" sz="1200" smtClean="0">
              <a:latin typeface="Calibri Light" panose="020F03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421353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Placeholder-Image">
    <p:spTree>
      <p:nvGrpSpPr>
        <p:cNvPr id="1" name=""/>
        <p:cNvGrpSpPr/>
        <p:nvPr/>
      </p:nvGrpSpPr>
      <p:grpSpPr>
        <a:xfrm>
          <a:off x="0" y="0"/>
          <a:ext cx="0" cy="0"/>
          <a:chOff x="0" y="0"/>
          <a:chExt cx="0" cy="0"/>
        </a:xfrm>
      </p:grpSpPr>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cture Placeholder 6"/>
          <p:cNvSpPr>
            <a:spLocks noGrp="1"/>
          </p:cNvSpPr>
          <p:nvPr>
            <p:ph type="pic" sz="quarter" idx="14"/>
          </p:nvPr>
        </p:nvSpPr>
        <p:spPr>
          <a:xfrm>
            <a:off x="1100186" y="1588279"/>
            <a:ext cx="886056" cy="885825"/>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15" name="Picture Placeholder 6"/>
          <p:cNvSpPr>
            <a:spLocks noGrp="1"/>
          </p:cNvSpPr>
          <p:nvPr>
            <p:ph type="pic" sz="quarter" idx="15"/>
          </p:nvPr>
        </p:nvSpPr>
        <p:spPr>
          <a:xfrm>
            <a:off x="1100186" y="3217032"/>
            <a:ext cx="886056" cy="885825"/>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16" name="Picture Placeholder 6"/>
          <p:cNvSpPr>
            <a:spLocks noGrp="1"/>
          </p:cNvSpPr>
          <p:nvPr>
            <p:ph type="pic" sz="quarter" idx="16"/>
          </p:nvPr>
        </p:nvSpPr>
        <p:spPr>
          <a:xfrm>
            <a:off x="5041846" y="1588278"/>
            <a:ext cx="886056" cy="885825"/>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17" name="Picture Placeholder 6"/>
          <p:cNvSpPr>
            <a:spLocks noGrp="1"/>
          </p:cNvSpPr>
          <p:nvPr>
            <p:ph type="pic" sz="quarter" idx="17"/>
          </p:nvPr>
        </p:nvSpPr>
        <p:spPr>
          <a:xfrm>
            <a:off x="5041846" y="3217031"/>
            <a:ext cx="886056" cy="885825"/>
          </a:xfrm>
          <a:prstGeom prst="ellipse">
            <a:avLst/>
          </a:prstGeom>
          <a:solidFill>
            <a:schemeClr val="bg1">
              <a:lumMod val="95000"/>
            </a:schemeClr>
          </a:solidFill>
        </p:spPr>
        <p:txBody>
          <a:bodyPr rtlCol="0">
            <a:normAutofit/>
          </a:bodyPr>
          <a:lstStyle>
            <a:lvl1pPr>
              <a:defRPr sz="800"/>
            </a:lvl1pPr>
          </a:lstStyle>
          <a:p>
            <a:pPr lvl="0"/>
            <a:endParaRPr lang="en-US" noProof="0"/>
          </a:p>
        </p:txBody>
      </p:sp>
    </p:spTree>
    <p:extLst>
      <p:ext uri="{BB962C8B-B14F-4D97-AF65-F5344CB8AC3E}">
        <p14:creationId xmlns:p14="http://schemas.microsoft.com/office/powerpoint/2010/main" val="300240222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9_Placeholder-Image">
    <p:spTree>
      <p:nvGrpSpPr>
        <p:cNvPr id="1" name=""/>
        <p:cNvGrpSpPr/>
        <p:nvPr/>
      </p:nvGrpSpPr>
      <p:grpSpPr>
        <a:xfrm>
          <a:off x="0" y="0"/>
          <a:ext cx="0" cy="0"/>
          <a:chOff x="0" y="0"/>
          <a:chExt cx="0" cy="0"/>
        </a:xfrm>
      </p:grpSpPr>
      <p:pic>
        <p:nvPicPr>
          <p:cNvPr id="10"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6"/>
          <p:cNvSpPr>
            <a:spLocks noGrp="1"/>
          </p:cNvSpPr>
          <p:nvPr>
            <p:ph type="pic" sz="quarter" idx="14"/>
          </p:nvPr>
        </p:nvSpPr>
        <p:spPr>
          <a:xfrm>
            <a:off x="1547820" y="1179836"/>
            <a:ext cx="852476" cy="852254"/>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23" name="Picture Placeholder 6"/>
          <p:cNvSpPr>
            <a:spLocks noGrp="1"/>
          </p:cNvSpPr>
          <p:nvPr>
            <p:ph type="pic" sz="quarter" idx="18"/>
          </p:nvPr>
        </p:nvSpPr>
        <p:spPr>
          <a:xfrm>
            <a:off x="3386337" y="1179836"/>
            <a:ext cx="852476" cy="852254"/>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24" name="Picture Placeholder 6"/>
          <p:cNvSpPr>
            <a:spLocks noGrp="1"/>
          </p:cNvSpPr>
          <p:nvPr>
            <p:ph type="pic" sz="quarter" idx="19"/>
          </p:nvPr>
        </p:nvSpPr>
        <p:spPr>
          <a:xfrm>
            <a:off x="5224853" y="1179836"/>
            <a:ext cx="852476" cy="852254"/>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25" name="Picture Placeholder 6"/>
          <p:cNvSpPr>
            <a:spLocks noGrp="1"/>
          </p:cNvSpPr>
          <p:nvPr>
            <p:ph type="pic" sz="quarter" idx="20"/>
          </p:nvPr>
        </p:nvSpPr>
        <p:spPr>
          <a:xfrm>
            <a:off x="6849408" y="1179836"/>
            <a:ext cx="852476" cy="852254"/>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30" name="Picture Placeholder 6"/>
          <p:cNvSpPr>
            <a:spLocks noGrp="1"/>
          </p:cNvSpPr>
          <p:nvPr>
            <p:ph type="pic" sz="quarter" idx="21"/>
          </p:nvPr>
        </p:nvSpPr>
        <p:spPr>
          <a:xfrm>
            <a:off x="1547820" y="3080310"/>
            <a:ext cx="852476" cy="852254"/>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31" name="Picture Placeholder 6"/>
          <p:cNvSpPr>
            <a:spLocks noGrp="1"/>
          </p:cNvSpPr>
          <p:nvPr>
            <p:ph type="pic" sz="quarter" idx="22"/>
          </p:nvPr>
        </p:nvSpPr>
        <p:spPr>
          <a:xfrm>
            <a:off x="3386337" y="3080310"/>
            <a:ext cx="852476" cy="852254"/>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32" name="Picture Placeholder 6"/>
          <p:cNvSpPr>
            <a:spLocks noGrp="1"/>
          </p:cNvSpPr>
          <p:nvPr>
            <p:ph type="pic" sz="quarter" idx="23"/>
          </p:nvPr>
        </p:nvSpPr>
        <p:spPr>
          <a:xfrm>
            <a:off x="5224853" y="3080310"/>
            <a:ext cx="852476" cy="852254"/>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33" name="Picture Placeholder 6"/>
          <p:cNvSpPr>
            <a:spLocks noGrp="1"/>
          </p:cNvSpPr>
          <p:nvPr>
            <p:ph type="pic" sz="quarter" idx="24"/>
          </p:nvPr>
        </p:nvSpPr>
        <p:spPr>
          <a:xfrm>
            <a:off x="6849408" y="3080310"/>
            <a:ext cx="852476" cy="852254"/>
          </a:xfrm>
          <a:prstGeom prst="ellipse">
            <a:avLst/>
          </a:prstGeom>
          <a:solidFill>
            <a:schemeClr val="bg1">
              <a:lumMod val="95000"/>
            </a:schemeClr>
          </a:solidFill>
        </p:spPr>
        <p:txBody>
          <a:bodyPr rtlCol="0">
            <a:normAutofit/>
          </a:bodyPr>
          <a:lstStyle>
            <a:lvl1pPr>
              <a:defRPr sz="800"/>
            </a:lvl1pPr>
          </a:lstStyle>
          <a:p>
            <a:pPr lvl="0"/>
            <a:endParaRPr lang="en-US" noProof="0"/>
          </a:p>
        </p:txBody>
      </p:sp>
    </p:spTree>
    <p:extLst>
      <p:ext uri="{BB962C8B-B14F-4D97-AF65-F5344CB8AC3E}">
        <p14:creationId xmlns:p14="http://schemas.microsoft.com/office/powerpoint/2010/main" val="88484050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Placeholder-Imag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2"/>
          <p:cNvSpPr>
            <a:spLocks noGrp="1"/>
          </p:cNvSpPr>
          <p:nvPr>
            <p:ph type="pic" sz="quarter" idx="13"/>
          </p:nvPr>
        </p:nvSpPr>
        <p:spPr>
          <a:xfrm>
            <a:off x="0" y="1674935"/>
            <a:ext cx="4129064" cy="3468565"/>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84177829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Placeholder-Image">
    <p:spTree>
      <p:nvGrpSpPr>
        <p:cNvPr id="1" name=""/>
        <p:cNvGrpSpPr/>
        <p:nvPr/>
      </p:nvGrpSpPr>
      <p:grpSpPr>
        <a:xfrm>
          <a:off x="0" y="0"/>
          <a:ext cx="0" cy="0"/>
          <a:chOff x="0" y="0"/>
          <a:chExt cx="0" cy="0"/>
        </a:xfrm>
      </p:grpSpPr>
      <p:pic>
        <p:nvPicPr>
          <p:cNvPr id="11"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6"/>
          <p:cNvSpPr>
            <a:spLocks noGrp="1"/>
          </p:cNvSpPr>
          <p:nvPr>
            <p:ph type="pic" sz="quarter" idx="14"/>
          </p:nvPr>
        </p:nvSpPr>
        <p:spPr>
          <a:xfrm>
            <a:off x="843876" y="1552083"/>
            <a:ext cx="652602" cy="642907"/>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23" name="Picture Placeholder 6"/>
          <p:cNvSpPr>
            <a:spLocks noGrp="1"/>
          </p:cNvSpPr>
          <p:nvPr>
            <p:ph type="pic" sz="quarter" idx="15"/>
          </p:nvPr>
        </p:nvSpPr>
        <p:spPr>
          <a:xfrm>
            <a:off x="843876" y="2437908"/>
            <a:ext cx="652602" cy="642907"/>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24" name="Picture Placeholder 6"/>
          <p:cNvSpPr>
            <a:spLocks noGrp="1"/>
          </p:cNvSpPr>
          <p:nvPr>
            <p:ph type="pic" sz="quarter" idx="16"/>
          </p:nvPr>
        </p:nvSpPr>
        <p:spPr>
          <a:xfrm>
            <a:off x="843876" y="3397045"/>
            <a:ext cx="652602" cy="642907"/>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25" name="Picture Placeholder 6"/>
          <p:cNvSpPr>
            <a:spLocks noGrp="1"/>
          </p:cNvSpPr>
          <p:nvPr>
            <p:ph type="pic" sz="quarter" idx="17"/>
          </p:nvPr>
        </p:nvSpPr>
        <p:spPr>
          <a:xfrm>
            <a:off x="3567042" y="1552083"/>
            <a:ext cx="652602" cy="642907"/>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26" name="Picture Placeholder 6"/>
          <p:cNvSpPr>
            <a:spLocks noGrp="1"/>
          </p:cNvSpPr>
          <p:nvPr>
            <p:ph type="pic" sz="quarter" idx="18"/>
          </p:nvPr>
        </p:nvSpPr>
        <p:spPr>
          <a:xfrm>
            <a:off x="3567042" y="2437908"/>
            <a:ext cx="652602" cy="642907"/>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27" name="Picture Placeholder 6"/>
          <p:cNvSpPr>
            <a:spLocks noGrp="1"/>
          </p:cNvSpPr>
          <p:nvPr>
            <p:ph type="pic" sz="quarter" idx="19"/>
          </p:nvPr>
        </p:nvSpPr>
        <p:spPr>
          <a:xfrm>
            <a:off x="3567042" y="3397045"/>
            <a:ext cx="652602" cy="642907"/>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28" name="Picture Placeholder 6"/>
          <p:cNvSpPr>
            <a:spLocks noGrp="1"/>
          </p:cNvSpPr>
          <p:nvPr>
            <p:ph type="pic" sz="quarter" idx="20"/>
          </p:nvPr>
        </p:nvSpPr>
        <p:spPr>
          <a:xfrm>
            <a:off x="6290209" y="1552083"/>
            <a:ext cx="652602" cy="642907"/>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29" name="Picture Placeholder 6"/>
          <p:cNvSpPr>
            <a:spLocks noGrp="1"/>
          </p:cNvSpPr>
          <p:nvPr>
            <p:ph type="pic" sz="quarter" idx="21"/>
          </p:nvPr>
        </p:nvSpPr>
        <p:spPr>
          <a:xfrm>
            <a:off x="6290209" y="2437908"/>
            <a:ext cx="652602" cy="642907"/>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30" name="Picture Placeholder 6"/>
          <p:cNvSpPr>
            <a:spLocks noGrp="1"/>
          </p:cNvSpPr>
          <p:nvPr>
            <p:ph type="pic" sz="quarter" idx="22"/>
          </p:nvPr>
        </p:nvSpPr>
        <p:spPr>
          <a:xfrm>
            <a:off x="6290209" y="3397045"/>
            <a:ext cx="652602" cy="642907"/>
          </a:xfrm>
          <a:prstGeom prst="ellipse">
            <a:avLst/>
          </a:prstGeom>
          <a:solidFill>
            <a:schemeClr val="bg1">
              <a:lumMod val="95000"/>
            </a:schemeClr>
          </a:solidFill>
        </p:spPr>
        <p:txBody>
          <a:bodyPr rtlCol="0">
            <a:normAutofit/>
          </a:bodyPr>
          <a:lstStyle>
            <a:lvl1pPr>
              <a:defRPr sz="800"/>
            </a:lvl1pPr>
          </a:lstStyle>
          <a:p>
            <a:pPr lvl="0"/>
            <a:endParaRPr lang="en-US" noProof="0"/>
          </a:p>
        </p:txBody>
      </p:sp>
    </p:spTree>
    <p:extLst>
      <p:ext uri="{BB962C8B-B14F-4D97-AF65-F5344CB8AC3E}">
        <p14:creationId xmlns:p14="http://schemas.microsoft.com/office/powerpoint/2010/main" val="10985001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3"/>
          </p:nvPr>
        </p:nvSpPr>
        <p:spPr>
          <a:xfrm>
            <a:off x="-1" y="0"/>
            <a:ext cx="4572000" cy="2571750"/>
          </a:xfrm>
          <a:solidFill>
            <a:schemeClr val="bg1">
              <a:lumMod val="95000"/>
            </a:schemeClr>
          </a:solidFill>
        </p:spPr>
        <p:txBody>
          <a:bodyPr rtlCol="0">
            <a:normAutofit/>
          </a:bodyPr>
          <a:lstStyle>
            <a:lvl1pPr>
              <a:defRPr sz="1100"/>
            </a:lvl1pPr>
          </a:lstStyle>
          <a:p>
            <a:pPr lvl="0"/>
            <a:endParaRPr lang="en-US" noProof="0"/>
          </a:p>
        </p:txBody>
      </p:sp>
      <p:sp>
        <p:nvSpPr>
          <p:cNvPr id="18" name="Picture Placeholder 2"/>
          <p:cNvSpPr>
            <a:spLocks noGrp="1"/>
          </p:cNvSpPr>
          <p:nvPr>
            <p:ph type="pic" sz="quarter" idx="14"/>
          </p:nvPr>
        </p:nvSpPr>
        <p:spPr>
          <a:xfrm>
            <a:off x="-1" y="2571750"/>
            <a:ext cx="4572000" cy="2571750"/>
          </a:xfrm>
          <a:solidFill>
            <a:schemeClr val="bg1">
              <a:lumMod val="95000"/>
            </a:schemeClr>
          </a:solidFill>
        </p:spPr>
        <p:txBody>
          <a:bodyPr rtlCol="0">
            <a:normAutofit/>
          </a:bodyPr>
          <a:lstStyle>
            <a:lvl1pPr>
              <a:defRPr sz="1100"/>
            </a:lvl1pPr>
          </a:lstStyle>
          <a:p>
            <a:pPr lvl="0"/>
            <a:endParaRPr lang="en-US" noProof="0"/>
          </a:p>
        </p:txBody>
      </p:sp>
      <p:sp>
        <p:nvSpPr>
          <p:cNvPr id="19" name="Picture Placeholder 2"/>
          <p:cNvSpPr>
            <a:spLocks noGrp="1"/>
          </p:cNvSpPr>
          <p:nvPr>
            <p:ph type="pic" sz="quarter" idx="15"/>
          </p:nvPr>
        </p:nvSpPr>
        <p:spPr>
          <a:xfrm>
            <a:off x="4572000" y="2571750"/>
            <a:ext cx="4572000" cy="257175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294920628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1" y="0"/>
            <a:ext cx="2884229" cy="2883477"/>
          </a:xfrm>
          <a:solidFill>
            <a:schemeClr val="bg1">
              <a:lumMod val="95000"/>
            </a:schemeClr>
          </a:solidFill>
        </p:spPr>
        <p:txBody>
          <a:bodyPr rtlCol="0">
            <a:normAutofit/>
          </a:bodyPr>
          <a:lstStyle>
            <a:lvl1pPr>
              <a:defRPr sz="1100"/>
            </a:lvl1pPr>
          </a:lstStyle>
          <a:p>
            <a:pPr lvl="0"/>
            <a:endParaRPr lang="en-US" noProof="0"/>
          </a:p>
        </p:txBody>
      </p:sp>
      <p:sp>
        <p:nvSpPr>
          <p:cNvPr id="14" name="Picture Placeholder 2"/>
          <p:cNvSpPr>
            <a:spLocks noGrp="1"/>
          </p:cNvSpPr>
          <p:nvPr>
            <p:ph type="pic" sz="quarter" idx="14"/>
          </p:nvPr>
        </p:nvSpPr>
        <p:spPr>
          <a:xfrm>
            <a:off x="-1" y="3146872"/>
            <a:ext cx="4460936" cy="1996628"/>
          </a:xfrm>
          <a:solidFill>
            <a:schemeClr val="bg1">
              <a:lumMod val="95000"/>
            </a:schemeClr>
          </a:solidFill>
        </p:spPr>
        <p:txBody>
          <a:bodyPr rtlCol="0">
            <a:normAutofit/>
          </a:bodyPr>
          <a:lstStyle>
            <a:lvl1pPr>
              <a:defRPr sz="1100"/>
            </a:lvl1pPr>
          </a:lstStyle>
          <a:p>
            <a:pPr lvl="0"/>
            <a:endParaRPr lang="en-US" noProof="0"/>
          </a:p>
        </p:txBody>
      </p:sp>
      <p:sp>
        <p:nvSpPr>
          <p:cNvPr id="15" name="Picture Placeholder 2"/>
          <p:cNvSpPr>
            <a:spLocks noGrp="1"/>
          </p:cNvSpPr>
          <p:nvPr>
            <p:ph type="pic" sz="quarter" idx="15"/>
          </p:nvPr>
        </p:nvSpPr>
        <p:spPr>
          <a:xfrm>
            <a:off x="4718676" y="3146872"/>
            <a:ext cx="4425324" cy="1996628"/>
          </a:xfrm>
          <a:solidFill>
            <a:schemeClr val="bg1">
              <a:lumMod val="95000"/>
            </a:schemeClr>
          </a:solidFill>
        </p:spPr>
        <p:txBody>
          <a:bodyPr rtlCol="0">
            <a:normAutofit/>
          </a:bodyPr>
          <a:lstStyle>
            <a:lvl1pPr>
              <a:defRPr sz="1100"/>
            </a:lvl1pPr>
          </a:lstStyle>
          <a:p>
            <a:pPr lvl="0"/>
            <a:endParaRPr lang="en-US" noProof="0"/>
          </a:p>
        </p:txBody>
      </p:sp>
      <p:sp>
        <p:nvSpPr>
          <p:cNvPr id="16" name="Picture Placeholder 2"/>
          <p:cNvSpPr>
            <a:spLocks noGrp="1"/>
          </p:cNvSpPr>
          <p:nvPr>
            <p:ph type="pic" sz="quarter" idx="16"/>
          </p:nvPr>
        </p:nvSpPr>
        <p:spPr>
          <a:xfrm>
            <a:off x="3147691" y="0"/>
            <a:ext cx="2884229" cy="2883477"/>
          </a:xfrm>
          <a:solidFill>
            <a:schemeClr val="bg1">
              <a:lumMod val="95000"/>
            </a:schemeClr>
          </a:solidFill>
        </p:spPr>
        <p:txBody>
          <a:bodyPr rtlCol="0">
            <a:normAutofit/>
          </a:bodyPr>
          <a:lstStyle>
            <a:lvl1pPr>
              <a:defRPr sz="1100"/>
            </a:lvl1pPr>
          </a:lstStyle>
          <a:p>
            <a:pPr lvl="0"/>
            <a:endParaRPr lang="en-US" noProof="0"/>
          </a:p>
        </p:txBody>
      </p:sp>
      <p:sp>
        <p:nvSpPr>
          <p:cNvPr id="20" name="Picture Placeholder 2"/>
          <p:cNvSpPr>
            <a:spLocks noGrp="1"/>
          </p:cNvSpPr>
          <p:nvPr>
            <p:ph type="pic" sz="quarter" idx="17"/>
          </p:nvPr>
        </p:nvSpPr>
        <p:spPr>
          <a:xfrm>
            <a:off x="6259771" y="0"/>
            <a:ext cx="2884229" cy="2883477"/>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412522714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1" y="0"/>
            <a:ext cx="9144001" cy="5143500"/>
          </a:xfrm>
          <a:solidFill>
            <a:schemeClr val="bg1">
              <a:lumMod val="95000"/>
            </a:schemeClr>
          </a:solidFill>
        </p:spPr>
        <p:txBody>
          <a:bodyPr rtlCol="0">
            <a:normAutofit/>
          </a:bodyPr>
          <a:lstStyle>
            <a:lvl1pPr>
              <a:defRPr sz="1100"/>
            </a:lvl1pPr>
          </a:lstStyle>
          <a:p>
            <a:pPr lvl="0"/>
            <a:endParaRPr lang="en-US" noProof="0"/>
          </a:p>
        </p:txBody>
      </p:sp>
      <p:sp>
        <p:nvSpPr>
          <p:cNvPr id="9" name="Picture Placeholder 6"/>
          <p:cNvSpPr>
            <a:spLocks noGrp="1"/>
          </p:cNvSpPr>
          <p:nvPr>
            <p:ph type="pic" sz="quarter" idx="10"/>
          </p:nvPr>
        </p:nvSpPr>
        <p:spPr>
          <a:xfrm>
            <a:off x="4038701" y="1294524"/>
            <a:ext cx="1128435" cy="1128141"/>
          </a:xfrm>
          <a:prstGeom prst="ellipse">
            <a:avLst/>
          </a:prstGeom>
          <a:solidFill>
            <a:schemeClr val="bg1">
              <a:lumMod val="75000"/>
            </a:schemeClr>
          </a:solidFill>
        </p:spPr>
        <p:txBody>
          <a:bodyPr rtlCol="0">
            <a:normAutofit/>
          </a:bodyPr>
          <a:lstStyle>
            <a:lvl1pPr>
              <a:defRPr sz="800"/>
            </a:lvl1pPr>
          </a:lstStyle>
          <a:p>
            <a:pPr lvl="0"/>
            <a:endParaRPr lang="en-US" noProof="0"/>
          </a:p>
        </p:txBody>
      </p:sp>
    </p:spTree>
    <p:extLst>
      <p:ext uri="{BB962C8B-B14F-4D97-AF65-F5344CB8AC3E}">
        <p14:creationId xmlns:p14="http://schemas.microsoft.com/office/powerpoint/2010/main" val="342123215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Placeholder-Image">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icture Placeholder 2"/>
          <p:cNvSpPr>
            <a:spLocks noGrp="1"/>
          </p:cNvSpPr>
          <p:nvPr>
            <p:ph type="pic" sz="quarter" idx="15"/>
          </p:nvPr>
        </p:nvSpPr>
        <p:spPr>
          <a:xfrm>
            <a:off x="194408" y="194358"/>
            <a:ext cx="2031552" cy="2242038"/>
          </a:xfrm>
          <a:solidFill>
            <a:schemeClr val="bg1">
              <a:lumMod val="95000"/>
            </a:schemeClr>
          </a:solidFill>
        </p:spPr>
        <p:txBody>
          <a:bodyPr rtlCol="0">
            <a:normAutofit/>
          </a:bodyPr>
          <a:lstStyle>
            <a:lvl1pPr>
              <a:defRPr sz="1100"/>
            </a:lvl1pPr>
          </a:lstStyle>
          <a:p>
            <a:pPr lvl="0"/>
            <a:endParaRPr lang="en-US" noProof="0"/>
          </a:p>
        </p:txBody>
      </p:sp>
      <p:sp>
        <p:nvSpPr>
          <p:cNvPr id="10" name="Picture Placeholder 2"/>
          <p:cNvSpPr>
            <a:spLocks noGrp="1"/>
          </p:cNvSpPr>
          <p:nvPr>
            <p:ph type="pic" sz="quarter" idx="16"/>
          </p:nvPr>
        </p:nvSpPr>
        <p:spPr>
          <a:xfrm>
            <a:off x="194408" y="2630753"/>
            <a:ext cx="2031552" cy="2242038"/>
          </a:xfrm>
          <a:solidFill>
            <a:schemeClr val="bg1">
              <a:lumMod val="95000"/>
            </a:schemeClr>
          </a:solidFill>
        </p:spPr>
        <p:txBody>
          <a:bodyPr rtlCol="0">
            <a:normAutofit/>
          </a:bodyPr>
          <a:lstStyle>
            <a:lvl1pPr>
              <a:defRPr sz="1100"/>
            </a:lvl1pPr>
          </a:lstStyle>
          <a:p>
            <a:pPr lvl="0"/>
            <a:endParaRPr lang="en-US" noProof="0"/>
          </a:p>
        </p:txBody>
      </p:sp>
      <p:sp>
        <p:nvSpPr>
          <p:cNvPr id="11" name="Picture Placeholder 2"/>
          <p:cNvSpPr>
            <a:spLocks noGrp="1"/>
          </p:cNvSpPr>
          <p:nvPr>
            <p:ph type="pic" sz="quarter" idx="17"/>
          </p:nvPr>
        </p:nvSpPr>
        <p:spPr>
          <a:xfrm>
            <a:off x="2420367" y="936751"/>
            <a:ext cx="3266034" cy="2242038"/>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56175806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Placeholder-Imag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2"/>
          <p:cNvSpPr>
            <a:spLocks noGrp="1"/>
          </p:cNvSpPr>
          <p:nvPr>
            <p:ph type="pic" sz="quarter" idx="17"/>
          </p:nvPr>
        </p:nvSpPr>
        <p:spPr>
          <a:xfrm>
            <a:off x="4112401" y="0"/>
            <a:ext cx="5031599" cy="4113065"/>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333077324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Placeholder-Imag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2"/>
          <p:cNvSpPr>
            <a:spLocks noGrp="1"/>
          </p:cNvSpPr>
          <p:nvPr>
            <p:ph type="pic" sz="quarter" idx="17"/>
          </p:nvPr>
        </p:nvSpPr>
        <p:spPr>
          <a:xfrm>
            <a:off x="0" y="0"/>
            <a:ext cx="5031599" cy="4113065"/>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278781635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2718299201"/>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0" y="0"/>
            <a:ext cx="2283672" cy="5143500"/>
          </a:xfrm>
          <a:solidFill>
            <a:schemeClr val="bg1">
              <a:lumMod val="95000"/>
            </a:schemeClr>
          </a:solidFill>
        </p:spPr>
        <p:txBody>
          <a:bodyPr rtlCol="0">
            <a:normAutofit/>
          </a:bodyPr>
          <a:lstStyle>
            <a:lvl1pPr>
              <a:defRPr sz="1100"/>
            </a:lvl1pPr>
          </a:lstStyle>
          <a:p>
            <a:pPr lvl="0"/>
            <a:endParaRPr lang="en-US" noProof="0"/>
          </a:p>
        </p:txBody>
      </p:sp>
      <p:sp>
        <p:nvSpPr>
          <p:cNvPr id="20" name="Picture Placeholder 2"/>
          <p:cNvSpPr>
            <a:spLocks noGrp="1"/>
          </p:cNvSpPr>
          <p:nvPr>
            <p:ph type="pic" sz="quarter" idx="18"/>
          </p:nvPr>
        </p:nvSpPr>
        <p:spPr>
          <a:xfrm>
            <a:off x="2288328" y="0"/>
            <a:ext cx="2283672" cy="5143500"/>
          </a:xfrm>
          <a:solidFill>
            <a:schemeClr val="bg1">
              <a:lumMod val="95000"/>
            </a:schemeClr>
          </a:solidFill>
        </p:spPr>
        <p:txBody>
          <a:bodyPr rtlCol="0">
            <a:normAutofit/>
          </a:bodyPr>
          <a:lstStyle>
            <a:lvl1pPr>
              <a:defRPr sz="1100"/>
            </a:lvl1pPr>
          </a:lstStyle>
          <a:p>
            <a:pPr lvl="0"/>
            <a:endParaRPr lang="en-US" noProof="0"/>
          </a:p>
        </p:txBody>
      </p:sp>
      <p:sp>
        <p:nvSpPr>
          <p:cNvPr id="21" name="Picture Placeholder 2"/>
          <p:cNvSpPr>
            <a:spLocks noGrp="1"/>
          </p:cNvSpPr>
          <p:nvPr>
            <p:ph type="pic" sz="quarter" idx="19"/>
          </p:nvPr>
        </p:nvSpPr>
        <p:spPr>
          <a:xfrm>
            <a:off x="4569206" y="0"/>
            <a:ext cx="2283672" cy="5143500"/>
          </a:xfrm>
          <a:solidFill>
            <a:schemeClr val="bg1">
              <a:lumMod val="95000"/>
            </a:schemeClr>
          </a:solidFill>
        </p:spPr>
        <p:txBody>
          <a:bodyPr rtlCol="0">
            <a:normAutofit/>
          </a:bodyPr>
          <a:lstStyle>
            <a:lvl1pPr>
              <a:defRPr sz="1100"/>
            </a:lvl1pPr>
          </a:lstStyle>
          <a:p>
            <a:pPr lvl="0"/>
            <a:endParaRPr lang="en-US" noProof="0"/>
          </a:p>
        </p:txBody>
      </p:sp>
      <p:sp>
        <p:nvSpPr>
          <p:cNvPr id="22" name="Picture Placeholder 2"/>
          <p:cNvSpPr>
            <a:spLocks noGrp="1"/>
          </p:cNvSpPr>
          <p:nvPr>
            <p:ph type="pic" sz="quarter" idx="20"/>
          </p:nvPr>
        </p:nvSpPr>
        <p:spPr>
          <a:xfrm>
            <a:off x="6857534" y="0"/>
            <a:ext cx="2283672" cy="514350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175541118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Placeholder-Image">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icture Placeholder 2"/>
          <p:cNvSpPr>
            <a:spLocks noGrp="1"/>
          </p:cNvSpPr>
          <p:nvPr>
            <p:ph type="pic" sz="quarter" idx="17"/>
          </p:nvPr>
        </p:nvSpPr>
        <p:spPr>
          <a:xfrm>
            <a:off x="423288" y="633046"/>
            <a:ext cx="2285534" cy="3877408"/>
          </a:xfrm>
          <a:solidFill>
            <a:schemeClr val="bg1">
              <a:lumMod val="95000"/>
            </a:schemeClr>
          </a:solidFill>
        </p:spPr>
        <p:txBody>
          <a:bodyPr rtlCol="0">
            <a:normAutofit/>
          </a:bodyPr>
          <a:lstStyle>
            <a:lvl1pPr>
              <a:defRPr sz="1100"/>
            </a:lvl1pPr>
          </a:lstStyle>
          <a:p>
            <a:pPr lvl="0"/>
            <a:endParaRPr lang="en-US" noProof="0"/>
          </a:p>
        </p:txBody>
      </p:sp>
      <p:sp>
        <p:nvSpPr>
          <p:cNvPr id="20" name="Picture Placeholder 2"/>
          <p:cNvSpPr>
            <a:spLocks noGrp="1"/>
          </p:cNvSpPr>
          <p:nvPr>
            <p:ph type="pic" sz="quarter" idx="18"/>
          </p:nvPr>
        </p:nvSpPr>
        <p:spPr>
          <a:xfrm>
            <a:off x="2837405" y="633046"/>
            <a:ext cx="2285534" cy="1882636"/>
          </a:xfrm>
          <a:solidFill>
            <a:schemeClr val="bg1">
              <a:lumMod val="95000"/>
            </a:schemeClr>
          </a:solidFill>
        </p:spPr>
        <p:txBody>
          <a:bodyPr rtlCol="0">
            <a:normAutofit/>
          </a:bodyPr>
          <a:lstStyle>
            <a:lvl1pPr>
              <a:defRPr sz="1100"/>
            </a:lvl1pPr>
          </a:lstStyle>
          <a:p>
            <a:pPr lvl="0"/>
            <a:endParaRPr lang="en-US" noProof="0"/>
          </a:p>
        </p:txBody>
      </p:sp>
      <p:sp>
        <p:nvSpPr>
          <p:cNvPr id="21" name="Picture Placeholder 2"/>
          <p:cNvSpPr>
            <a:spLocks noGrp="1"/>
          </p:cNvSpPr>
          <p:nvPr>
            <p:ph type="pic" sz="quarter" idx="19"/>
          </p:nvPr>
        </p:nvSpPr>
        <p:spPr>
          <a:xfrm>
            <a:off x="2837405" y="2636025"/>
            <a:ext cx="2283672" cy="1878532"/>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255677565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Placeholder-Imag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2"/>
          <p:cNvSpPr>
            <a:spLocks noGrp="1"/>
          </p:cNvSpPr>
          <p:nvPr>
            <p:ph type="pic" sz="quarter" idx="17"/>
          </p:nvPr>
        </p:nvSpPr>
        <p:spPr>
          <a:xfrm>
            <a:off x="1222832" y="0"/>
            <a:ext cx="3772883" cy="514350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315070714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Placeholder-Imag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2"/>
          <p:cNvSpPr>
            <a:spLocks noGrp="1"/>
          </p:cNvSpPr>
          <p:nvPr>
            <p:ph type="pic" sz="quarter" idx="17"/>
          </p:nvPr>
        </p:nvSpPr>
        <p:spPr>
          <a:xfrm>
            <a:off x="4147613" y="0"/>
            <a:ext cx="3772883" cy="514350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719364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4147613" y="0"/>
            <a:ext cx="4996387" cy="514350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75925092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Placeholder-Imag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2"/>
          <p:cNvSpPr>
            <a:spLocks noGrp="1"/>
          </p:cNvSpPr>
          <p:nvPr>
            <p:ph type="pic" sz="quarter" idx="17"/>
          </p:nvPr>
        </p:nvSpPr>
        <p:spPr>
          <a:xfrm>
            <a:off x="0" y="0"/>
            <a:ext cx="4996387" cy="514350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154394534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Placeholder-Image">
    <p:spTree>
      <p:nvGrpSpPr>
        <p:cNvPr id="1" name=""/>
        <p:cNvGrpSpPr/>
        <p:nvPr/>
      </p:nvGrpSpPr>
      <p:grpSpPr>
        <a:xfrm>
          <a:off x="0" y="0"/>
          <a:ext cx="0" cy="0"/>
          <a:chOff x="0" y="0"/>
          <a:chExt cx="0" cy="0"/>
        </a:xfrm>
      </p:grpSpPr>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icture Placeholder 2"/>
          <p:cNvSpPr>
            <a:spLocks noGrp="1"/>
          </p:cNvSpPr>
          <p:nvPr>
            <p:ph type="pic" sz="quarter" idx="13"/>
          </p:nvPr>
        </p:nvSpPr>
        <p:spPr>
          <a:xfrm>
            <a:off x="0" y="2306147"/>
            <a:ext cx="2287852" cy="2025968"/>
          </a:xfrm>
          <a:solidFill>
            <a:schemeClr val="bg1">
              <a:lumMod val="95000"/>
            </a:schemeClr>
          </a:solidFill>
        </p:spPr>
        <p:txBody>
          <a:bodyPr rtlCol="0">
            <a:normAutofit/>
          </a:bodyPr>
          <a:lstStyle>
            <a:lvl1pPr>
              <a:defRPr sz="1100"/>
            </a:lvl1pPr>
          </a:lstStyle>
          <a:p>
            <a:pPr lvl="0"/>
            <a:endParaRPr lang="en-US" noProof="0"/>
          </a:p>
        </p:txBody>
      </p:sp>
      <p:sp>
        <p:nvSpPr>
          <p:cNvPr id="12" name="Picture Placeholder 2"/>
          <p:cNvSpPr>
            <a:spLocks noGrp="1"/>
          </p:cNvSpPr>
          <p:nvPr>
            <p:ph type="pic" sz="quarter" idx="14"/>
          </p:nvPr>
        </p:nvSpPr>
        <p:spPr>
          <a:xfrm>
            <a:off x="2279602" y="2306146"/>
            <a:ext cx="2287852" cy="2025968"/>
          </a:xfrm>
          <a:solidFill>
            <a:schemeClr val="bg1">
              <a:lumMod val="95000"/>
            </a:schemeClr>
          </a:solidFill>
        </p:spPr>
        <p:txBody>
          <a:bodyPr rtlCol="0">
            <a:normAutofit/>
          </a:bodyPr>
          <a:lstStyle>
            <a:lvl1pPr>
              <a:defRPr sz="1100"/>
            </a:lvl1pPr>
          </a:lstStyle>
          <a:p>
            <a:pPr lvl="0"/>
            <a:endParaRPr lang="en-US" noProof="0"/>
          </a:p>
        </p:txBody>
      </p:sp>
      <p:sp>
        <p:nvSpPr>
          <p:cNvPr id="13" name="Picture Placeholder 2"/>
          <p:cNvSpPr>
            <a:spLocks noGrp="1"/>
          </p:cNvSpPr>
          <p:nvPr>
            <p:ph type="pic" sz="quarter" idx="15"/>
          </p:nvPr>
        </p:nvSpPr>
        <p:spPr>
          <a:xfrm>
            <a:off x="4572390" y="2306147"/>
            <a:ext cx="2287852" cy="2025968"/>
          </a:xfrm>
          <a:solidFill>
            <a:schemeClr val="bg1">
              <a:lumMod val="95000"/>
            </a:schemeClr>
          </a:solidFill>
        </p:spPr>
        <p:txBody>
          <a:bodyPr rtlCol="0">
            <a:normAutofit/>
          </a:bodyPr>
          <a:lstStyle>
            <a:lvl1pPr>
              <a:defRPr sz="1100"/>
            </a:lvl1pPr>
          </a:lstStyle>
          <a:p>
            <a:pPr lvl="0"/>
            <a:endParaRPr lang="en-US" noProof="0"/>
          </a:p>
        </p:txBody>
      </p:sp>
      <p:sp>
        <p:nvSpPr>
          <p:cNvPr id="14" name="Picture Placeholder 2"/>
          <p:cNvSpPr>
            <a:spLocks noGrp="1"/>
          </p:cNvSpPr>
          <p:nvPr>
            <p:ph type="pic" sz="quarter" idx="16"/>
          </p:nvPr>
        </p:nvSpPr>
        <p:spPr>
          <a:xfrm>
            <a:off x="6862711" y="2306146"/>
            <a:ext cx="2287852" cy="2025968"/>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305201193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Placeholder-Image">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2"/>
          <p:cNvSpPr>
            <a:spLocks noGrp="1"/>
          </p:cNvSpPr>
          <p:nvPr>
            <p:ph type="pic" sz="quarter" idx="15"/>
          </p:nvPr>
        </p:nvSpPr>
        <p:spPr>
          <a:xfrm>
            <a:off x="4424452" y="3160727"/>
            <a:ext cx="2028575" cy="1582723"/>
          </a:xfrm>
          <a:solidFill>
            <a:schemeClr val="bg1">
              <a:lumMod val="95000"/>
            </a:schemeClr>
          </a:solidFill>
        </p:spPr>
        <p:txBody>
          <a:bodyPr rtlCol="0">
            <a:normAutofit/>
          </a:bodyPr>
          <a:lstStyle>
            <a:lvl1pPr>
              <a:defRPr sz="1100"/>
            </a:lvl1pPr>
          </a:lstStyle>
          <a:p>
            <a:pPr lvl="0"/>
            <a:endParaRPr lang="en-US" noProof="0"/>
          </a:p>
        </p:txBody>
      </p:sp>
      <p:sp>
        <p:nvSpPr>
          <p:cNvPr id="10" name="Picture Placeholder 2"/>
          <p:cNvSpPr>
            <a:spLocks noGrp="1"/>
          </p:cNvSpPr>
          <p:nvPr>
            <p:ph type="pic" sz="quarter" idx="13"/>
          </p:nvPr>
        </p:nvSpPr>
        <p:spPr>
          <a:xfrm>
            <a:off x="772334" y="1578004"/>
            <a:ext cx="3570765" cy="3165446"/>
          </a:xfrm>
          <a:solidFill>
            <a:schemeClr val="bg1">
              <a:lumMod val="95000"/>
            </a:schemeClr>
          </a:solidFill>
        </p:spPr>
        <p:txBody>
          <a:bodyPr rtlCol="0">
            <a:normAutofit/>
          </a:bodyPr>
          <a:lstStyle>
            <a:lvl1pPr>
              <a:defRPr sz="1100"/>
            </a:lvl1pPr>
          </a:lstStyle>
          <a:p>
            <a:pPr lvl="0"/>
            <a:endParaRPr lang="en-US" noProof="0"/>
          </a:p>
        </p:txBody>
      </p:sp>
      <p:sp>
        <p:nvSpPr>
          <p:cNvPr id="15" name="Picture Placeholder 2"/>
          <p:cNvSpPr>
            <a:spLocks noGrp="1"/>
          </p:cNvSpPr>
          <p:nvPr>
            <p:ph type="pic" sz="quarter" idx="16"/>
          </p:nvPr>
        </p:nvSpPr>
        <p:spPr>
          <a:xfrm>
            <a:off x="6453027" y="1578004"/>
            <a:ext cx="2028575" cy="1582723"/>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218319609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Placeholder-Imag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2"/>
          <p:cNvSpPr>
            <a:spLocks noGrp="1"/>
          </p:cNvSpPr>
          <p:nvPr>
            <p:ph type="pic" sz="quarter" idx="13"/>
          </p:nvPr>
        </p:nvSpPr>
        <p:spPr>
          <a:xfrm>
            <a:off x="544525" y="1062735"/>
            <a:ext cx="3534598" cy="3680715"/>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258178591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Placeholder-Imag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2"/>
          <p:cNvSpPr>
            <a:spLocks noGrp="1"/>
          </p:cNvSpPr>
          <p:nvPr>
            <p:ph type="pic" sz="quarter" idx="13"/>
          </p:nvPr>
        </p:nvSpPr>
        <p:spPr>
          <a:xfrm>
            <a:off x="0" y="0"/>
            <a:ext cx="9144000" cy="360045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245102983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laceholder-Image">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4572000" y="0"/>
            <a:ext cx="4572000" cy="514350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320964242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7_Placeholder-Imag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2"/>
          <p:cNvSpPr>
            <a:spLocks noGrp="1"/>
          </p:cNvSpPr>
          <p:nvPr>
            <p:ph type="pic" sz="quarter" idx="13"/>
          </p:nvPr>
        </p:nvSpPr>
        <p:spPr>
          <a:xfrm>
            <a:off x="0" y="0"/>
            <a:ext cx="3823696" cy="514350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352885018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8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5329832" y="0"/>
            <a:ext cx="3823696" cy="514350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375266954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_Placeholder">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2"/>
          <p:cNvSpPr>
            <a:spLocks noGrp="1"/>
          </p:cNvSpPr>
          <p:nvPr>
            <p:ph type="pic" sz="quarter" idx="25"/>
          </p:nvPr>
        </p:nvSpPr>
        <p:spPr>
          <a:xfrm>
            <a:off x="2286596" y="1235814"/>
            <a:ext cx="1455107" cy="2264031"/>
          </a:xfrm>
          <a:solidFill>
            <a:schemeClr val="bg1">
              <a:lumMod val="95000"/>
            </a:schemeClr>
          </a:solidFill>
        </p:spPr>
        <p:txBody>
          <a:bodyPr rtlCol="0">
            <a:normAutofit/>
          </a:bodyPr>
          <a:lstStyle>
            <a:lvl1pPr>
              <a:defRPr sz="1100"/>
            </a:lvl1pPr>
          </a:lstStyle>
          <a:p>
            <a:pPr lvl="0"/>
            <a:endParaRPr lang="en-US" noProof="0"/>
          </a:p>
        </p:txBody>
      </p:sp>
      <p:sp>
        <p:nvSpPr>
          <p:cNvPr id="14" name="Picture Placeholder 2"/>
          <p:cNvSpPr>
            <a:spLocks noGrp="1"/>
          </p:cNvSpPr>
          <p:nvPr>
            <p:ph type="pic" sz="quarter" idx="24"/>
          </p:nvPr>
        </p:nvSpPr>
        <p:spPr>
          <a:xfrm>
            <a:off x="717160" y="1235814"/>
            <a:ext cx="1455107" cy="2264031"/>
          </a:xfrm>
          <a:solidFill>
            <a:schemeClr val="bg1">
              <a:lumMod val="95000"/>
            </a:schemeClr>
          </a:solidFill>
        </p:spPr>
        <p:txBody>
          <a:bodyPr rtlCol="0">
            <a:normAutofit/>
          </a:bodyPr>
          <a:lstStyle>
            <a:lvl1pPr>
              <a:defRPr sz="1100"/>
            </a:lvl1pPr>
          </a:lstStyle>
          <a:p>
            <a:pPr lvl="0"/>
            <a:endParaRPr lang="en-US" noProof="0"/>
          </a:p>
        </p:txBody>
      </p:sp>
      <p:sp>
        <p:nvSpPr>
          <p:cNvPr id="9" name="Picture Placeholder 2"/>
          <p:cNvSpPr>
            <a:spLocks noGrp="1"/>
          </p:cNvSpPr>
          <p:nvPr>
            <p:ph type="pic" sz="quarter" idx="26"/>
          </p:nvPr>
        </p:nvSpPr>
        <p:spPr>
          <a:xfrm>
            <a:off x="3856032" y="1235814"/>
            <a:ext cx="1455107" cy="2264031"/>
          </a:xfrm>
          <a:solidFill>
            <a:schemeClr val="bg1">
              <a:lumMod val="95000"/>
            </a:schemeClr>
          </a:solidFill>
        </p:spPr>
        <p:txBody>
          <a:bodyPr rtlCol="0">
            <a:normAutofit/>
          </a:bodyPr>
          <a:lstStyle>
            <a:lvl1pPr>
              <a:defRPr sz="1100"/>
            </a:lvl1pPr>
          </a:lstStyle>
          <a:p>
            <a:pPr lvl="0"/>
            <a:endParaRPr lang="en-US" noProof="0"/>
          </a:p>
        </p:txBody>
      </p:sp>
      <p:sp>
        <p:nvSpPr>
          <p:cNvPr id="10" name="Picture Placeholder 2"/>
          <p:cNvSpPr>
            <a:spLocks noGrp="1"/>
          </p:cNvSpPr>
          <p:nvPr>
            <p:ph type="pic" sz="quarter" idx="27"/>
          </p:nvPr>
        </p:nvSpPr>
        <p:spPr>
          <a:xfrm>
            <a:off x="5425468" y="1235814"/>
            <a:ext cx="1455107" cy="2264031"/>
          </a:xfrm>
          <a:solidFill>
            <a:schemeClr val="bg1">
              <a:lumMod val="95000"/>
            </a:schemeClr>
          </a:solidFill>
        </p:spPr>
        <p:txBody>
          <a:bodyPr rtlCol="0">
            <a:normAutofit/>
          </a:bodyPr>
          <a:lstStyle>
            <a:lvl1pPr>
              <a:defRPr sz="1100"/>
            </a:lvl1pPr>
          </a:lstStyle>
          <a:p>
            <a:pPr lvl="0"/>
            <a:endParaRPr lang="en-US" noProof="0"/>
          </a:p>
        </p:txBody>
      </p:sp>
      <p:sp>
        <p:nvSpPr>
          <p:cNvPr id="11" name="Picture Placeholder 2"/>
          <p:cNvSpPr>
            <a:spLocks noGrp="1"/>
          </p:cNvSpPr>
          <p:nvPr>
            <p:ph type="pic" sz="quarter" idx="28"/>
          </p:nvPr>
        </p:nvSpPr>
        <p:spPr>
          <a:xfrm>
            <a:off x="6994904" y="1235814"/>
            <a:ext cx="1455107" cy="2264031"/>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34465454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Portfolio Three">
    <p:spTree>
      <p:nvGrpSpPr>
        <p:cNvPr id="1" name=""/>
        <p:cNvGrpSpPr/>
        <p:nvPr/>
      </p:nvGrpSpPr>
      <p:grpSpPr>
        <a:xfrm>
          <a:off x="0" y="0"/>
          <a:ext cx="0" cy="0"/>
          <a:chOff x="0" y="0"/>
          <a:chExt cx="0" cy="0"/>
        </a:xfrm>
      </p:grpSpPr>
      <p:pic>
        <p:nvPicPr>
          <p:cNvPr id="8"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icture Placeholder 2"/>
          <p:cNvSpPr>
            <a:spLocks noGrp="1"/>
          </p:cNvSpPr>
          <p:nvPr>
            <p:ph type="pic" sz="quarter" idx="11"/>
          </p:nvPr>
        </p:nvSpPr>
        <p:spPr>
          <a:xfrm>
            <a:off x="0" y="0"/>
            <a:ext cx="1523215" cy="2571750"/>
          </a:xfrm>
        </p:spPr>
        <p:txBody>
          <a:bodyPr rtlCol="0">
            <a:normAutofit/>
          </a:bodyPr>
          <a:lstStyle>
            <a:lvl1pPr>
              <a:defRPr sz="600"/>
            </a:lvl1pPr>
          </a:lstStyle>
          <a:p>
            <a:pPr lvl="0"/>
            <a:endParaRPr lang="en-US" noProof="0"/>
          </a:p>
        </p:txBody>
      </p:sp>
      <p:sp>
        <p:nvSpPr>
          <p:cNvPr id="16" name="Picture Placeholder 2"/>
          <p:cNvSpPr>
            <a:spLocks noGrp="1"/>
          </p:cNvSpPr>
          <p:nvPr>
            <p:ph type="pic" sz="quarter" idx="12"/>
          </p:nvPr>
        </p:nvSpPr>
        <p:spPr>
          <a:xfrm>
            <a:off x="1533733" y="0"/>
            <a:ext cx="1530928" cy="2571750"/>
          </a:xfrm>
        </p:spPr>
        <p:txBody>
          <a:bodyPr rtlCol="0">
            <a:normAutofit/>
          </a:bodyPr>
          <a:lstStyle>
            <a:lvl1pPr>
              <a:defRPr sz="600"/>
            </a:lvl1pPr>
          </a:lstStyle>
          <a:p>
            <a:pPr lvl="0"/>
            <a:endParaRPr lang="en-US" noProof="0"/>
          </a:p>
        </p:txBody>
      </p:sp>
      <p:sp>
        <p:nvSpPr>
          <p:cNvPr id="19" name="Picture Placeholder 2"/>
          <p:cNvSpPr>
            <a:spLocks noGrp="1"/>
          </p:cNvSpPr>
          <p:nvPr>
            <p:ph type="pic" sz="quarter" idx="15"/>
          </p:nvPr>
        </p:nvSpPr>
        <p:spPr>
          <a:xfrm>
            <a:off x="3064661" y="0"/>
            <a:ext cx="1520864" cy="2571750"/>
          </a:xfrm>
        </p:spPr>
        <p:txBody>
          <a:bodyPr rtlCol="0">
            <a:normAutofit/>
          </a:bodyPr>
          <a:lstStyle>
            <a:lvl1pPr>
              <a:defRPr sz="600"/>
            </a:lvl1pPr>
          </a:lstStyle>
          <a:p>
            <a:pPr lvl="0"/>
            <a:endParaRPr lang="en-US" noProof="0"/>
          </a:p>
        </p:txBody>
      </p:sp>
      <p:sp>
        <p:nvSpPr>
          <p:cNvPr id="21" name="Picture Placeholder 2"/>
          <p:cNvSpPr>
            <a:spLocks noGrp="1"/>
          </p:cNvSpPr>
          <p:nvPr>
            <p:ph type="pic" sz="quarter" idx="17"/>
          </p:nvPr>
        </p:nvSpPr>
        <p:spPr>
          <a:xfrm>
            <a:off x="0" y="2571750"/>
            <a:ext cx="1523215" cy="2571750"/>
          </a:xfrm>
        </p:spPr>
        <p:txBody>
          <a:bodyPr rtlCol="0">
            <a:normAutofit/>
          </a:bodyPr>
          <a:lstStyle>
            <a:lvl1pPr>
              <a:defRPr sz="600"/>
            </a:lvl1pPr>
          </a:lstStyle>
          <a:p>
            <a:pPr lvl="0"/>
            <a:endParaRPr lang="en-US" noProof="0"/>
          </a:p>
        </p:txBody>
      </p:sp>
      <p:sp>
        <p:nvSpPr>
          <p:cNvPr id="22" name="Picture Placeholder 2"/>
          <p:cNvSpPr>
            <a:spLocks noGrp="1"/>
          </p:cNvSpPr>
          <p:nvPr>
            <p:ph type="pic" sz="quarter" idx="18"/>
          </p:nvPr>
        </p:nvSpPr>
        <p:spPr>
          <a:xfrm>
            <a:off x="1527266" y="2571750"/>
            <a:ext cx="1533345" cy="2571750"/>
          </a:xfrm>
        </p:spPr>
        <p:txBody>
          <a:bodyPr rtlCol="0">
            <a:normAutofit/>
          </a:bodyPr>
          <a:lstStyle>
            <a:lvl1pPr>
              <a:defRPr sz="600"/>
            </a:lvl1pPr>
          </a:lstStyle>
          <a:p>
            <a:pPr lvl="0"/>
            <a:endParaRPr lang="en-US" noProof="0"/>
          </a:p>
        </p:txBody>
      </p:sp>
      <p:sp>
        <p:nvSpPr>
          <p:cNvPr id="25" name="Picture Placeholder 2"/>
          <p:cNvSpPr>
            <a:spLocks noGrp="1"/>
          </p:cNvSpPr>
          <p:nvPr>
            <p:ph type="pic" sz="quarter" idx="21"/>
          </p:nvPr>
        </p:nvSpPr>
        <p:spPr>
          <a:xfrm>
            <a:off x="3064661" y="2571750"/>
            <a:ext cx="1520864" cy="2571750"/>
          </a:xfrm>
        </p:spPr>
        <p:txBody>
          <a:bodyPr rtlCol="0">
            <a:normAutofit/>
          </a:bodyPr>
          <a:lstStyle>
            <a:lvl1pPr>
              <a:defRPr sz="600"/>
            </a:lvl1pPr>
          </a:lstStyle>
          <a:p>
            <a:pPr lvl="0"/>
            <a:endParaRPr lang="en-US" noProof="0"/>
          </a:p>
        </p:txBody>
      </p:sp>
    </p:spTree>
    <p:extLst>
      <p:ext uri="{BB962C8B-B14F-4D97-AF65-F5344CB8AC3E}">
        <p14:creationId xmlns:p14="http://schemas.microsoft.com/office/powerpoint/2010/main" val="290966367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3_Placeholder">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Picture Placeholder 2"/>
          <p:cNvSpPr>
            <a:spLocks noGrp="1"/>
          </p:cNvSpPr>
          <p:nvPr>
            <p:ph type="pic" sz="quarter" idx="28"/>
          </p:nvPr>
        </p:nvSpPr>
        <p:spPr>
          <a:xfrm>
            <a:off x="4572000" y="0"/>
            <a:ext cx="4572000" cy="2571750"/>
          </a:xfrm>
          <a:prstGeom prst="rect">
            <a:avLst/>
          </a:prstGeom>
          <a:solidFill>
            <a:schemeClr val="bg1">
              <a:lumMod val="95000"/>
            </a:schemeClr>
          </a:solidFill>
        </p:spPr>
        <p:txBody>
          <a:bodyPr rtlCol="0">
            <a:normAutofit/>
          </a:bodyPr>
          <a:lstStyle>
            <a:lvl1pPr>
              <a:defRPr sz="1100"/>
            </a:lvl1pPr>
          </a:lstStyle>
          <a:p>
            <a:pPr lvl="0"/>
            <a:endParaRPr lang="en-US" noProof="0"/>
          </a:p>
        </p:txBody>
      </p:sp>
      <p:sp>
        <p:nvSpPr>
          <p:cNvPr id="24" name="Picture Placeholder 2"/>
          <p:cNvSpPr>
            <a:spLocks noGrp="1"/>
          </p:cNvSpPr>
          <p:nvPr>
            <p:ph type="pic" sz="quarter" idx="29"/>
          </p:nvPr>
        </p:nvSpPr>
        <p:spPr>
          <a:xfrm>
            <a:off x="0" y="2571750"/>
            <a:ext cx="4572000" cy="2571750"/>
          </a:xfrm>
          <a:prstGeom prst="rect">
            <a:avLst/>
          </a:prstGeo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334791656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Responsive Design">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2"/>
          <p:cNvSpPr>
            <a:spLocks noGrp="1" noChangeAspect="1"/>
          </p:cNvSpPr>
          <p:nvPr>
            <p:ph type="pic" sz="quarter" idx="25"/>
          </p:nvPr>
        </p:nvSpPr>
        <p:spPr>
          <a:xfrm>
            <a:off x="3163639" y="2014451"/>
            <a:ext cx="2505452" cy="1419554"/>
          </a:xfrm>
        </p:spPr>
        <p:txBody>
          <a:bodyPr rtlCol="0">
            <a:normAutofit/>
          </a:bodyPr>
          <a:lstStyle>
            <a:lvl1pPr marL="0" indent="0" algn="ctr">
              <a:buNone/>
              <a:defRPr sz="800">
                <a:latin typeface="Calibri Light"/>
                <a:cs typeface="Calibri Light"/>
              </a:defRPr>
            </a:lvl1pPr>
          </a:lstStyle>
          <a:p>
            <a:pPr lvl="0"/>
            <a:endParaRPr lang="id-ID" noProof="0"/>
          </a:p>
        </p:txBody>
      </p:sp>
      <p:sp>
        <p:nvSpPr>
          <p:cNvPr id="17" name="Picture Placeholder 2"/>
          <p:cNvSpPr>
            <a:spLocks noGrp="1" noChangeAspect="1"/>
          </p:cNvSpPr>
          <p:nvPr>
            <p:ph type="pic" sz="quarter" idx="22"/>
          </p:nvPr>
        </p:nvSpPr>
        <p:spPr>
          <a:xfrm>
            <a:off x="6133940" y="3371870"/>
            <a:ext cx="380212" cy="663351"/>
          </a:xfrm>
        </p:spPr>
        <p:txBody>
          <a:bodyPr rtlCol="0">
            <a:normAutofit/>
          </a:bodyPr>
          <a:lstStyle>
            <a:lvl1pPr marL="0" indent="0" algn="l">
              <a:lnSpc>
                <a:spcPct val="50000"/>
              </a:lnSpc>
              <a:buNone/>
              <a:defRPr sz="300">
                <a:latin typeface="Calibri Light"/>
                <a:cs typeface="Calibri Light"/>
              </a:defRPr>
            </a:lvl1pPr>
          </a:lstStyle>
          <a:p>
            <a:pPr lvl="0"/>
            <a:r>
              <a:rPr lang="en-US" noProof="0" smtClean="0"/>
              <a:t>Click icon to add picture</a:t>
            </a:r>
            <a:endParaRPr lang="id-ID" noProof="0" smtClean="0"/>
          </a:p>
        </p:txBody>
      </p:sp>
      <p:sp>
        <p:nvSpPr>
          <p:cNvPr id="10" name="Picture Placeholder 2"/>
          <p:cNvSpPr>
            <a:spLocks noGrp="1" noChangeAspect="1"/>
          </p:cNvSpPr>
          <p:nvPr>
            <p:ph type="pic" sz="quarter" idx="26"/>
          </p:nvPr>
        </p:nvSpPr>
        <p:spPr>
          <a:xfrm>
            <a:off x="1783347" y="2990801"/>
            <a:ext cx="1595998" cy="1017168"/>
          </a:xfrm>
        </p:spPr>
        <p:txBody>
          <a:bodyPr rtlCol="0">
            <a:normAutofit/>
          </a:bodyPr>
          <a:lstStyle>
            <a:lvl1pPr marL="0" indent="0" algn="ctr">
              <a:buNone/>
              <a:defRPr sz="700">
                <a:latin typeface="Calibri Light"/>
                <a:cs typeface="Calibri Light"/>
              </a:defRPr>
            </a:lvl1pPr>
          </a:lstStyle>
          <a:p>
            <a:pPr lvl="0"/>
            <a:endParaRPr lang="id-ID" noProof="0"/>
          </a:p>
        </p:txBody>
      </p:sp>
      <p:sp>
        <p:nvSpPr>
          <p:cNvPr id="8" name="Picture Placeholder 2"/>
          <p:cNvSpPr>
            <a:spLocks noGrp="1" noChangeAspect="1"/>
          </p:cNvSpPr>
          <p:nvPr>
            <p:ph type="pic" sz="quarter" idx="24"/>
          </p:nvPr>
        </p:nvSpPr>
        <p:spPr>
          <a:xfrm>
            <a:off x="5339824" y="2932916"/>
            <a:ext cx="845493" cy="1088453"/>
          </a:xfrm>
        </p:spPr>
        <p:txBody>
          <a:bodyPr rtlCol="0">
            <a:normAutofit/>
          </a:bodyPr>
          <a:lstStyle>
            <a:lvl1pPr marL="0" indent="0" algn="ctr">
              <a:buNone/>
              <a:defRPr sz="700">
                <a:latin typeface="Calibri Light"/>
                <a:cs typeface="Calibri Light"/>
              </a:defRPr>
            </a:lvl1pPr>
          </a:lstStyle>
          <a:p>
            <a:pPr lvl="0"/>
            <a:endParaRPr lang="id-ID" noProof="0"/>
          </a:p>
        </p:txBody>
      </p:sp>
      <p:sp>
        <p:nvSpPr>
          <p:cNvPr id="11" name="Picture Placeholder 2"/>
          <p:cNvSpPr>
            <a:spLocks noGrp="1" noChangeAspect="1"/>
          </p:cNvSpPr>
          <p:nvPr>
            <p:ph type="pic" sz="quarter" idx="27"/>
          </p:nvPr>
        </p:nvSpPr>
        <p:spPr>
          <a:xfrm>
            <a:off x="6635980" y="3802078"/>
            <a:ext cx="165677" cy="209213"/>
          </a:xfrm>
        </p:spPr>
        <p:txBody>
          <a:bodyPr rtlCol="0">
            <a:normAutofit/>
          </a:bodyPr>
          <a:lstStyle>
            <a:lvl1pPr marL="0" indent="0" algn="ctr">
              <a:lnSpc>
                <a:spcPct val="50000"/>
              </a:lnSpc>
              <a:buNone/>
              <a:defRPr sz="100">
                <a:latin typeface="Calibri Light"/>
                <a:cs typeface="Calibri Light"/>
              </a:defRPr>
            </a:lvl1pPr>
          </a:lstStyle>
          <a:p>
            <a:pPr lvl="0"/>
            <a:endParaRPr lang="id-ID" noProof="0" smtClean="0"/>
          </a:p>
        </p:txBody>
      </p:sp>
    </p:spTree>
    <p:extLst>
      <p:ext uri="{BB962C8B-B14F-4D97-AF65-F5344CB8AC3E}">
        <p14:creationId xmlns:p14="http://schemas.microsoft.com/office/powerpoint/2010/main" val="492869093"/>
      </p:ext>
    </p:extLst>
  </p:cSld>
  <p:clrMapOvr>
    <a:masterClrMapping/>
  </p:clrMapOvr>
  <p:transition spd="med" advClick="0" advTm="2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Logos">
    <p:spTree>
      <p:nvGrpSpPr>
        <p:cNvPr id="1" name=""/>
        <p:cNvGrpSpPr/>
        <p:nvPr/>
      </p:nvGrpSpPr>
      <p:grpSpPr>
        <a:xfrm>
          <a:off x="0" y="0"/>
          <a:ext cx="0" cy="0"/>
          <a:chOff x="0" y="0"/>
          <a:chExt cx="0" cy="0"/>
        </a:xfrm>
      </p:grpSpPr>
      <p:sp>
        <p:nvSpPr>
          <p:cNvPr id="6" name="Rectangle 5"/>
          <p:cNvSpPr/>
          <p:nvPr userDrawn="1"/>
        </p:nvSpPr>
        <p:spPr>
          <a:xfrm>
            <a:off x="8151813" y="3175"/>
            <a:ext cx="788987" cy="5905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23" name="Picture Placeholder 17"/>
          <p:cNvSpPr>
            <a:spLocks noGrp="1"/>
          </p:cNvSpPr>
          <p:nvPr>
            <p:ph type="pic" sz="quarter" idx="26"/>
          </p:nvPr>
        </p:nvSpPr>
        <p:spPr>
          <a:xfrm>
            <a:off x="0" y="-11430"/>
            <a:ext cx="2283021" cy="3326130"/>
          </a:xfrm>
          <a:solidFill>
            <a:schemeClr val="bg1">
              <a:lumMod val="95000"/>
            </a:schemeClr>
          </a:solidFill>
        </p:spPr>
        <p:txBody>
          <a:bodyPr rtlCol="0">
            <a:normAutofit/>
          </a:bodyPr>
          <a:lstStyle>
            <a:lvl1pPr marL="0" indent="0">
              <a:buNone/>
              <a:defRPr sz="1000">
                <a:solidFill>
                  <a:schemeClr val="tx1"/>
                </a:solidFill>
              </a:defRPr>
            </a:lvl1pPr>
          </a:lstStyle>
          <a:p>
            <a:pPr lvl="0"/>
            <a:endParaRPr lang="en-US" noProof="0"/>
          </a:p>
        </p:txBody>
      </p:sp>
      <p:sp>
        <p:nvSpPr>
          <p:cNvPr id="24" name="Picture Placeholder 17"/>
          <p:cNvSpPr>
            <a:spLocks noGrp="1"/>
          </p:cNvSpPr>
          <p:nvPr>
            <p:ph type="pic" sz="quarter" idx="27"/>
          </p:nvPr>
        </p:nvSpPr>
        <p:spPr>
          <a:xfrm>
            <a:off x="2283021" y="1828800"/>
            <a:ext cx="2283021" cy="3326130"/>
          </a:xfrm>
          <a:solidFill>
            <a:schemeClr val="bg1">
              <a:lumMod val="95000"/>
            </a:schemeClr>
          </a:solidFill>
        </p:spPr>
        <p:txBody>
          <a:bodyPr rtlCol="0">
            <a:normAutofit/>
          </a:bodyPr>
          <a:lstStyle>
            <a:lvl1pPr marL="0" indent="0">
              <a:buNone/>
              <a:defRPr sz="1000">
                <a:solidFill>
                  <a:schemeClr val="tx1"/>
                </a:solidFill>
              </a:defRPr>
            </a:lvl1pPr>
          </a:lstStyle>
          <a:p>
            <a:pPr lvl="0"/>
            <a:endParaRPr lang="en-US" noProof="0"/>
          </a:p>
        </p:txBody>
      </p:sp>
      <p:sp>
        <p:nvSpPr>
          <p:cNvPr id="25" name="Picture Placeholder 17"/>
          <p:cNvSpPr>
            <a:spLocks noGrp="1"/>
          </p:cNvSpPr>
          <p:nvPr>
            <p:ph type="pic" sz="quarter" idx="28"/>
          </p:nvPr>
        </p:nvSpPr>
        <p:spPr>
          <a:xfrm>
            <a:off x="4564851" y="-11430"/>
            <a:ext cx="2283021" cy="3326130"/>
          </a:xfrm>
          <a:solidFill>
            <a:schemeClr val="bg1">
              <a:lumMod val="95000"/>
            </a:schemeClr>
          </a:solidFill>
        </p:spPr>
        <p:txBody>
          <a:bodyPr rtlCol="0">
            <a:normAutofit/>
          </a:bodyPr>
          <a:lstStyle>
            <a:lvl1pPr marL="0" indent="0">
              <a:buNone/>
              <a:defRPr sz="1000">
                <a:solidFill>
                  <a:schemeClr val="tx1"/>
                </a:solidFill>
              </a:defRPr>
            </a:lvl1pPr>
          </a:lstStyle>
          <a:p>
            <a:pPr lvl="0"/>
            <a:endParaRPr lang="en-US" noProof="0"/>
          </a:p>
        </p:txBody>
      </p:sp>
      <p:sp>
        <p:nvSpPr>
          <p:cNvPr id="26" name="Picture Placeholder 17"/>
          <p:cNvSpPr>
            <a:spLocks noGrp="1"/>
          </p:cNvSpPr>
          <p:nvPr>
            <p:ph type="pic" sz="quarter" idx="29"/>
          </p:nvPr>
        </p:nvSpPr>
        <p:spPr>
          <a:xfrm>
            <a:off x="6856213" y="1814513"/>
            <a:ext cx="2283021" cy="3326130"/>
          </a:xfrm>
          <a:solidFill>
            <a:schemeClr val="bg1">
              <a:lumMod val="95000"/>
            </a:schemeClr>
          </a:solidFill>
        </p:spPr>
        <p:txBody>
          <a:bodyPr rtlCol="0">
            <a:normAutofit/>
          </a:bodyPr>
          <a:lstStyle>
            <a:lvl1pPr marL="0" indent="0">
              <a:buNone/>
              <a:defRPr sz="1000">
                <a:solidFill>
                  <a:schemeClr val="tx1"/>
                </a:solidFill>
              </a:defRPr>
            </a:lvl1pPr>
          </a:lstStyle>
          <a:p>
            <a:pPr lvl="0"/>
            <a:endParaRPr lang="en-US" noProof="0"/>
          </a:p>
        </p:txBody>
      </p:sp>
    </p:spTree>
    <p:extLst>
      <p:ext uri="{BB962C8B-B14F-4D97-AF65-F5344CB8AC3E}">
        <p14:creationId xmlns:p14="http://schemas.microsoft.com/office/powerpoint/2010/main" val="415861991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Macbook Mockup">
    <p:spTree>
      <p:nvGrpSpPr>
        <p:cNvPr id="1" name=""/>
        <p:cNvGrpSpPr/>
        <p:nvPr/>
      </p:nvGrpSpPr>
      <p:grpSpPr>
        <a:xfrm>
          <a:off x="0" y="0"/>
          <a:ext cx="0" cy="0"/>
          <a:chOff x="0" y="0"/>
          <a:chExt cx="0" cy="0"/>
        </a:xfrm>
      </p:grpSpPr>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1542035" y="3141486"/>
            <a:ext cx="723707" cy="723519"/>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7" name="Picture Placeholder 4"/>
          <p:cNvSpPr>
            <a:spLocks noGrp="1"/>
          </p:cNvSpPr>
          <p:nvPr>
            <p:ph type="pic" sz="quarter" idx="11"/>
          </p:nvPr>
        </p:nvSpPr>
        <p:spPr>
          <a:xfrm>
            <a:off x="4259411" y="3150858"/>
            <a:ext cx="723707" cy="723519"/>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9" name="Picture Placeholder 4"/>
          <p:cNvSpPr>
            <a:spLocks noGrp="1"/>
          </p:cNvSpPr>
          <p:nvPr>
            <p:ph type="pic" sz="quarter" idx="12"/>
          </p:nvPr>
        </p:nvSpPr>
        <p:spPr>
          <a:xfrm>
            <a:off x="6919392" y="3141486"/>
            <a:ext cx="723707" cy="723519"/>
          </a:xfrm>
          <a:prstGeom prst="ellipse">
            <a:avLst/>
          </a:prstGeom>
          <a:solidFill>
            <a:schemeClr val="bg1">
              <a:lumMod val="95000"/>
            </a:schemeClr>
          </a:solidFill>
        </p:spPr>
        <p:txBody>
          <a:bodyPr rtlCol="0">
            <a:normAutofit/>
          </a:bodyPr>
          <a:lstStyle>
            <a:lvl1pPr>
              <a:defRPr sz="800"/>
            </a:lvl1pPr>
          </a:lstStyle>
          <a:p>
            <a:pPr lvl="0"/>
            <a:endParaRPr lang="en-US" noProof="0"/>
          </a:p>
        </p:txBody>
      </p:sp>
    </p:spTree>
    <p:extLst>
      <p:ext uri="{BB962C8B-B14F-4D97-AF65-F5344CB8AC3E}">
        <p14:creationId xmlns:p14="http://schemas.microsoft.com/office/powerpoint/2010/main" val="217548611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Macbook Mockup">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469690" y="0"/>
            <a:ext cx="8204621" cy="5143500"/>
          </a:xfrm>
          <a:prstGeom prst="parallelogram">
            <a:avLst/>
          </a:prstGeom>
          <a:solidFill>
            <a:schemeClr val="bg1">
              <a:lumMod val="95000"/>
            </a:schemeClr>
          </a:solidFill>
        </p:spPr>
        <p:txBody>
          <a:bodyPr rtlCol="0">
            <a:normAutofit/>
          </a:bodyPr>
          <a:lstStyle>
            <a:lvl1pPr>
              <a:defRPr sz="800"/>
            </a:lvl1pPr>
          </a:lstStyle>
          <a:p>
            <a:pPr lvl="0"/>
            <a:endParaRPr lang="en-US" noProof="0"/>
          </a:p>
        </p:txBody>
      </p:sp>
    </p:spTree>
    <p:extLst>
      <p:ext uri="{BB962C8B-B14F-4D97-AF65-F5344CB8AC3E}">
        <p14:creationId xmlns:p14="http://schemas.microsoft.com/office/powerpoint/2010/main" val="2738244747"/>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4572000" cy="2571750"/>
          </a:xfrm>
          <a:solidFill>
            <a:schemeClr val="bg1">
              <a:lumMod val="95000"/>
            </a:schemeClr>
          </a:solidFill>
        </p:spPr>
        <p:txBody>
          <a:bodyPr rtlCol="0">
            <a:normAutofit/>
          </a:bodyPr>
          <a:lstStyle>
            <a:lvl1pPr>
              <a:defRPr sz="1100"/>
            </a:lvl1pPr>
          </a:lstStyle>
          <a:p>
            <a:pPr lvl="0"/>
            <a:endParaRPr lang="en-US" noProof="0"/>
          </a:p>
        </p:txBody>
      </p:sp>
      <p:sp>
        <p:nvSpPr>
          <p:cNvPr id="5" name="Picture Placeholder 2"/>
          <p:cNvSpPr>
            <a:spLocks noGrp="1"/>
          </p:cNvSpPr>
          <p:nvPr>
            <p:ph type="pic" sz="quarter" idx="11"/>
          </p:nvPr>
        </p:nvSpPr>
        <p:spPr>
          <a:xfrm>
            <a:off x="4572000" y="2571750"/>
            <a:ext cx="4572000" cy="257175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67858639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Placeholder-Image">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2"/>
          <p:cNvSpPr>
            <a:spLocks noGrp="1"/>
          </p:cNvSpPr>
          <p:nvPr>
            <p:ph type="pic" sz="quarter" idx="10"/>
          </p:nvPr>
        </p:nvSpPr>
        <p:spPr>
          <a:xfrm>
            <a:off x="1" y="0"/>
            <a:ext cx="3047999" cy="2571750"/>
          </a:xfrm>
          <a:solidFill>
            <a:schemeClr val="bg1">
              <a:lumMod val="95000"/>
            </a:schemeClr>
          </a:solidFill>
        </p:spPr>
        <p:txBody>
          <a:bodyPr rtlCol="0">
            <a:normAutofit/>
          </a:bodyPr>
          <a:lstStyle>
            <a:lvl1pPr>
              <a:defRPr sz="1100"/>
            </a:lvl1pPr>
          </a:lstStyle>
          <a:p>
            <a:pPr lvl="0"/>
            <a:endParaRPr lang="en-US" noProof="0"/>
          </a:p>
        </p:txBody>
      </p:sp>
      <p:sp>
        <p:nvSpPr>
          <p:cNvPr id="10" name="Picture Placeholder 2"/>
          <p:cNvSpPr>
            <a:spLocks noGrp="1"/>
          </p:cNvSpPr>
          <p:nvPr>
            <p:ph type="pic" sz="quarter" idx="11"/>
          </p:nvPr>
        </p:nvSpPr>
        <p:spPr>
          <a:xfrm>
            <a:off x="3048000" y="2571750"/>
            <a:ext cx="3047999" cy="2571750"/>
          </a:xfrm>
          <a:solidFill>
            <a:schemeClr val="bg1">
              <a:lumMod val="95000"/>
            </a:schemeClr>
          </a:solidFill>
        </p:spPr>
        <p:txBody>
          <a:bodyPr rtlCol="0">
            <a:normAutofit/>
          </a:bodyPr>
          <a:lstStyle>
            <a:lvl1pPr>
              <a:defRPr sz="1100"/>
            </a:lvl1pPr>
          </a:lstStyle>
          <a:p>
            <a:pPr lvl="0"/>
            <a:endParaRPr lang="en-US" noProof="0"/>
          </a:p>
        </p:txBody>
      </p:sp>
      <p:sp>
        <p:nvSpPr>
          <p:cNvPr id="11" name="Picture Placeholder 2"/>
          <p:cNvSpPr>
            <a:spLocks noGrp="1"/>
          </p:cNvSpPr>
          <p:nvPr>
            <p:ph type="pic" sz="quarter" idx="12"/>
          </p:nvPr>
        </p:nvSpPr>
        <p:spPr>
          <a:xfrm>
            <a:off x="6096001" y="0"/>
            <a:ext cx="3047999" cy="257175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202197048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3047999" y="2571750"/>
            <a:ext cx="6096001" cy="2571750"/>
          </a:xfrm>
          <a:solidFill>
            <a:schemeClr val="bg1">
              <a:lumMod val="95000"/>
            </a:schemeClr>
          </a:solidFill>
        </p:spPr>
        <p:txBody>
          <a:bodyPr rtlCol="0">
            <a:normAutofit/>
          </a:bodyPr>
          <a:lstStyle>
            <a:lvl1pPr>
              <a:defRPr sz="1100"/>
            </a:lvl1pPr>
          </a:lstStyle>
          <a:p>
            <a:pPr lvl="0"/>
            <a:endParaRPr lang="en-US" noProof="0"/>
          </a:p>
        </p:txBody>
      </p:sp>
      <p:sp>
        <p:nvSpPr>
          <p:cNvPr id="12" name="Picture Placeholder 2"/>
          <p:cNvSpPr>
            <a:spLocks noGrp="1"/>
          </p:cNvSpPr>
          <p:nvPr>
            <p:ph type="pic" sz="quarter" idx="10"/>
          </p:nvPr>
        </p:nvSpPr>
        <p:spPr>
          <a:xfrm>
            <a:off x="1" y="0"/>
            <a:ext cx="3047999" cy="257175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256867614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0" y="0"/>
            <a:ext cx="4572000" cy="514350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24518440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0"/>
          </p:nvPr>
        </p:nvSpPr>
        <p:spPr>
          <a:xfrm>
            <a:off x="1" y="0"/>
            <a:ext cx="1335597" cy="5143500"/>
          </a:xfrm>
          <a:solidFill>
            <a:schemeClr val="bg1">
              <a:lumMod val="95000"/>
            </a:schemeClr>
          </a:solidFill>
        </p:spPr>
        <p:txBody>
          <a:bodyPr rtlCol="0">
            <a:normAutofit/>
          </a:bodyPr>
          <a:lstStyle>
            <a:lvl1pPr>
              <a:defRPr sz="1100"/>
            </a:lvl1pPr>
          </a:lstStyle>
          <a:p>
            <a:pPr lvl="0"/>
            <a:endParaRPr lang="en-US" noProof="0"/>
          </a:p>
        </p:txBody>
      </p:sp>
      <p:sp>
        <p:nvSpPr>
          <p:cNvPr id="11" name="Picture Placeholder 2"/>
          <p:cNvSpPr>
            <a:spLocks noGrp="1"/>
          </p:cNvSpPr>
          <p:nvPr>
            <p:ph type="pic" sz="quarter" idx="11"/>
          </p:nvPr>
        </p:nvSpPr>
        <p:spPr>
          <a:xfrm>
            <a:off x="5130365" y="0"/>
            <a:ext cx="1335597" cy="5143500"/>
          </a:xfrm>
          <a:solidFill>
            <a:schemeClr val="bg1">
              <a:lumMod val="95000"/>
            </a:schemeClr>
          </a:solidFill>
        </p:spPr>
        <p:txBody>
          <a:bodyPr rtlCol="0">
            <a:normAutofit/>
          </a:bodyPr>
          <a:lstStyle>
            <a:lvl1pPr>
              <a:defRPr sz="1100"/>
            </a:lvl1pPr>
          </a:lstStyle>
          <a:p>
            <a:pPr lvl="0"/>
            <a:endParaRPr lang="en-US" noProof="0"/>
          </a:p>
        </p:txBody>
      </p:sp>
      <p:sp>
        <p:nvSpPr>
          <p:cNvPr id="13" name="Picture Placeholder 2"/>
          <p:cNvSpPr>
            <a:spLocks noGrp="1"/>
          </p:cNvSpPr>
          <p:nvPr>
            <p:ph type="pic" sz="quarter" idx="12"/>
          </p:nvPr>
        </p:nvSpPr>
        <p:spPr>
          <a:xfrm>
            <a:off x="6467810" y="0"/>
            <a:ext cx="1335597" cy="5143500"/>
          </a:xfrm>
          <a:solidFill>
            <a:schemeClr val="bg1">
              <a:lumMod val="95000"/>
            </a:schemeClr>
          </a:solidFill>
        </p:spPr>
        <p:txBody>
          <a:bodyPr rtlCol="0">
            <a:normAutofit/>
          </a:bodyPr>
          <a:lstStyle>
            <a:lvl1pPr>
              <a:defRPr sz="1100"/>
            </a:lvl1pPr>
          </a:lstStyle>
          <a:p>
            <a:pPr lvl="0"/>
            <a:endParaRPr lang="en-US" noProof="0"/>
          </a:p>
        </p:txBody>
      </p:sp>
      <p:sp>
        <p:nvSpPr>
          <p:cNvPr id="14" name="Picture Placeholder 2"/>
          <p:cNvSpPr>
            <a:spLocks noGrp="1"/>
          </p:cNvSpPr>
          <p:nvPr>
            <p:ph type="pic" sz="quarter" idx="13"/>
          </p:nvPr>
        </p:nvSpPr>
        <p:spPr>
          <a:xfrm>
            <a:off x="7803974" y="0"/>
            <a:ext cx="1335597" cy="5143500"/>
          </a:xfrm>
          <a:solidFill>
            <a:schemeClr val="bg1">
              <a:lumMod val="95000"/>
            </a:schemeClr>
          </a:solidFill>
        </p:spPr>
        <p:txBody>
          <a:bodyPr rtlCol="0">
            <a:normAutofit/>
          </a:bodyPr>
          <a:lstStyle>
            <a:lvl1pPr>
              <a:defRPr sz="1100"/>
            </a:lvl1pPr>
          </a:lstStyle>
          <a:p>
            <a:pPr lvl="0"/>
            <a:endParaRPr lang="en-US" noProof="0"/>
          </a:p>
        </p:txBody>
      </p:sp>
      <p:sp>
        <p:nvSpPr>
          <p:cNvPr id="17" name="Picture Placeholder 6"/>
          <p:cNvSpPr>
            <a:spLocks noGrp="1"/>
          </p:cNvSpPr>
          <p:nvPr>
            <p:ph type="pic" sz="quarter" idx="14"/>
          </p:nvPr>
        </p:nvSpPr>
        <p:spPr>
          <a:xfrm>
            <a:off x="2679852" y="1123569"/>
            <a:ext cx="1128435" cy="1128141"/>
          </a:xfrm>
          <a:prstGeom prst="ellipse">
            <a:avLst/>
          </a:prstGeom>
          <a:solidFill>
            <a:schemeClr val="bg1">
              <a:lumMod val="95000"/>
            </a:schemeClr>
          </a:solidFill>
        </p:spPr>
        <p:txBody>
          <a:bodyPr rtlCol="0">
            <a:normAutofit/>
          </a:bodyPr>
          <a:lstStyle>
            <a:lvl1pPr>
              <a:defRPr sz="800"/>
            </a:lvl1pPr>
          </a:lstStyle>
          <a:p>
            <a:pPr lvl="0"/>
            <a:endParaRPr lang="en-US" noProof="0"/>
          </a:p>
        </p:txBody>
      </p:sp>
    </p:spTree>
    <p:extLst>
      <p:ext uri="{BB962C8B-B14F-4D97-AF65-F5344CB8AC3E}">
        <p14:creationId xmlns:p14="http://schemas.microsoft.com/office/powerpoint/2010/main" val="98419142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Placeholder-Image">
    <p:spTree>
      <p:nvGrpSpPr>
        <p:cNvPr id="1" name=""/>
        <p:cNvGrpSpPr/>
        <p:nvPr/>
      </p:nvGrpSpPr>
      <p:grpSpPr>
        <a:xfrm>
          <a:off x="0" y="0"/>
          <a:ext cx="0" cy="0"/>
          <a:chOff x="0" y="0"/>
          <a:chExt cx="0" cy="0"/>
        </a:xfrm>
      </p:grpSpPr>
      <p:sp>
        <p:nvSpPr>
          <p:cNvPr id="20" name="Picture Placeholder 2"/>
          <p:cNvSpPr>
            <a:spLocks noGrp="1"/>
          </p:cNvSpPr>
          <p:nvPr>
            <p:ph type="pic" sz="quarter" idx="11"/>
          </p:nvPr>
        </p:nvSpPr>
        <p:spPr>
          <a:xfrm>
            <a:off x="0" y="0"/>
            <a:ext cx="1335597" cy="5143500"/>
          </a:xfrm>
          <a:solidFill>
            <a:schemeClr val="bg1">
              <a:lumMod val="95000"/>
            </a:schemeClr>
          </a:solidFill>
        </p:spPr>
        <p:txBody>
          <a:bodyPr rtlCol="0">
            <a:normAutofit/>
          </a:bodyPr>
          <a:lstStyle>
            <a:lvl1pPr>
              <a:defRPr sz="1100"/>
            </a:lvl1pPr>
          </a:lstStyle>
          <a:p>
            <a:pPr lvl="0"/>
            <a:endParaRPr lang="en-US" noProof="0"/>
          </a:p>
        </p:txBody>
      </p:sp>
      <p:sp>
        <p:nvSpPr>
          <p:cNvPr id="21" name="Picture Placeholder 2"/>
          <p:cNvSpPr>
            <a:spLocks noGrp="1"/>
          </p:cNvSpPr>
          <p:nvPr>
            <p:ph type="pic" sz="quarter" idx="12"/>
          </p:nvPr>
        </p:nvSpPr>
        <p:spPr>
          <a:xfrm>
            <a:off x="1337446" y="0"/>
            <a:ext cx="1335597" cy="5143500"/>
          </a:xfrm>
          <a:solidFill>
            <a:schemeClr val="bg1">
              <a:lumMod val="95000"/>
            </a:schemeClr>
          </a:solidFill>
        </p:spPr>
        <p:txBody>
          <a:bodyPr rtlCol="0">
            <a:normAutofit/>
          </a:bodyPr>
          <a:lstStyle>
            <a:lvl1pPr>
              <a:defRPr sz="1100"/>
            </a:lvl1pPr>
          </a:lstStyle>
          <a:p>
            <a:pPr lvl="0"/>
            <a:endParaRPr lang="en-US" noProof="0"/>
          </a:p>
        </p:txBody>
      </p:sp>
      <p:sp>
        <p:nvSpPr>
          <p:cNvPr id="22" name="Picture Placeholder 2"/>
          <p:cNvSpPr>
            <a:spLocks noGrp="1"/>
          </p:cNvSpPr>
          <p:nvPr>
            <p:ph type="pic" sz="quarter" idx="13"/>
          </p:nvPr>
        </p:nvSpPr>
        <p:spPr>
          <a:xfrm>
            <a:off x="2673609" y="0"/>
            <a:ext cx="1335597" cy="5143500"/>
          </a:xfrm>
          <a:solidFill>
            <a:schemeClr val="bg1">
              <a:lumMod val="95000"/>
            </a:schemeClr>
          </a:solidFill>
        </p:spPr>
        <p:txBody>
          <a:bodyPr rtlCol="0">
            <a:normAutofit/>
          </a:bodyPr>
          <a:lstStyle>
            <a:lvl1pPr>
              <a:defRPr sz="1100"/>
            </a:lvl1pPr>
          </a:lstStyle>
          <a:p>
            <a:pPr lvl="0"/>
            <a:endParaRPr lang="en-US" noProof="0"/>
          </a:p>
        </p:txBody>
      </p:sp>
      <p:sp>
        <p:nvSpPr>
          <p:cNvPr id="23" name="Picture Placeholder 2"/>
          <p:cNvSpPr>
            <a:spLocks noGrp="1"/>
          </p:cNvSpPr>
          <p:nvPr>
            <p:ph type="pic" sz="quarter" idx="10"/>
          </p:nvPr>
        </p:nvSpPr>
        <p:spPr>
          <a:xfrm>
            <a:off x="7808403" y="0"/>
            <a:ext cx="1335597" cy="5143500"/>
          </a:xfrm>
          <a:solidFill>
            <a:schemeClr val="bg1">
              <a:lumMod val="95000"/>
            </a:schemeClr>
          </a:solidFill>
        </p:spPr>
        <p:txBody>
          <a:bodyPr rtlCol="0">
            <a:normAutofit/>
          </a:bodyPr>
          <a:lstStyle>
            <a:lvl1pPr>
              <a:defRPr sz="1100"/>
            </a:lvl1pPr>
          </a:lstStyle>
          <a:p>
            <a:pPr lvl="0"/>
            <a:endParaRPr lang="en-US" noProof="0"/>
          </a:p>
        </p:txBody>
      </p:sp>
      <p:sp>
        <p:nvSpPr>
          <p:cNvPr id="24" name="Picture Placeholder 6"/>
          <p:cNvSpPr>
            <a:spLocks noGrp="1"/>
          </p:cNvSpPr>
          <p:nvPr>
            <p:ph type="pic" sz="quarter" idx="14"/>
          </p:nvPr>
        </p:nvSpPr>
        <p:spPr>
          <a:xfrm>
            <a:off x="5336804" y="1123569"/>
            <a:ext cx="1128435" cy="1128141"/>
          </a:xfrm>
          <a:prstGeom prst="ellipse">
            <a:avLst/>
          </a:prstGeom>
          <a:solidFill>
            <a:schemeClr val="bg1">
              <a:lumMod val="95000"/>
            </a:schemeClr>
          </a:solidFill>
        </p:spPr>
        <p:txBody>
          <a:bodyPr rtlCol="0">
            <a:normAutofit/>
          </a:bodyPr>
          <a:lstStyle>
            <a:lvl1pPr>
              <a:defRPr sz="800"/>
            </a:lvl1pPr>
          </a:lstStyle>
          <a:p>
            <a:pPr lvl="0"/>
            <a:endParaRPr lang="en-US" noProof="0"/>
          </a:p>
        </p:txBody>
      </p:sp>
    </p:spTree>
    <p:extLst>
      <p:ext uri="{BB962C8B-B14F-4D97-AF65-F5344CB8AC3E}">
        <p14:creationId xmlns:p14="http://schemas.microsoft.com/office/powerpoint/2010/main" val="1158659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6" tIns="34283" rIns="68566" bIns="3428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7" name="Title Placeholder 3"/>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ctr" anchorCtr="0" compatLnSpc="1">
            <a:prstTxWarp prst="textNoShape">
              <a:avLst/>
            </a:prstTxWarp>
          </a:bodyPr>
          <a:lstStyle/>
          <a:p>
            <a:pPr lvl="0"/>
            <a:r>
              <a:rPr lang="en-US" altLang="en-US" smtClean="0"/>
              <a:t>Click to edit Master title style</a:t>
            </a:r>
          </a:p>
        </p:txBody>
      </p:sp>
    </p:spTree>
  </p:cSld>
  <p:clrMap bg1="lt1" tx1="dk1" bg2="lt2" tx2="dk2" accent1="accent1" accent2="accent2" accent3="accent3" accent4="accent4" accent5="accent5" accent6="accent6" hlink="hlink" folHlink="folHlink"/>
  <p:sldLayoutIdLst>
    <p:sldLayoutId id="2147484791" r:id="rId1"/>
    <p:sldLayoutId id="2147484778" r:id="rId2"/>
    <p:sldLayoutId id="2147484779" r:id="rId3"/>
    <p:sldLayoutId id="2147484780" r:id="rId4"/>
    <p:sldLayoutId id="2147484792" r:id="rId5"/>
    <p:sldLayoutId id="2147484781" r:id="rId6"/>
    <p:sldLayoutId id="2147484782" r:id="rId7"/>
    <p:sldLayoutId id="2147484783" r:id="rId8"/>
    <p:sldLayoutId id="2147484784" r:id="rId9"/>
    <p:sldLayoutId id="2147484793" r:id="rId10"/>
    <p:sldLayoutId id="2147484794" r:id="rId11"/>
    <p:sldLayoutId id="2147484795" r:id="rId12"/>
    <p:sldLayoutId id="2147484796" r:id="rId13"/>
    <p:sldLayoutId id="2147484785" r:id="rId14"/>
    <p:sldLayoutId id="2147484786" r:id="rId15"/>
    <p:sldLayoutId id="2147484787" r:id="rId16"/>
    <p:sldLayoutId id="2147484797" r:id="rId17"/>
    <p:sldLayoutId id="2147484798" r:id="rId18"/>
    <p:sldLayoutId id="2147484799" r:id="rId19"/>
    <p:sldLayoutId id="2147484788" r:id="rId20"/>
    <p:sldLayoutId id="2147484800" r:id="rId21"/>
    <p:sldLayoutId id="2147484801" r:id="rId22"/>
    <p:sldLayoutId id="2147484802" r:id="rId23"/>
    <p:sldLayoutId id="2147484789" r:id="rId24"/>
    <p:sldLayoutId id="2147484803" r:id="rId25"/>
    <p:sldLayoutId id="2147484804" r:id="rId26"/>
    <p:sldLayoutId id="2147484805" r:id="rId27"/>
    <p:sldLayoutId id="2147484806" r:id="rId28"/>
    <p:sldLayoutId id="2147484807" r:id="rId29"/>
    <p:sldLayoutId id="2147484808" r:id="rId30"/>
    <p:sldLayoutId id="2147484790" r:id="rId31"/>
    <p:sldLayoutId id="2147484809" r:id="rId32"/>
    <p:sldLayoutId id="2147484810" r:id="rId33"/>
    <p:sldLayoutId id="2147484811" r:id="rId34"/>
    <p:sldLayoutId id="2147484812" r:id="rId35"/>
    <p:sldLayoutId id="2147484813" r:id="rId36"/>
    <p:sldLayoutId id="2147484814" r:id="rId37"/>
    <p:sldLayoutId id="2147484815" r:id="rId38"/>
  </p:sldLayoutIdLst>
  <p:transition/>
  <p:timing>
    <p:tnLst>
      <p:par>
        <p:cTn id="1" dur="indefinite" restart="never" nodeType="tmRoot"/>
      </p:par>
    </p:tnLst>
  </p:timing>
  <p:hf hdr="0" ftr="0" dt="0"/>
  <p:txStyles>
    <p:title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p:titleStyle>
    <p:body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63" rtl="0" eaLnBrk="1" latinLnBrk="0" hangingPunct="1">
        <a:defRPr sz="1400" kern="1200">
          <a:solidFill>
            <a:schemeClr val="tx1"/>
          </a:solidFill>
          <a:latin typeface="+mn-lt"/>
          <a:ea typeface="+mn-ea"/>
          <a:cs typeface="+mn-cs"/>
        </a:defRPr>
      </a:lvl1pPr>
      <a:lvl2pPr marL="342831" algn="l" defTabSz="685663" rtl="0" eaLnBrk="1" latinLnBrk="0" hangingPunct="1">
        <a:defRPr sz="1400" kern="1200">
          <a:solidFill>
            <a:schemeClr val="tx1"/>
          </a:solidFill>
          <a:latin typeface="+mn-lt"/>
          <a:ea typeface="+mn-ea"/>
          <a:cs typeface="+mn-cs"/>
        </a:defRPr>
      </a:lvl2pPr>
      <a:lvl3pPr marL="685663" algn="l" defTabSz="685663" rtl="0" eaLnBrk="1" latinLnBrk="0" hangingPunct="1">
        <a:defRPr sz="1400" kern="1200">
          <a:solidFill>
            <a:schemeClr val="tx1"/>
          </a:solidFill>
          <a:latin typeface="+mn-lt"/>
          <a:ea typeface="+mn-ea"/>
          <a:cs typeface="+mn-cs"/>
        </a:defRPr>
      </a:lvl3pPr>
      <a:lvl4pPr marL="1028494" algn="l" defTabSz="685663" rtl="0" eaLnBrk="1" latinLnBrk="0" hangingPunct="1">
        <a:defRPr sz="1400" kern="1200">
          <a:solidFill>
            <a:schemeClr val="tx1"/>
          </a:solidFill>
          <a:latin typeface="+mn-lt"/>
          <a:ea typeface="+mn-ea"/>
          <a:cs typeface="+mn-cs"/>
        </a:defRPr>
      </a:lvl4pPr>
      <a:lvl5pPr marL="1371326" algn="l" defTabSz="685663" rtl="0" eaLnBrk="1" latinLnBrk="0" hangingPunct="1">
        <a:defRPr sz="1400" kern="1200">
          <a:solidFill>
            <a:schemeClr val="tx1"/>
          </a:solidFill>
          <a:latin typeface="+mn-lt"/>
          <a:ea typeface="+mn-ea"/>
          <a:cs typeface="+mn-cs"/>
        </a:defRPr>
      </a:lvl5pPr>
      <a:lvl6pPr marL="1714157" algn="l" defTabSz="685663" rtl="0" eaLnBrk="1" latinLnBrk="0" hangingPunct="1">
        <a:defRPr sz="1400" kern="1200">
          <a:solidFill>
            <a:schemeClr val="tx1"/>
          </a:solidFill>
          <a:latin typeface="+mn-lt"/>
          <a:ea typeface="+mn-ea"/>
          <a:cs typeface="+mn-cs"/>
        </a:defRPr>
      </a:lvl6pPr>
      <a:lvl7pPr marL="2056989" algn="l" defTabSz="685663" rtl="0" eaLnBrk="1" latinLnBrk="0" hangingPunct="1">
        <a:defRPr sz="1400" kern="1200">
          <a:solidFill>
            <a:schemeClr val="tx1"/>
          </a:solidFill>
          <a:latin typeface="+mn-lt"/>
          <a:ea typeface="+mn-ea"/>
          <a:cs typeface="+mn-cs"/>
        </a:defRPr>
      </a:lvl7pPr>
      <a:lvl8pPr marL="2399820" algn="l" defTabSz="685663" rtl="0" eaLnBrk="1" latinLnBrk="0" hangingPunct="1">
        <a:defRPr sz="1400" kern="1200">
          <a:solidFill>
            <a:schemeClr val="tx1"/>
          </a:solidFill>
          <a:latin typeface="+mn-lt"/>
          <a:ea typeface="+mn-ea"/>
          <a:cs typeface="+mn-cs"/>
        </a:defRPr>
      </a:lvl8pPr>
      <a:lvl9pPr marL="2742651" algn="l" defTabSz="68566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1.pn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hyperlink" Target="http://www.myco.dica.gov.m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g"/><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jpeg"/><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jpeg"/><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 Id="rId6" Type="http://schemas.openxmlformats.org/officeDocument/2006/relationships/image" Target="../media/image82.jpeg"/><Relationship Id="rId5" Type="http://schemas.openxmlformats.org/officeDocument/2006/relationships/image" Target="../media/image1.png"/><Relationship Id="rId4" Type="http://schemas.openxmlformats.org/officeDocument/2006/relationships/image" Target="../media/image81.jpeg"/></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6.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7.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4.xml"/><Relationship Id="rId6" Type="http://schemas.openxmlformats.org/officeDocument/2006/relationships/image" Target="../media/image94.jpeg"/><Relationship Id="rId5" Type="http://schemas.openxmlformats.org/officeDocument/2006/relationships/image" Target="../media/image1.png"/><Relationship Id="rId4" Type="http://schemas.openxmlformats.org/officeDocument/2006/relationships/image" Target="../media/image93.jpe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66.xml.rels><?xml version="1.0" encoding="UTF-8" standalone="yes"?>
<Relationships xmlns="http://schemas.openxmlformats.org/package/2006/relationships"><Relationship Id="rId8" Type="http://schemas.openxmlformats.org/officeDocument/2006/relationships/hyperlink" Target="http://www.charltonslaw.com/" TargetMode="External"/><Relationship Id="rId3" Type="http://schemas.openxmlformats.org/officeDocument/2006/relationships/image" Target="../media/image97.jpeg"/><Relationship Id="rId7" Type="http://schemas.openxmlformats.org/officeDocument/2006/relationships/hyperlink" Target="mailto:enquiries@charltonslaw.com" TargetMode="Externa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www.charltonsmyanmar.com/" TargetMode="External"/><Relationship Id="rId2" Type="http://schemas.openxmlformats.org/officeDocument/2006/relationships/image" Target="../media/image101.jpeg"/><Relationship Id="rId1" Type="http://schemas.openxmlformats.org/officeDocument/2006/relationships/slideLayout" Target="../slideLayouts/slideLayout4.xml"/><Relationship Id="rId6" Type="http://schemas.openxmlformats.org/officeDocument/2006/relationships/hyperlink" Target="mailto:enquiries.myanmar@charltonslaw.com" TargetMode="External"/><Relationship Id="rId5" Type="http://schemas.openxmlformats.org/officeDocument/2006/relationships/hyperlink" Target="mailto:enquiries.shanghai@charltonslaw.com" TargetMode="External"/><Relationship Id="rId4" Type="http://schemas.openxmlformats.org/officeDocument/2006/relationships/hyperlink" Target="mailto:enquiries.beijing@charltonslaw.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sharpenSoften amount="2000"/>
                    </a14:imgEffect>
                    <a14:imgEffect>
                      <a14:brightnessContrast bright="-25000" contrast="-5000"/>
                    </a14:imgEffect>
                  </a14:imgLayer>
                </a14:imgProps>
              </a:ext>
              <a:ext uri="{28A0092B-C50C-407E-A947-70E740481C1C}">
                <a14:useLocalDpi xmlns:a14="http://schemas.microsoft.com/office/drawing/2010/main" val="0"/>
              </a:ext>
            </a:extLst>
          </a:blip>
          <a:stretch>
            <a:fillRect/>
          </a:stretch>
        </p:blipFill>
        <p:spPr>
          <a:xfrm>
            <a:off x="0" y="-19050"/>
            <a:ext cx="9144000" cy="5181600"/>
          </a:xfrm>
          <a:prstGeom prst="rect">
            <a:avLst/>
          </a:prstGeom>
        </p:spPr>
      </p:pic>
      <p:sp>
        <p:nvSpPr>
          <p:cNvPr id="29699" name="TextBox 7"/>
          <p:cNvSpPr txBox="1">
            <a:spLocks noChangeArrowheads="1"/>
          </p:cNvSpPr>
          <p:nvPr/>
        </p:nvSpPr>
        <p:spPr bwMode="auto">
          <a:xfrm>
            <a:off x="2222500" y="3143250"/>
            <a:ext cx="447198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17145" rIns="34290" bIns="17145">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eaLnBrk="1" hangingPunct="1"/>
            <a:endParaRPr kumimoji="1" lang="zh-CN" altLang="en-US">
              <a:ea typeface="SimSun" panose="02010600030101010101" pitchFamily="2" charset="-122"/>
            </a:endParaRPr>
          </a:p>
        </p:txBody>
      </p:sp>
      <p:pic>
        <p:nvPicPr>
          <p:cNvPr id="2970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457325" y="1962150"/>
            <a:ext cx="6229350" cy="1106487"/>
          </a:xfrm>
        </p:spPr>
        <p:txBody>
          <a:bodyPr/>
          <a:lstStyle/>
          <a:p>
            <a:pPr algn="ctr"/>
            <a:r>
              <a:rPr lang="en-US" altLang="en-US" sz="3200" dirty="0">
                <a:solidFill>
                  <a:schemeClr val="lt1"/>
                </a:solidFill>
                <a:latin typeface="Century Gothic" panose="020B0502020202020204" pitchFamily="34" charset="0"/>
                <a:ea typeface="+mn-ea"/>
                <a:cs typeface="Arial" panose="020B0604020202020204" pitchFamily="34" charset="0"/>
                <a:sym typeface="Century Gothic" panose="020B0502020202020204" pitchFamily="34" charset="0"/>
              </a:rPr>
              <a:t>Introduction to Doing Business in Myanmar </a:t>
            </a:r>
            <a:endParaRPr lang="en-US" dirty="0"/>
          </a:p>
        </p:txBody>
      </p:sp>
    </p:spTree>
    <p:extLst>
      <p:ext uri="{BB962C8B-B14F-4D97-AF65-F5344CB8AC3E}">
        <p14:creationId xmlns:p14="http://schemas.microsoft.com/office/powerpoint/2010/main" val="85488825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00" y="-1466850"/>
            <a:ext cx="4049708" cy="3778317"/>
          </a:xfrm>
          <a:prstGeom prst="ellipse">
            <a:avLst/>
          </a:prstGeom>
        </p:spPr>
      </p:pic>
      <p:pic>
        <p:nvPicPr>
          <p:cNvPr id="3892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38922" name="TextBox 10"/>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A4B99337-A6DF-4737-8290-0C1A2DBD01D2}"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10</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7" name="Google Shape;139;p6"/>
          <p:cNvSpPr txBox="1">
            <a:spLocks noChangeArrowheads="1"/>
          </p:cNvSpPr>
          <p:nvPr/>
        </p:nvSpPr>
        <p:spPr bwMode="auto">
          <a:xfrm>
            <a:off x="1274805" y="1352550"/>
            <a:ext cx="6005512" cy="297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457200" indent="-3175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125000"/>
              </a:lnSpc>
              <a:buClr>
                <a:srgbClr val="FF0000"/>
              </a:buClr>
              <a:buFont typeface="Wingdings" panose="05000000000000000000" pitchFamily="2" charset="2"/>
              <a:buChar char="v"/>
            </a:pPr>
            <a:r>
              <a:rPr lang="en-US" altLang="en-US" dirty="0">
                <a:latin typeface="Calibri" panose="020F0502020204030204" pitchFamily="34" charset="0"/>
                <a:cs typeface="Calibri" panose="020F0502020204030204" pitchFamily="34" charset="0"/>
              </a:rPr>
              <a:t>Business activities are divided into</a:t>
            </a:r>
            <a:r>
              <a:rPr lang="en-US" altLang="en-US" dirty="0">
                <a:solidFill>
                  <a:srgbClr val="C00000"/>
                </a:solidFill>
                <a:latin typeface="Calibri" panose="020F0502020204030204" pitchFamily="34" charset="0"/>
                <a:cs typeface="Calibri" panose="020F0502020204030204" pitchFamily="34" charset="0"/>
              </a:rPr>
              <a:t> </a:t>
            </a:r>
            <a:r>
              <a:rPr lang="en-US" altLang="en-US" b="1" u="sng" dirty="0">
                <a:solidFill>
                  <a:schemeClr val="tx2"/>
                </a:solidFill>
                <a:latin typeface="Calibri" panose="020F0502020204030204" pitchFamily="34" charset="0"/>
                <a:cs typeface="Calibri" panose="020F0502020204030204" pitchFamily="34" charset="0"/>
              </a:rPr>
              <a:t>three</a:t>
            </a:r>
            <a:r>
              <a:rPr lang="en-US" altLang="en-US" b="1" dirty="0">
                <a:solidFill>
                  <a:srgbClr val="C00000"/>
                </a:solidFill>
                <a:latin typeface="Calibri" panose="020F0502020204030204" pitchFamily="34" charset="0"/>
                <a:cs typeface="Calibri" panose="020F0502020204030204" pitchFamily="34" charset="0"/>
              </a:rPr>
              <a:t> </a:t>
            </a:r>
            <a:r>
              <a:rPr lang="en-US" altLang="en-US" dirty="0">
                <a:latin typeface="Calibri" panose="020F0502020204030204" pitchFamily="34" charset="0"/>
                <a:cs typeface="Calibri" panose="020F0502020204030204" pitchFamily="34" charset="0"/>
              </a:rPr>
              <a:t>broad categories:-</a:t>
            </a:r>
          </a:p>
          <a:p>
            <a:pPr>
              <a:lnSpc>
                <a:spcPct val="125000"/>
              </a:lnSpc>
              <a:buClr>
                <a:srgbClr val="FF0000"/>
              </a:buClr>
              <a:buFont typeface="Wingdings" panose="05000000000000000000" pitchFamily="2" charset="2"/>
              <a:buChar char="v"/>
            </a:pPr>
            <a:endParaRPr lang="en-US" altLang="en-US" dirty="0">
              <a:latin typeface="Calibri" panose="020F0502020204030204" pitchFamily="34" charset="0"/>
              <a:cs typeface="Calibri" panose="020F0502020204030204" pitchFamily="34" charset="0"/>
            </a:endParaRPr>
          </a:p>
          <a:p>
            <a:pPr lvl="1">
              <a:lnSpc>
                <a:spcPct val="125000"/>
              </a:lnSpc>
              <a:buClr>
                <a:srgbClr val="FF0000"/>
              </a:buClr>
              <a:buFont typeface="Courier New" panose="02070309020205020404" pitchFamily="49" charset="0"/>
              <a:buChar char="o"/>
            </a:pPr>
            <a:r>
              <a:rPr lang="en-US" altLang="en-US" dirty="0">
                <a:latin typeface="Calibri" panose="020F0502020204030204" pitchFamily="34" charset="0"/>
                <a:cs typeface="Calibri" panose="020F0502020204030204" pitchFamily="34" charset="0"/>
              </a:rPr>
              <a:t>Industrial (Manufacturing)</a:t>
            </a:r>
          </a:p>
          <a:p>
            <a:pPr lvl="1">
              <a:lnSpc>
                <a:spcPct val="125000"/>
              </a:lnSpc>
              <a:buClr>
                <a:srgbClr val="FF0000"/>
              </a:buClr>
              <a:buFont typeface="Courier New" panose="02070309020205020404" pitchFamily="49" charset="0"/>
              <a:buChar char="o"/>
            </a:pPr>
            <a:r>
              <a:rPr lang="en-US" altLang="en-US" dirty="0">
                <a:latin typeface="Calibri" panose="020F0502020204030204" pitchFamily="34" charset="0"/>
                <a:cs typeface="Calibri" panose="020F0502020204030204" pitchFamily="34" charset="0"/>
              </a:rPr>
              <a:t>Services / Construction</a:t>
            </a:r>
          </a:p>
          <a:p>
            <a:pPr lvl="1">
              <a:lnSpc>
                <a:spcPct val="125000"/>
              </a:lnSpc>
              <a:buClr>
                <a:srgbClr val="FF0000"/>
              </a:buClr>
              <a:buFont typeface="Courier New" panose="02070309020205020404" pitchFamily="49" charset="0"/>
              <a:buChar char="o"/>
            </a:pPr>
            <a:r>
              <a:rPr lang="en-US" altLang="en-US" dirty="0">
                <a:latin typeface="Calibri" panose="020F0502020204030204" pitchFamily="34" charset="0"/>
                <a:cs typeface="Calibri" panose="020F0502020204030204" pitchFamily="34" charset="0"/>
              </a:rPr>
              <a:t>Trading (Wholesale and Retail Business)</a:t>
            </a:r>
          </a:p>
          <a:p>
            <a:pPr>
              <a:lnSpc>
                <a:spcPct val="125000"/>
              </a:lnSpc>
            </a:pPr>
            <a:r>
              <a:rPr lang="en-US" altLang="en-US" dirty="0">
                <a:latin typeface="Calibri" panose="020F0502020204030204" pitchFamily="34" charset="0"/>
                <a:cs typeface="Calibri" panose="020F0502020204030204" pitchFamily="34" charset="0"/>
              </a:rPr>
              <a:t> </a:t>
            </a:r>
          </a:p>
          <a:p>
            <a:pPr algn="just">
              <a:lnSpc>
                <a:spcPct val="125000"/>
              </a:lnSpc>
              <a:buClr>
                <a:srgbClr val="FF0000"/>
              </a:buClr>
              <a:buFont typeface="Wingdings" panose="05000000000000000000" pitchFamily="2" charset="2"/>
              <a:buChar char="v"/>
            </a:pPr>
            <a:r>
              <a:rPr lang="en-US" altLang="en-US" dirty="0" smtClean="0">
                <a:latin typeface="Calibri" panose="020F0502020204030204" pitchFamily="34" charset="0"/>
                <a:cs typeface="Calibri" panose="020F0502020204030204" pitchFamily="34" charset="0"/>
              </a:rPr>
              <a:t>Previously</a:t>
            </a:r>
            <a:r>
              <a:rPr lang="en-US" altLang="en-US" dirty="0">
                <a:latin typeface="Calibri" panose="020F0502020204030204" pitchFamily="34" charset="0"/>
                <a:cs typeface="Calibri" panose="020F0502020204030204" pitchFamily="34" charset="0"/>
              </a:rPr>
              <a:t>, trading activities are reserved to Myanmar nationals and companies wholly owned by Myanmar nationals. However, foreign companies are now permitted, with the approval of the Ministry of Commerce, to conduct trading business such as wholesale and retail under Notification No. 15/2017 of Myanmar Investment Commission.</a:t>
            </a:r>
          </a:p>
        </p:txBody>
      </p:sp>
      <p:sp>
        <p:nvSpPr>
          <p:cNvPr id="2" name="Title 1"/>
          <p:cNvSpPr>
            <a:spLocks noGrp="1"/>
          </p:cNvSpPr>
          <p:nvPr>
            <p:ph type="title" idx="4294967295"/>
          </p:nvPr>
        </p:nvSpPr>
        <p:spPr>
          <a:xfrm>
            <a:off x="2655094" y="509587"/>
            <a:ext cx="2495550" cy="536575"/>
          </a:xfrm>
        </p:spPr>
        <p:txBody>
          <a:bodyPr/>
          <a:lstStyle/>
          <a:p>
            <a:pPr rtl="0" eaLnBrk="1" fontAlgn="base" hangingPunct="1"/>
            <a:r>
              <a:rPr lang="en-US" sz="1400" b="1" kern="1200" dirty="0" smtClean="0">
                <a:solidFill>
                  <a:srgbClr val="C40031"/>
                </a:solidFill>
                <a:effectLst/>
                <a:latin typeface="Calibri" panose="020F0502020204030204" pitchFamily="34" charset="0"/>
                <a:ea typeface="+mn-ea"/>
                <a:cs typeface="Calibri" panose="020F0502020204030204" pitchFamily="34" charset="0"/>
              </a:rPr>
              <a:t>Categories of Business Activities</a:t>
            </a:r>
            <a:endParaRPr lang="en-US" dirty="0" smtClean="0">
              <a:effectLst/>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40965" name="TextBox 8"/>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BE298C39-078D-4624-8A3E-DA2B9774A345}"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11</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200" y="0"/>
            <a:ext cx="6553200" cy="5143500"/>
          </a:xfrm>
          <a:prstGeom prst="homePlate">
            <a:avLst/>
          </a:prstGeom>
        </p:spPr>
      </p:pic>
      <p:sp>
        <p:nvSpPr>
          <p:cNvPr id="6" name="Google Shape;139;p6"/>
          <p:cNvSpPr txBox="1">
            <a:spLocks noChangeArrowheads="1"/>
          </p:cNvSpPr>
          <p:nvPr/>
        </p:nvSpPr>
        <p:spPr bwMode="auto">
          <a:xfrm>
            <a:off x="2514600" y="895350"/>
            <a:ext cx="6318849" cy="370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457200" indent="-3175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lnSpc>
                <a:spcPct val="125000"/>
              </a:lnSpc>
              <a:buClr>
                <a:srgbClr val="FF0000"/>
              </a:buClr>
              <a:buFont typeface="Wingdings" panose="05000000000000000000" pitchFamily="2" charset="2"/>
              <a:buChar char="v"/>
            </a:pPr>
            <a:r>
              <a:rPr lang="en-US" altLang="en-US" sz="1200" dirty="0" smtClean="0">
                <a:latin typeface="Calibri" panose="020F0502020204030204" pitchFamily="34" charset="0"/>
                <a:cs typeface="Calibri" panose="020F0502020204030204" pitchFamily="34" charset="0"/>
              </a:rPr>
              <a:t>MIL </a:t>
            </a:r>
            <a:r>
              <a:rPr lang="en-US" altLang="en-US" sz="1200" dirty="0">
                <a:latin typeface="Calibri" panose="020F0502020204030204" pitchFamily="34" charset="0"/>
                <a:cs typeface="Calibri" panose="020F0502020204030204" pitchFamily="34" charset="0"/>
              </a:rPr>
              <a:t>was enacted in 2016 by combining the Foreign Investment Law, 2012 and Myanmar Citizens Investment Law, 2013</a:t>
            </a:r>
          </a:p>
          <a:p>
            <a:pPr algn="just">
              <a:lnSpc>
                <a:spcPct val="125000"/>
              </a:lnSpc>
              <a:buClr>
                <a:srgbClr val="FF0000"/>
              </a:buClr>
              <a:buFont typeface="Wingdings" panose="05000000000000000000" pitchFamily="2" charset="2"/>
              <a:buChar char="v"/>
            </a:pPr>
            <a:r>
              <a:rPr lang="en-US" altLang="en-US" sz="1200" dirty="0" smtClean="0">
                <a:latin typeface="Calibri" panose="020F0502020204030204" pitchFamily="34" charset="0"/>
                <a:cs typeface="Calibri" panose="020F0502020204030204" pitchFamily="34" charset="0"/>
              </a:rPr>
              <a:t>The </a:t>
            </a:r>
            <a:r>
              <a:rPr lang="en-US" altLang="en-US" sz="1200" dirty="0">
                <a:latin typeface="Calibri" panose="020F0502020204030204" pitchFamily="34" charset="0"/>
                <a:cs typeface="Calibri" panose="020F0502020204030204" pitchFamily="34" charset="0"/>
              </a:rPr>
              <a:t>government separately passed implementing rules (Myanmar Investment Rules) on 30 March  2017</a:t>
            </a:r>
          </a:p>
          <a:p>
            <a:pPr algn="just">
              <a:lnSpc>
                <a:spcPct val="125000"/>
              </a:lnSpc>
              <a:buClr>
                <a:srgbClr val="FF0000"/>
              </a:buClr>
              <a:buFont typeface="Wingdings" panose="05000000000000000000" pitchFamily="2" charset="2"/>
              <a:buChar char="v"/>
            </a:pPr>
            <a:r>
              <a:rPr lang="en-US" altLang="en-US" sz="1200" dirty="0" smtClean="0">
                <a:latin typeface="Calibri" panose="020F0502020204030204" pitchFamily="34" charset="0"/>
                <a:cs typeface="Calibri" panose="020F0502020204030204" pitchFamily="34" charset="0"/>
              </a:rPr>
              <a:t>MFL </a:t>
            </a:r>
            <a:r>
              <a:rPr lang="en-US" altLang="en-US" sz="1200" dirty="0">
                <a:latin typeface="Calibri" panose="020F0502020204030204" pitchFamily="34" charset="0"/>
                <a:cs typeface="Calibri" panose="020F0502020204030204" pitchFamily="34" charset="0"/>
              </a:rPr>
              <a:t>introduced two categories of investment approval procedures, one is a MIC permit and the other is an investment endorsement</a:t>
            </a:r>
          </a:p>
          <a:p>
            <a:pPr algn="just">
              <a:lnSpc>
                <a:spcPct val="125000"/>
              </a:lnSpc>
              <a:buClr>
                <a:srgbClr val="FF0000"/>
              </a:buClr>
              <a:buFont typeface="Wingdings" panose="05000000000000000000" pitchFamily="2" charset="2"/>
              <a:buChar char="v"/>
            </a:pPr>
            <a:r>
              <a:rPr lang="en-US" altLang="en-US" sz="1200" dirty="0" smtClean="0">
                <a:latin typeface="Calibri" panose="020F0502020204030204" pitchFamily="34" charset="0"/>
                <a:cs typeface="Calibri" panose="020F0502020204030204" pitchFamily="34" charset="0"/>
              </a:rPr>
              <a:t>MIC </a:t>
            </a:r>
            <a:r>
              <a:rPr lang="en-US" altLang="en-US" sz="1200" dirty="0">
                <a:latin typeface="Calibri" panose="020F0502020204030204" pitchFamily="34" charset="0"/>
                <a:cs typeface="Calibri" panose="020F0502020204030204" pitchFamily="34" charset="0"/>
              </a:rPr>
              <a:t>permit is mandatory for the investment activities that are necessary to obtain MIC permit</a:t>
            </a:r>
          </a:p>
          <a:p>
            <a:pPr algn="just">
              <a:lnSpc>
                <a:spcPct val="125000"/>
              </a:lnSpc>
              <a:buClr>
                <a:srgbClr val="FF0000"/>
              </a:buClr>
              <a:buFont typeface="Wingdings" panose="05000000000000000000" pitchFamily="2" charset="2"/>
              <a:buChar char="v"/>
            </a:pPr>
            <a:r>
              <a:rPr lang="en-US" altLang="en-US" sz="1200" dirty="0" smtClean="0">
                <a:latin typeface="Calibri" panose="020F0502020204030204" pitchFamily="34" charset="0"/>
                <a:cs typeface="Calibri" panose="020F0502020204030204" pitchFamily="34" charset="0"/>
              </a:rPr>
              <a:t>MIC </a:t>
            </a:r>
            <a:r>
              <a:rPr lang="en-US" altLang="en-US" sz="1200" dirty="0">
                <a:latin typeface="Calibri" panose="020F0502020204030204" pitchFamily="34" charset="0"/>
                <a:cs typeface="Calibri" panose="020F0502020204030204" pitchFamily="34" charset="0"/>
              </a:rPr>
              <a:t>endorsement is optional and it can be applied by those who wish to enjoy benefits including tax exemptions and long-term use of land </a:t>
            </a:r>
          </a:p>
          <a:p>
            <a:pPr algn="just">
              <a:lnSpc>
                <a:spcPct val="125000"/>
              </a:lnSpc>
              <a:buClr>
                <a:srgbClr val="FF0000"/>
              </a:buClr>
              <a:buFont typeface="Wingdings" panose="05000000000000000000" pitchFamily="2" charset="2"/>
              <a:buChar char="v"/>
            </a:pPr>
            <a:r>
              <a:rPr lang="en-US" altLang="en-US" sz="1200" dirty="0" smtClean="0">
                <a:latin typeface="Calibri" panose="020F0502020204030204" pitchFamily="34" charset="0"/>
                <a:cs typeface="Calibri" panose="020F0502020204030204" pitchFamily="34" charset="0"/>
              </a:rPr>
              <a:t>Under </a:t>
            </a:r>
            <a:r>
              <a:rPr lang="en-US" altLang="en-US" sz="1200" dirty="0">
                <a:latin typeface="Calibri" panose="020F0502020204030204" pitchFamily="34" charset="0"/>
                <a:cs typeface="Calibri" panose="020F0502020204030204" pitchFamily="34" charset="0"/>
              </a:rPr>
              <a:t>the MIL foreign investors can benefit from significant tax exemptions and other benefits</a:t>
            </a:r>
          </a:p>
          <a:p>
            <a:pPr algn="just">
              <a:lnSpc>
                <a:spcPct val="125000"/>
              </a:lnSpc>
              <a:buClr>
                <a:srgbClr val="FF0000"/>
              </a:buClr>
              <a:buFont typeface="Wingdings" panose="05000000000000000000" pitchFamily="2" charset="2"/>
              <a:buChar char="v"/>
            </a:pPr>
            <a:r>
              <a:rPr lang="en-US" altLang="en-US" sz="1200" dirty="0" smtClean="0">
                <a:latin typeface="Calibri" panose="020F0502020204030204" pitchFamily="34" charset="0"/>
                <a:cs typeface="Calibri" panose="020F0502020204030204" pitchFamily="34" charset="0"/>
              </a:rPr>
              <a:t>Myanmar </a:t>
            </a:r>
            <a:r>
              <a:rPr lang="en-US" altLang="en-US" sz="1200" dirty="0">
                <a:latin typeface="Calibri" panose="020F0502020204030204" pitchFamily="34" charset="0"/>
                <a:cs typeface="Calibri" panose="020F0502020204030204" pitchFamily="34" charset="0"/>
              </a:rPr>
              <a:t>Investment Commission (</a:t>
            </a:r>
            <a:r>
              <a:rPr lang="en-US" altLang="en-US" sz="1200" b="1" dirty="0">
                <a:latin typeface="Calibri" panose="020F0502020204030204" pitchFamily="34" charset="0"/>
                <a:cs typeface="Calibri" panose="020F0502020204030204" pitchFamily="34" charset="0"/>
              </a:rPr>
              <a:t>MIC</a:t>
            </a:r>
            <a:r>
              <a:rPr lang="en-US" altLang="en-US" sz="1200" dirty="0">
                <a:latin typeface="Calibri" panose="020F0502020204030204" pitchFamily="34" charset="0"/>
                <a:cs typeface="Calibri" panose="020F0502020204030204" pitchFamily="34" charset="0"/>
              </a:rPr>
              <a:t>) established</a:t>
            </a:r>
          </a:p>
          <a:p>
            <a:pPr algn="just">
              <a:lnSpc>
                <a:spcPct val="125000"/>
              </a:lnSpc>
              <a:buClr>
                <a:srgbClr val="FF0000"/>
              </a:buClr>
              <a:buFont typeface="Wingdings" panose="05000000000000000000" pitchFamily="2" charset="2"/>
              <a:buChar char="v"/>
            </a:pPr>
            <a:r>
              <a:rPr lang="en-US" altLang="en-US" sz="1200" dirty="0" smtClean="0">
                <a:latin typeface="Calibri" panose="020F0502020204030204" pitchFamily="34" charset="0"/>
                <a:cs typeface="Calibri" panose="020F0502020204030204" pitchFamily="34" charset="0"/>
              </a:rPr>
              <a:t>Directorate </a:t>
            </a:r>
            <a:r>
              <a:rPr lang="en-US" altLang="en-US" sz="1200" dirty="0">
                <a:latin typeface="Calibri" panose="020F0502020204030204" pitchFamily="34" charset="0"/>
                <a:cs typeface="Calibri" panose="020F0502020204030204" pitchFamily="34" charset="0"/>
              </a:rPr>
              <a:t>of Investment and Company Administration (</a:t>
            </a:r>
            <a:r>
              <a:rPr lang="en-US" altLang="en-US" sz="1200" b="1" dirty="0">
                <a:latin typeface="Calibri" panose="020F0502020204030204" pitchFamily="34" charset="0"/>
                <a:cs typeface="Calibri" panose="020F0502020204030204" pitchFamily="34" charset="0"/>
              </a:rPr>
              <a:t>DICA</a:t>
            </a:r>
            <a:r>
              <a:rPr lang="en-US" altLang="en-US" sz="1200" dirty="0">
                <a:latin typeface="Calibri" panose="020F0502020204030204" pitchFamily="34" charset="0"/>
                <a:cs typeface="Calibri" panose="020F0502020204030204" pitchFamily="34" charset="0"/>
              </a:rPr>
              <a:t>) serves as the Secretariat of MIC</a:t>
            </a:r>
          </a:p>
          <a:p>
            <a:pPr algn="just">
              <a:lnSpc>
                <a:spcPct val="125000"/>
              </a:lnSpc>
              <a:buClr>
                <a:srgbClr val="FF0000"/>
              </a:buClr>
              <a:buFont typeface="Wingdings" panose="05000000000000000000" pitchFamily="2" charset="2"/>
              <a:buChar char="v"/>
            </a:pPr>
            <a:r>
              <a:rPr lang="en-US" altLang="en-US" sz="1200" dirty="0" smtClean="0">
                <a:latin typeface="Calibri" panose="020F0502020204030204" pitchFamily="34" charset="0"/>
                <a:cs typeface="Calibri" panose="020F0502020204030204" pitchFamily="34" charset="0"/>
              </a:rPr>
              <a:t>The </a:t>
            </a:r>
            <a:r>
              <a:rPr lang="en-US" altLang="en-US" sz="1200" dirty="0">
                <a:latin typeface="Calibri" panose="020F0502020204030204" pitchFamily="34" charset="0"/>
                <a:cs typeface="Calibri" panose="020F0502020204030204" pitchFamily="34" charset="0"/>
              </a:rPr>
              <a:t>MIL applies to three forms of foreign investment</a:t>
            </a:r>
          </a:p>
          <a:p>
            <a:pPr marL="800100" algn="just">
              <a:lnSpc>
                <a:spcPct val="125000"/>
              </a:lnSpc>
              <a:buClr>
                <a:srgbClr val="FF0000"/>
              </a:buClr>
              <a:buFont typeface="Courier New" panose="02070309020205020404" pitchFamily="49" charset="0"/>
              <a:buChar char="o"/>
            </a:pPr>
            <a:r>
              <a:rPr lang="en-US" altLang="en-US" sz="1200" dirty="0" smtClean="0">
                <a:latin typeface="Calibri" panose="020F0502020204030204" pitchFamily="34" charset="0"/>
                <a:cs typeface="Calibri" panose="020F0502020204030204" pitchFamily="34" charset="0"/>
              </a:rPr>
              <a:t>100</a:t>
            </a:r>
            <a:r>
              <a:rPr lang="en-US" altLang="en-US" sz="1200" dirty="0">
                <a:latin typeface="Calibri" panose="020F0502020204030204" pitchFamily="34" charset="0"/>
                <a:cs typeface="Calibri" panose="020F0502020204030204" pitchFamily="34" charset="0"/>
              </a:rPr>
              <a:t>% foreign owned companies</a:t>
            </a:r>
          </a:p>
          <a:p>
            <a:pPr marL="800100" algn="just">
              <a:lnSpc>
                <a:spcPct val="125000"/>
              </a:lnSpc>
              <a:buClr>
                <a:srgbClr val="FF0000"/>
              </a:buClr>
              <a:buFont typeface="Courier New" panose="02070309020205020404" pitchFamily="49" charset="0"/>
              <a:buChar char="o"/>
            </a:pPr>
            <a:r>
              <a:rPr lang="en-US" altLang="en-US" sz="1200" dirty="0" smtClean="0">
                <a:latin typeface="Calibri" panose="020F0502020204030204" pitchFamily="34" charset="0"/>
                <a:cs typeface="Calibri" panose="020F0502020204030204" pitchFamily="34" charset="0"/>
              </a:rPr>
              <a:t>Joint </a:t>
            </a:r>
            <a:r>
              <a:rPr lang="en-US" altLang="en-US" sz="1200" dirty="0">
                <a:latin typeface="Calibri" panose="020F0502020204030204" pitchFamily="34" charset="0"/>
                <a:cs typeface="Calibri" panose="020F0502020204030204" pitchFamily="34" charset="0"/>
              </a:rPr>
              <a:t>ventures with a local investor or a government department or organization</a:t>
            </a:r>
          </a:p>
          <a:p>
            <a:pPr marL="800100" algn="just">
              <a:lnSpc>
                <a:spcPct val="125000"/>
              </a:lnSpc>
              <a:buClr>
                <a:srgbClr val="FF0000"/>
              </a:buClr>
              <a:buFont typeface="Courier New" panose="02070309020205020404" pitchFamily="49" charset="0"/>
              <a:buChar char="o"/>
            </a:pPr>
            <a:r>
              <a:rPr lang="en-US" altLang="en-US" sz="1200" dirty="0" smtClean="0">
                <a:latin typeface="Calibri" panose="020F0502020204030204" pitchFamily="34" charset="0"/>
                <a:cs typeface="Calibri" panose="020F0502020204030204" pitchFamily="34" charset="0"/>
              </a:rPr>
              <a:t>Investments </a:t>
            </a:r>
            <a:r>
              <a:rPr lang="en-US" altLang="en-US" sz="1200" dirty="0">
                <a:latin typeface="Calibri" panose="020F0502020204030204" pitchFamily="34" charset="0"/>
                <a:cs typeface="Calibri" panose="020F0502020204030204" pitchFamily="34" charset="0"/>
              </a:rPr>
              <a:t>carried out through contractual relationships with local investors</a:t>
            </a:r>
          </a:p>
        </p:txBody>
      </p:sp>
      <p:sp>
        <p:nvSpPr>
          <p:cNvPr id="4" name="Title 3"/>
          <p:cNvSpPr>
            <a:spLocks noGrp="1"/>
          </p:cNvSpPr>
          <p:nvPr>
            <p:ph type="title" idx="4294967295"/>
          </p:nvPr>
        </p:nvSpPr>
        <p:spPr>
          <a:xfrm>
            <a:off x="3821906" y="386011"/>
            <a:ext cx="3257550" cy="429964"/>
          </a:xfrm>
        </p:spPr>
        <p:txBody>
          <a:bodyPr/>
          <a:lstStyle/>
          <a:p>
            <a:pPr rtl="0" eaLnBrk="1" fontAlgn="base" hangingPunct="1"/>
            <a:r>
              <a:rPr lang="en-US" sz="1400" b="1" kern="1200" dirty="0" smtClean="0">
                <a:solidFill>
                  <a:srgbClr val="C40031"/>
                </a:solidFill>
                <a:effectLst/>
                <a:latin typeface="Calibri" panose="020F0502020204030204" pitchFamily="34" charset="0"/>
                <a:ea typeface="+mn-ea"/>
                <a:cs typeface="Calibri" panose="020F0502020204030204" pitchFamily="34" charset="0"/>
              </a:rPr>
              <a:t>Myanmar Investment Law (MIL), 2016</a:t>
            </a:r>
            <a:endParaRPr lang="en-US" dirty="0" smtClean="0">
              <a:effectLst/>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9184" t="17536" r="16679" b="1020"/>
          <a:stretch/>
        </p:blipFill>
        <p:spPr>
          <a:xfrm>
            <a:off x="5105400" y="0"/>
            <a:ext cx="4038600" cy="5154749"/>
          </a:xfrm>
          <a:prstGeom prst="rect">
            <a:avLst/>
          </a:prstGeom>
        </p:spPr>
      </p:pic>
      <p:pic>
        <p:nvPicPr>
          <p:cNvPr id="4198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41990" name="TextBox 9"/>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970D184B-6074-459A-B7FD-918494372A04}"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12</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6" name="Google Shape;139;p6"/>
          <p:cNvSpPr txBox="1">
            <a:spLocks noChangeArrowheads="1"/>
          </p:cNvSpPr>
          <p:nvPr/>
        </p:nvSpPr>
        <p:spPr bwMode="auto">
          <a:xfrm>
            <a:off x="228600" y="1581150"/>
            <a:ext cx="4495800" cy="243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457200" indent="-3175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lnSpc>
                <a:spcPct val="125000"/>
              </a:lnSpc>
              <a:buClr>
                <a:srgbClr val="FF0000"/>
              </a:buClr>
              <a:buFont typeface="Wingdings" panose="05000000000000000000" pitchFamily="2" charset="2"/>
              <a:buChar char="v"/>
            </a:pPr>
            <a:r>
              <a:rPr lang="en-US" altLang="en-US" dirty="0">
                <a:latin typeface="Calibri" panose="020F0502020204030204" pitchFamily="34" charset="0"/>
                <a:cs typeface="Calibri" panose="020F0502020204030204" pitchFamily="34" charset="0"/>
              </a:rPr>
              <a:t>Infrastructure development (various professional fields)</a:t>
            </a:r>
          </a:p>
          <a:p>
            <a:pPr algn="just">
              <a:lnSpc>
                <a:spcPct val="125000"/>
              </a:lnSpc>
              <a:buClr>
                <a:srgbClr val="FF0000"/>
              </a:buClr>
              <a:buFont typeface="Wingdings" panose="05000000000000000000" pitchFamily="2" charset="2"/>
              <a:buChar char="v"/>
            </a:pPr>
            <a:r>
              <a:rPr lang="en-US" altLang="en-US" dirty="0">
                <a:latin typeface="Calibri" panose="020F0502020204030204" pitchFamily="34" charset="0"/>
                <a:cs typeface="Calibri" panose="020F0502020204030204" pitchFamily="34" charset="0"/>
              </a:rPr>
              <a:t>Development of high functioning production, service and trading sectors</a:t>
            </a:r>
          </a:p>
          <a:p>
            <a:pPr algn="just">
              <a:lnSpc>
                <a:spcPct val="125000"/>
              </a:lnSpc>
              <a:buClr>
                <a:srgbClr val="FF0000"/>
              </a:buClr>
              <a:buFont typeface="Wingdings" panose="05000000000000000000" pitchFamily="2" charset="2"/>
              <a:buChar char="v"/>
            </a:pPr>
            <a:r>
              <a:rPr lang="en-US" altLang="en-US" dirty="0">
                <a:latin typeface="Calibri" panose="020F0502020204030204" pitchFamily="34" charset="0"/>
                <a:cs typeface="Calibri" panose="020F0502020204030204" pitchFamily="34" charset="0"/>
              </a:rPr>
              <a:t>Employment creation</a:t>
            </a:r>
          </a:p>
          <a:p>
            <a:pPr algn="just">
              <a:lnSpc>
                <a:spcPct val="125000"/>
              </a:lnSpc>
              <a:buClr>
                <a:srgbClr val="FF0000"/>
              </a:buClr>
              <a:buFont typeface="Wingdings" panose="05000000000000000000" pitchFamily="2" charset="2"/>
              <a:buChar char="v"/>
            </a:pPr>
            <a:r>
              <a:rPr lang="en-US" altLang="en-US" dirty="0">
                <a:latin typeface="Calibri" panose="020F0502020204030204" pitchFamily="34" charset="0"/>
                <a:cs typeface="Calibri" panose="020F0502020204030204" pitchFamily="34" charset="0"/>
              </a:rPr>
              <a:t>Environmental protection</a:t>
            </a:r>
          </a:p>
          <a:p>
            <a:pPr algn="just">
              <a:lnSpc>
                <a:spcPct val="125000"/>
              </a:lnSpc>
              <a:buClr>
                <a:srgbClr val="FF0000"/>
              </a:buClr>
              <a:buFont typeface="Wingdings" panose="05000000000000000000" pitchFamily="2" charset="2"/>
              <a:buChar char="v"/>
            </a:pPr>
            <a:r>
              <a:rPr lang="en-US" altLang="en-US" dirty="0">
                <a:latin typeface="Calibri" panose="020F0502020204030204" pitchFamily="34" charset="0"/>
                <a:cs typeface="Calibri" panose="020F0502020204030204" pitchFamily="34" charset="0"/>
              </a:rPr>
              <a:t>Development of technology and the agriculture, livestock and industrial sectors</a:t>
            </a:r>
          </a:p>
          <a:p>
            <a:pPr algn="just">
              <a:lnSpc>
                <a:spcPct val="125000"/>
              </a:lnSpc>
              <a:buClr>
                <a:srgbClr val="FF0000"/>
              </a:buClr>
              <a:buFont typeface="Wingdings" panose="05000000000000000000" pitchFamily="2" charset="2"/>
              <a:buChar char="v"/>
            </a:pPr>
            <a:r>
              <a:rPr lang="en-US" altLang="en-US" dirty="0">
                <a:latin typeface="Calibri" panose="020F0502020204030204" pitchFamily="34" charset="0"/>
                <a:cs typeface="Calibri" panose="020F0502020204030204" pitchFamily="34" charset="0"/>
              </a:rPr>
              <a:t>Development of businesses and investments that meet international standards</a:t>
            </a:r>
          </a:p>
        </p:txBody>
      </p:sp>
      <p:sp>
        <p:nvSpPr>
          <p:cNvPr id="3" name="Title 2"/>
          <p:cNvSpPr>
            <a:spLocks noGrp="1"/>
          </p:cNvSpPr>
          <p:nvPr>
            <p:ph type="title" idx="4294967295"/>
          </p:nvPr>
        </p:nvSpPr>
        <p:spPr>
          <a:xfrm>
            <a:off x="1905000" y="819150"/>
            <a:ext cx="1581150" cy="398462"/>
          </a:xfrm>
        </p:spPr>
        <p:txBody>
          <a:bodyPr/>
          <a:lstStyle/>
          <a:p>
            <a:pPr rtl="0" eaLnBrk="1" fontAlgn="base" hangingPunct="1"/>
            <a:r>
              <a:rPr lang="en-US" sz="1400" b="1" kern="1200" dirty="0" smtClean="0">
                <a:solidFill>
                  <a:srgbClr val="C40031"/>
                </a:solidFill>
                <a:effectLst/>
                <a:latin typeface="Calibri" panose="020F0502020204030204" pitchFamily="34" charset="0"/>
                <a:ea typeface="+mn-ea"/>
                <a:cs typeface="Calibri" panose="020F0502020204030204" pitchFamily="34" charset="0"/>
              </a:rPr>
              <a:t>MIL: Objectives</a:t>
            </a:r>
            <a:endParaRPr lang="en-US" dirty="0" smtClean="0">
              <a:effectLst/>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301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43014" name="TextBox 9"/>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ADC1BAAC-2AF9-4B40-B560-A961A7006E6F}"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13</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3" name="Rectangle 2"/>
          <p:cNvSpPr/>
          <p:nvPr/>
        </p:nvSpPr>
        <p:spPr>
          <a:xfrm>
            <a:off x="0" y="1333500"/>
            <a:ext cx="9144000" cy="253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39;p6"/>
          <p:cNvSpPr txBox="1">
            <a:spLocks noChangeArrowheads="1"/>
          </p:cNvSpPr>
          <p:nvPr/>
        </p:nvSpPr>
        <p:spPr bwMode="auto">
          <a:xfrm>
            <a:off x="1051268" y="1808615"/>
            <a:ext cx="7045581" cy="187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457200" indent="-3175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lnSpc>
                <a:spcPct val="125000"/>
              </a:lnSpc>
              <a:buClr>
                <a:srgbClr val="FF0000"/>
              </a:buClr>
              <a:buFont typeface="Wingdings" panose="05000000000000000000" pitchFamily="2" charset="2"/>
              <a:buChar char="v"/>
            </a:pPr>
            <a:r>
              <a:rPr lang="en-US" altLang="en-US">
                <a:latin typeface="Calibri" panose="020F0502020204030204" pitchFamily="34" charset="0"/>
                <a:cs typeface="Calibri" panose="020F0502020204030204" pitchFamily="34" charset="0"/>
              </a:rPr>
              <a:t>Guarantee against </a:t>
            </a:r>
            <a:r>
              <a:rPr lang="en-US" altLang="en-US" smtClean="0">
                <a:latin typeface="Calibri" panose="020F0502020204030204" pitchFamily="34" charset="0"/>
                <a:cs typeface="Calibri" panose="020F0502020204030204" pitchFamily="34" charset="0"/>
              </a:rPr>
              <a:t>expropriation/nationalization</a:t>
            </a:r>
            <a:endParaRPr lang="en-US" altLang="en-US">
              <a:latin typeface="Calibri" panose="020F0502020204030204" pitchFamily="34" charset="0"/>
              <a:cs typeface="Calibri" panose="020F0502020204030204" pitchFamily="34" charset="0"/>
            </a:endParaRPr>
          </a:p>
          <a:p>
            <a:pPr algn="just">
              <a:lnSpc>
                <a:spcPct val="125000"/>
              </a:lnSpc>
              <a:buClr>
                <a:srgbClr val="FF0000"/>
              </a:buClr>
              <a:buFont typeface="Wingdings" panose="05000000000000000000" pitchFamily="2" charset="2"/>
              <a:buChar char="v"/>
            </a:pPr>
            <a:r>
              <a:rPr lang="en-US" altLang="en-US">
                <a:latin typeface="Calibri" panose="020F0502020204030204" pitchFamily="34" charset="0"/>
                <a:cs typeface="Calibri" panose="020F0502020204030204" pitchFamily="34" charset="0"/>
              </a:rPr>
              <a:t>Guaranteed remittance of profits; remittance upon exiting the </a:t>
            </a:r>
            <a:r>
              <a:rPr lang="en-US" altLang="en-US" smtClean="0">
                <a:latin typeface="Calibri" panose="020F0502020204030204" pitchFamily="34" charset="0"/>
                <a:cs typeface="Calibri" panose="020F0502020204030204" pitchFamily="34" charset="0"/>
              </a:rPr>
              <a:t>investment</a:t>
            </a:r>
            <a:endParaRPr lang="en-US" altLang="en-US">
              <a:latin typeface="Calibri" panose="020F0502020204030204" pitchFamily="34" charset="0"/>
              <a:cs typeface="Calibri" panose="020F0502020204030204" pitchFamily="34" charset="0"/>
            </a:endParaRPr>
          </a:p>
          <a:p>
            <a:pPr algn="just">
              <a:lnSpc>
                <a:spcPct val="125000"/>
              </a:lnSpc>
              <a:buClr>
                <a:srgbClr val="FF0000"/>
              </a:buClr>
              <a:buFont typeface="Wingdings" panose="05000000000000000000" pitchFamily="2" charset="2"/>
              <a:buChar char="v"/>
            </a:pPr>
            <a:r>
              <a:rPr lang="en-US" altLang="en-US">
                <a:latin typeface="Calibri" panose="020F0502020204030204" pitchFamily="34" charset="0"/>
                <a:cs typeface="Calibri" panose="020F0502020204030204" pitchFamily="34" charset="0"/>
              </a:rPr>
              <a:t>Equity in an MIL company can be transferred with the approval of the </a:t>
            </a:r>
            <a:r>
              <a:rPr lang="en-US" altLang="en-US" smtClean="0">
                <a:latin typeface="Calibri" panose="020F0502020204030204" pitchFamily="34" charset="0"/>
                <a:cs typeface="Calibri" panose="020F0502020204030204" pitchFamily="34" charset="0"/>
              </a:rPr>
              <a:t>MIC</a:t>
            </a:r>
            <a:endParaRPr lang="en-US" altLang="en-US">
              <a:latin typeface="Calibri" panose="020F0502020204030204" pitchFamily="34" charset="0"/>
              <a:cs typeface="Calibri" panose="020F0502020204030204" pitchFamily="34" charset="0"/>
            </a:endParaRPr>
          </a:p>
          <a:p>
            <a:pPr algn="just">
              <a:lnSpc>
                <a:spcPct val="125000"/>
              </a:lnSpc>
              <a:buClr>
                <a:srgbClr val="FF0000"/>
              </a:buClr>
              <a:buFont typeface="Wingdings" panose="05000000000000000000" pitchFamily="2" charset="2"/>
              <a:buChar char="v"/>
            </a:pPr>
            <a:r>
              <a:rPr lang="en-US" altLang="en-US">
                <a:latin typeface="Calibri" panose="020F0502020204030204" pitchFamily="34" charset="0"/>
                <a:cs typeface="Calibri" panose="020F0502020204030204" pitchFamily="34" charset="0"/>
              </a:rPr>
              <a:t>Foreigners are permitted to lease land for up to 50 years as well as two continuous extensions of 10 years if approved by the </a:t>
            </a:r>
            <a:r>
              <a:rPr lang="en-US" altLang="en-US" smtClean="0">
                <a:latin typeface="Calibri" panose="020F0502020204030204" pitchFamily="34" charset="0"/>
                <a:cs typeface="Calibri" panose="020F0502020204030204" pitchFamily="34" charset="0"/>
              </a:rPr>
              <a:t>MIC</a:t>
            </a:r>
            <a:endParaRPr lang="en-US" altLang="en-US">
              <a:latin typeface="Calibri" panose="020F0502020204030204" pitchFamily="34" charset="0"/>
              <a:cs typeface="Calibri" panose="020F0502020204030204" pitchFamily="34" charset="0"/>
            </a:endParaRPr>
          </a:p>
          <a:p>
            <a:pPr algn="just">
              <a:lnSpc>
                <a:spcPct val="125000"/>
              </a:lnSpc>
              <a:buClr>
                <a:srgbClr val="FF0000"/>
              </a:buClr>
              <a:buFont typeface="Wingdings" panose="05000000000000000000" pitchFamily="2" charset="2"/>
              <a:buChar char="v"/>
            </a:pPr>
            <a:r>
              <a:rPr lang="en-US" altLang="en-US">
                <a:latin typeface="Calibri" panose="020F0502020204030204" pitchFamily="34" charset="0"/>
                <a:cs typeface="Calibri" panose="020F0502020204030204" pitchFamily="34" charset="0"/>
              </a:rPr>
              <a:t>MIL allows promoted investment sectors to enjoy corporate income tax holidays depending on the type of development zone specified under Notification No. 10/2017 of </a:t>
            </a:r>
            <a:r>
              <a:rPr lang="en-US" altLang="en-US" smtClean="0">
                <a:latin typeface="Calibri" panose="020F0502020204030204" pitchFamily="34" charset="0"/>
                <a:cs typeface="Calibri" panose="020F0502020204030204" pitchFamily="34" charset="0"/>
              </a:rPr>
              <a:t>MIC</a:t>
            </a:r>
            <a:endParaRPr lang="en-US" altLang="en-US">
              <a:latin typeface="Calibri" panose="020F0502020204030204" pitchFamily="34" charset="0"/>
              <a:cs typeface="Calibri" panose="020F0502020204030204" pitchFamily="34" charset="0"/>
            </a:endParaRPr>
          </a:p>
        </p:txBody>
      </p:sp>
      <p:sp>
        <p:nvSpPr>
          <p:cNvPr id="4" name="Title 3"/>
          <p:cNvSpPr>
            <a:spLocks noGrp="1"/>
          </p:cNvSpPr>
          <p:nvPr>
            <p:ph type="title" idx="4294967295"/>
          </p:nvPr>
        </p:nvSpPr>
        <p:spPr>
          <a:xfrm>
            <a:off x="4038600" y="1340077"/>
            <a:ext cx="1428750" cy="461962"/>
          </a:xfrm>
        </p:spPr>
        <p:txBody>
          <a:bodyPr/>
          <a:lstStyle/>
          <a:p>
            <a:pPr rtl="0" eaLnBrk="1" fontAlgn="base" hangingPunct="1"/>
            <a:r>
              <a:rPr lang="en-US" sz="1400" b="1" kern="1200" dirty="0" smtClean="0">
                <a:solidFill>
                  <a:srgbClr val="C40031"/>
                </a:solidFill>
                <a:effectLst/>
                <a:latin typeface="Calibri" panose="020F0502020204030204" pitchFamily="34" charset="0"/>
                <a:ea typeface="+mn-ea"/>
                <a:cs typeface="Calibri" panose="020F0502020204030204" pitchFamily="34" charset="0"/>
              </a:rPr>
              <a:t>MIL: Incentives</a:t>
            </a:r>
            <a:endParaRPr lang="en-US" dirty="0" smtClean="0">
              <a:effectLst/>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36870" name="TextBox 8"/>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3E265924-AFFC-4EE8-97AF-C54FFC6D7A55}"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14</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585" b="5767"/>
          <a:stretch/>
        </p:blipFill>
        <p:spPr>
          <a:xfrm>
            <a:off x="5181600" y="895350"/>
            <a:ext cx="3648456" cy="3446499"/>
          </a:xfrm>
          <a:prstGeom prst="ellipse">
            <a:avLst/>
          </a:prstGeom>
        </p:spPr>
      </p:pic>
      <p:sp>
        <p:nvSpPr>
          <p:cNvPr id="10" name="Google Shape;139;p6"/>
          <p:cNvSpPr txBox="1">
            <a:spLocks noChangeArrowheads="1"/>
          </p:cNvSpPr>
          <p:nvPr/>
        </p:nvSpPr>
        <p:spPr bwMode="auto">
          <a:xfrm>
            <a:off x="533400" y="1111561"/>
            <a:ext cx="4125912" cy="351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457200" indent="-3175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lnSpc>
                <a:spcPct val="125000"/>
              </a:lnSpc>
              <a:buClr>
                <a:srgbClr val="FF0000"/>
              </a:buClr>
              <a:buFont typeface="Wingdings" panose="05000000000000000000" pitchFamily="2" charset="2"/>
              <a:buChar char="v"/>
            </a:pPr>
            <a:r>
              <a:rPr lang="en-US" altLang="en-US">
                <a:latin typeface="Calibri" panose="020F0502020204030204" pitchFamily="34" charset="0"/>
                <a:cs typeface="Calibri" panose="020F0502020204030204" pitchFamily="34" charset="0"/>
              </a:rPr>
              <a:t>Corporate income tax holidays for a period from three to seven consecutive years depending on the zones specified by </a:t>
            </a:r>
            <a:r>
              <a:rPr lang="en-US" altLang="en-US" smtClean="0">
                <a:latin typeface="Calibri" panose="020F0502020204030204" pitchFamily="34" charset="0"/>
                <a:cs typeface="Calibri" panose="020F0502020204030204" pitchFamily="34" charset="0"/>
              </a:rPr>
              <a:t>MIL</a:t>
            </a:r>
            <a:endParaRPr lang="en-US" altLang="en-US">
              <a:latin typeface="Calibri" panose="020F0502020204030204" pitchFamily="34" charset="0"/>
              <a:cs typeface="Calibri" panose="020F0502020204030204" pitchFamily="34" charset="0"/>
            </a:endParaRPr>
          </a:p>
          <a:p>
            <a:pPr algn="just">
              <a:lnSpc>
                <a:spcPct val="125000"/>
              </a:lnSpc>
              <a:buClr>
                <a:srgbClr val="FF0000"/>
              </a:buClr>
              <a:buFont typeface="Wingdings" panose="05000000000000000000" pitchFamily="2" charset="2"/>
              <a:buChar char="v"/>
            </a:pPr>
            <a:r>
              <a:rPr lang="en-US" altLang="en-US">
                <a:latin typeface="Calibri" panose="020F0502020204030204" pitchFamily="34" charset="0"/>
                <a:cs typeface="Calibri" panose="020F0502020204030204" pitchFamily="34" charset="0"/>
              </a:rPr>
              <a:t>Tax exemptions or relief for capital assets </a:t>
            </a:r>
            <a:r>
              <a:rPr lang="en-US" altLang="en-US" smtClean="0">
                <a:latin typeface="Calibri" panose="020F0502020204030204" pitchFamily="34" charset="0"/>
                <a:cs typeface="Calibri" panose="020F0502020204030204" pitchFamily="34" charset="0"/>
              </a:rPr>
              <a:t>imported and </a:t>
            </a:r>
            <a:r>
              <a:rPr lang="en-US" altLang="en-US">
                <a:latin typeface="Calibri" panose="020F0502020204030204" pitchFamily="34" charset="0"/>
                <a:cs typeface="Calibri" panose="020F0502020204030204" pitchFamily="34" charset="0"/>
              </a:rPr>
              <a:t>used in the business </a:t>
            </a:r>
            <a:r>
              <a:rPr lang="en-US" altLang="en-US" smtClean="0">
                <a:latin typeface="Calibri" panose="020F0502020204030204" pitchFamily="34" charset="0"/>
                <a:cs typeface="Calibri" panose="020F0502020204030204" pitchFamily="34" charset="0"/>
              </a:rPr>
              <a:t>during the construction period</a:t>
            </a:r>
            <a:endParaRPr lang="en-US" altLang="en-US">
              <a:latin typeface="Calibri" panose="020F0502020204030204" pitchFamily="34" charset="0"/>
              <a:cs typeface="Calibri" panose="020F0502020204030204" pitchFamily="34" charset="0"/>
            </a:endParaRPr>
          </a:p>
          <a:p>
            <a:pPr algn="just">
              <a:lnSpc>
                <a:spcPct val="125000"/>
              </a:lnSpc>
              <a:buClr>
                <a:srgbClr val="FF0000"/>
              </a:buClr>
              <a:buFont typeface="Wingdings" panose="05000000000000000000" pitchFamily="2" charset="2"/>
              <a:buChar char="v"/>
            </a:pPr>
            <a:r>
              <a:rPr lang="en-US" altLang="en-US">
                <a:latin typeface="Calibri" panose="020F0502020204030204" pitchFamily="34" charset="0"/>
                <a:cs typeface="Calibri" panose="020F0502020204030204" pitchFamily="34" charset="0"/>
              </a:rPr>
              <a:t>Tax exemptions or relief for the importation of raw materials and partially manufactured </a:t>
            </a:r>
            <a:r>
              <a:rPr lang="en-US" altLang="en-US" smtClean="0">
                <a:latin typeface="Calibri" panose="020F0502020204030204" pitchFamily="34" charset="0"/>
                <a:cs typeface="Calibri" panose="020F0502020204030204" pitchFamily="34" charset="0"/>
              </a:rPr>
              <a:t>goods</a:t>
            </a:r>
            <a:endParaRPr lang="en-US" altLang="en-US">
              <a:latin typeface="Calibri" panose="020F0502020204030204" pitchFamily="34" charset="0"/>
              <a:cs typeface="Calibri" panose="020F0502020204030204" pitchFamily="34" charset="0"/>
            </a:endParaRPr>
          </a:p>
          <a:p>
            <a:pPr algn="just">
              <a:lnSpc>
                <a:spcPct val="125000"/>
              </a:lnSpc>
              <a:buClr>
                <a:srgbClr val="FF0000"/>
              </a:buClr>
              <a:buFont typeface="Wingdings" panose="05000000000000000000" pitchFamily="2" charset="2"/>
              <a:buChar char="v"/>
            </a:pPr>
            <a:r>
              <a:rPr lang="en-US" altLang="en-US">
                <a:latin typeface="Calibri" panose="020F0502020204030204" pitchFamily="34" charset="0"/>
                <a:cs typeface="Calibri" panose="020F0502020204030204" pitchFamily="34" charset="0"/>
              </a:rPr>
              <a:t>Tax reimbursement for the importation of raw materials and partially manufactured </a:t>
            </a:r>
            <a:r>
              <a:rPr lang="en-US" altLang="en-US" smtClean="0">
                <a:latin typeface="Calibri" panose="020F0502020204030204" pitchFamily="34" charset="0"/>
                <a:cs typeface="Calibri" panose="020F0502020204030204" pitchFamily="34" charset="0"/>
              </a:rPr>
              <a:t>goods</a:t>
            </a:r>
            <a:endParaRPr lang="en-US" altLang="en-US">
              <a:latin typeface="Calibri" panose="020F0502020204030204" pitchFamily="34" charset="0"/>
              <a:cs typeface="Calibri" panose="020F0502020204030204" pitchFamily="34" charset="0"/>
            </a:endParaRPr>
          </a:p>
          <a:p>
            <a:pPr algn="just">
              <a:lnSpc>
                <a:spcPct val="125000"/>
              </a:lnSpc>
              <a:buClr>
                <a:srgbClr val="FF0000"/>
              </a:buClr>
              <a:buFont typeface="Wingdings" panose="05000000000000000000" pitchFamily="2" charset="2"/>
              <a:buChar char="v"/>
            </a:pPr>
            <a:r>
              <a:rPr lang="en-US" altLang="en-US">
                <a:latin typeface="Calibri" panose="020F0502020204030204" pitchFamily="34" charset="0"/>
                <a:cs typeface="Calibri" panose="020F0502020204030204" pitchFamily="34" charset="0"/>
              </a:rPr>
              <a:t>Tax exemptions for re-invested </a:t>
            </a:r>
            <a:r>
              <a:rPr lang="en-US" altLang="en-US" smtClean="0">
                <a:latin typeface="Calibri" panose="020F0502020204030204" pitchFamily="34" charset="0"/>
                <a:cs typeface="Calibri" panose="020F0502020204030204" pitchFamily="34" charset="0"/>
              </a:rPr>
              <a:t>profits</a:t>
            </a:r>
            <a:endParaRPr lang="en-US" altLang="en-US">
              <a:latin typeface="Calibri" panose="020F0502020204030204" pitchFamily="34" charset="0"/>
              <a:cs typeface="Calibri" panose="020F0502020204030204" pitchFamily="34" charset="0"/>
            </a:endParaRPr>
          </a:p>
          <a:p>
            <a:pPr algn="just">
              <a:lnSpc>
                <a:spcPct val="125000"/>
              </a:lnSpc>
              <a:buClr>
                <a:srgbClr val="FF0000"/>
              </a:buClr>
              <a:buFont typeface="Wingdings" panose="05000000000000000000" pitchFamily="2" charset="2"/>
              <a:buChar char="v"/>
            </a:pPr>
            <a:r>
              <a:rPr lang="en-US" altLang="en-US">
                <a:latin typeface="Calibri" panose="020F0502020204030204" pitchFamily="34" charset="0"/>
                <a:cs typeface="Calibri" panose="020F0502020204030204" pitchFamily="34" charset="0"/>
              </a:rPr>
              <a:t>Right to deduct depreciation on capital </a:t>
            </a:r>
            <a:r>
              <a:rPr lang="en-US" altLang="en-US" smtClean="0">
                <a:latin typeface="Calibri" panose="020F0502020204030204" pitchFamily="34" charset="0"/>
                <a:cs typeface="Calibri" panose="020F0502020204030204" pitchFamily="34" charset="0"/>
              </a:rPr>
              <a:t>assets</a:t>
            </a:r>
            <a:endParaRPr lang="en-US" altLang="en-US">
              <a:latin typeface="Calibri" panose="020F0502020204030204" pitchFamily="34" charset="0"/>
              <a:cs typeface="Calibri" panose="020F0502020204030204" pitchFamily="34" charset="0"/>
            </a:endParaRPr>
          </a:p>
          <a:p>
            <a:pPr algn="just">
              <a:lnSpc>
                <a:spcPct val="125000"/>
              </a:lnSpc>
              <a:buClr>
                <a:srgbClr val="FF0000"/>
              </a:buClr>
              <a:buFont typeface="Wingdings" panose="05000000000000000000" pitchFamily="2" charset="2"/>
              <a:buChar char="v"/>
            </a:pPr>
            <a:r>
              <a:rPr lang="en-US" altLang="en-US">
                <a:latin typeface="Calibri" panose="020F0502020204030204" pitchFamily="34" charset="0"/>
                <a:cs typeface="Calibri" panose="020F0502020204030204" pitchFamily="34" charset="0"/>
              </a:rPr>
              <a:t>Tax deductions for research and development</a:t>
            </a:r>
          </a:p>
        </p:txBody>
      </p:sp>
      <p:sp>
        <p:nvSpPr>
          <p:cNvPr id="2" name="Title 1"/>
          <p:cNvSpPr>
            <a:spLocks noGrp="1"/>
          </p:cNvSpPr>
          <p:nvPr>
            <p:ph type="title" idx="4294967295"/>
          </p:nvPr>
        </p:nvSpPr>
        <p:spPr>
          <a:xfrm>
            <a:off x="1981200" y="537369"/>
            <a:ext cx="1657350" cy="398462"/>
          </a:xfrm>
        </p:spPr>
        <p:txBody>
          <a:bodyPr/>
          <a:lstStyle/>
          <a:p>
            <a:pPr rtl="0" eaLnBrk="1" fontAlgn="base" hangingPunct="1"/>
            <a:r>
              <a:rPr lang="en-US" sz="1400" b="1" kern="1200" dirty="0" smtClean="0">
                <a:solidFill>
                  <a:srgbClr val="C40031"/>
                </a:solidFill>
                <a:effectLst/>
                <a:latin typeface="Calibri" panose="020F0502020204030204" pitchFamily="34" charset="0"/>
                <a:ea typeface="+mn-ea"/>
                <a:cs typeface="Calibri" panose="020F0502020204030204" pitchFamily="34" charset="0"/>
              </a:rPr>
              <a:t>MIL: Tax Incentives</a:t>
            </a:r>
            <a:endParaRPr lang="en-US" dirty="0" smtClean="0">
              <a:effectLst/>
            </a:endParaRPr>
          </a:p>
        </p:txBody>
      </p:sp>
    </p:spTree>
    <p:extLst>
      <p:ext uri="{BB962C8B-B14F-4D97-AF65-F5344CB8AC3E}">
        <p14:creationId xmlns:p14="http://schemas.microsoft.com/office/powerpoint/2010/main" val="297321783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pic>
        <p:nvPicPr>
          <p:cNvPr id="4506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45062" name="TextBox 8"/>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1D36D884-FC9E-4E1E-A882-8D9502CEB3BC}"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15</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6" name="Rectangle 5"/>
          <p:cNvSpPr/>
          <p:nvPr/>
        </p:nvSpPr>
        <p:spPr>
          <a:xfrm>
            <a:off x="1600200" y="736600"/>
            <a:ext cx="6019800" cy="3587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39;p6"/>
          <p:cNvSpPr txBox="1">
            <a:spLocks noChangeArrowheads="1"/>
          </p:cNvSpPr>
          <p:nvPr/>
        </p:nvSpPr>
        <p:spPr bwMode="auto">
          <a:xfrm>
            <a:off x="1699637" y="1311896"/>
            <a:ext cx="5650557" cy="27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457200" indent="-317500">
              <a:buClr>
                <a:srgbClr val="000000"/>
              </a:buClr>
              <a:buFont typeface="Arial" charset="0"/>
              <a:defRPr sz="1400">
                <a:solidFill>
                  <a:srgbClr val="000000"/>
                </a:solidFill>
                <a:latin typeface="Arial" charset="0"/>
                <a:cs typeface="Arial" charset="0"/>
                <a:sym typeface="Arial" charset="0"/>
              </a:defRPr>
            </a:lvl1pPr>
            <a:lvl2pPr marL="742950" indent="-285750">
              <a:buClr>
                <a:srgbClr val="000000"/>
              </a:buClr>
              <a:buFont typeface="Arial" charset="0"/>
              <a:defRPr sz="1400">
                <a:solidFill>
                  <a:srgbClr val="000000"/>
                </a:solidFill>
                <a:latin typeface="Arial" charset="0"/>
                <a:cs typeface="Arial" charset="0"/>
                <a:sym typeface="Arial" charset="0"/>
              </a:defRPr>
            </a:lvl2pPr>
            <a:lvl3pPr marL="1143000" indent="-228600">
              <a:buClr>
                <a:srgbClr val="000000"/>
              </a:buClr>
              <a:buFont typeface="Arial" charset="0"/>
              <a:defRPr sz="1400">
                <a:solidFill>
                  <a:srgbClr val="000000"/>
                </a:solidFill>
                <a:latin typeface="Arial" charset="0"/>
                <a:cs typeface="Arial" charset="0"/>
                <a:sym typeface="Arial" charset="0"/>
              </a:defRPr>
            </a:lvl3pPr>
            <a:lvl4pPr marL="1600200" indent="-228600">
              <a:buClr>
                <a:srgbClr val="000000"/>
              </a:buClr>
              <a:buFont typeface="Arial" charset="0"/>
              <a:defRPr sz="1400">
                <a:solidFill>
                  <a:srgbClr val="000000"/>
                </a:solidFill>
                <a:latin typeface="Arial" charset="0"/>
                <a:cs typeface="Arial" charset="0"/>
                <a:sym typeface="Arial" charset="0"/>
              </a:defRPr>
            </a:lvl4pPr>
            <a:lvl5pPr marL="2057400" indent="-22860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a:lnSpc>
                <a:spcPct val="125000"/>
              </a:lnSpc>
              <a:buClr>
                <a:srgbClr val="FF0000"/>
              </a:buClr>
              <a:buFont typeface="Wingdings" panose="05000000000000000000" pitchFamily="2" charset="2"/>
              <a:buChar char="v"/>
              <a:defRPr/>
            </a:pPr>
            <a:r>
              <a:rPr lang="en-US" dirty="0" smtClean="0">
                <a:latin typeface="Calibri" panose="020F0502020204030204" pitchFamily="34" charset="0"/>
                <a:cs typeface="Calibri" panose="020F0502020204030204" pitchFamily="34" charset="0"/>
              </a:rPr>
              <a:t>Three prominent Notifications of MIC issued under MIL :-</a:t>
            </a:r>
          </a:p>
          <a:p>
            <a:pPr>
              <a:lnSpc>
                <a:spcPct val="125000"/>
              </a:lnSpc>
              <a:buClr>
                <a:srgbClr val="FF0000"/>
              </a:buClr>
              <a:buFont typeface="Wingdings" panose="05000000000000000000" pitchFamily="2" charset="2"/>
              <a:buChar char="v"/>
              <a:defRPr/>
            </a:pPr>
            <a:endParaRPr lang="en-US" dirty="0" smtClean="0">
              <a:latin typeface="Calibri" panose="020F0502020204030204" pitchFamily="34" charset="0"/>
              <a:cs typeface="Calibri" panose="020F0502020204030204" pitchFamily="34" charset="0"/>
            </a:endParaRPr>
          </a:p>
          <a:p>
            <a:pPr marL="749300" indent="-292100" algn="just">
              <a:lnSpc>
                <a:spcPct val="125000"/>
              </a:lnSpc>
              <a:buClr>
                <a:srgbClr val="FF0000"/>
              </a:buClr>
              <a:buFont typeface="Courier New" panose="02070309020205020404" pitchFamily="49" charset="0"/>
              <a:buChar char="o"/>
              <a:defRPr/>
            </a:pPr>
            <a:r>
              <a:rPr lang="en-US" dirty="0" smtClean="0">
                <a:latin typeface="Calibri" panose="020F0502020204030204" pitchFamily="34" charset="0"/>
                <a:cs typeface="Calibri" panose="020F0502020204030204" pitchFamily="34" charset="0"/>
              </a:rPr>
              <a:t>Notification </a:t>
            </a:r>
            <a:r>
              <a:rPr lang="en-US" dirty="0">
                <a:latin typeface="Calibri" panose="020F0502020204030204" pitchFamily="34" charset="0"/>
                <a:cs typeface="Calibri" panose="020F0502020204030204" pitchFamily="34" charset="0"/>
              </a:rPr>
              <a:t>10/2017 sets out the designation of the development zones by specifying less developed regions as zone 1, moderate developed regions as zone 2 and developed regions as zone 3 for the purpose of income tax exemption and relief.</a:t>
            </a:r>
          </a:p>
          <a:p>
            <a:pPr marL="749300" indent="-292100" algn="just">
              <a:lnSpc>
                <a:spcPct val="125000"/>
              </a:lnSpc>
              <a:buClr>
                <a:srgbClr val="FF0000"/>
              </a:buClr>
              <a:buFont typeface="Courier New" panose="02070309020205020404" pitchFamily="49" charset="0"/>
              <a:buChar char="o"/>
              <a:defRPr/>
            </a:pPr>
            <a:r>
              <a:rPr lang="en-US" dirty="0" smtClean="0">
                <a:latin typeface="Calibri" panose="020F0502020204030204" pitchFamily="34" charset="0"/>
                <a:cs typeface="Calibri" panose="020F0502020204030204" pitchFamily="34" charset="0"/>
              </a:rPr>
              <a:t>Notification </a:t>
            </a:r>
            <a:r>
              <a:rPr lang="en-US" dirty="0">
                <a:latin typeface="Calibri" panose="020F0502020204030204" pitchFamily="34" charset="0"/>
                <a:cs typeface="Calibri" panose="020F0502020204030204" pitchFamily="34" charset="0"/>
              </a:rPr>
              <a:t>13/2017 sets out the classification of promoted sectors which shall be granted income tax exemptions if it is apply to MIC.</a:t>
            </a:r>
          </a:p>
          <a:p>
            <a:pPr marL="749300" indent="-292100" algn="just">
              <a:lnSpc>
                <a:spcPct val="125000"/>
              </a:lnSpc>
              <a:buClr>
                <a:srgbClr val="FF0000"/>
              </a:buClr>
              <a:buFont typeface="Courier New" panose="02070309020205020404" pitchFamily="49" charset="0"/>
              <a:buChar char="o"/>
              <a:defRPr/>
            </a:pPr>
            <a:r>
              <a:rPr lang="en-US" dirty="0" smtClean="0">
                <a:latin typeface="Calibri" panose="020F0502020204030204" pitchFamily="34" charset="0"/>
                <a:cs typeface="Calibri" panose="020F0502020204030204" pitchFamily="34" charset="0"/>
              </a:rPr>
              <a:t>Notification </a:t>
            </a:r>
            <a:r>
              <a:rPr lang="en-US" dirty="0">
                <a:latin typeface="Calibri" panose="020F0502020204030204" pitchFamily="34" charset="0"/>
                <a:cs typeface="Calibri" panose="020F0502020204030204" pitchFamily="34" charset="0"/>
              </a:rPr>
              <a:t>15/2013 sets out various regulations and procedural information in relation to investment </a:t>
            </a:r>
            <a:r>
              <a:rPr lang="en-US" dirty="0" err="1">
                <a:latin typeface="Calibri" panose="020F0502020204030204" pitchFamily="34" charset="0"/>
                <a:cs typeface="Calibri" panose="020F0502020204030204" pitchFamily="34" charset="0"/>
              </a:rPr>
              <a:t>licences</a:t>
            </a:r>
            <a:endParaRPr lang="en-US" dirty="0">
              <a:latin typeface="Calibri" panose="020F0502020204030204" pitchFamily="34" charset="0"/>
              <a:cs typeface="Calibri" panose="020F0502020204030204" pitchFamily="34" charset="0"/>
            </a:endParaRPr>
          </a:p>
        </p:txBody>
      </p:sp>
      <p:sp>
        <p:nvSpPr>
          <p:cNvPr id="2" name="Title 1"/>
          <p:cNvSpPr>
            <a:spLocks noGrp="1"/>
          </p:cNvSpPr>
          <p:nvPr>
            <p:ph type="title" idx="4294967295"/>
          </p:nvPr>
        </p:nvSpPr>
        <p:spPr>
          <a:xfrm>
            <a:off x="3667125" y="913433"/>
            <a:ext cx="1809750" cy="398462"/>
          </a:xfrm>
        </p:spPr>
        <p:txBody>
          <a:bodyPr/>
          <a:lstStyle/>
          <a:p>
            <a:pPr rtl="0" eaLnBrk="1" fontAlgn="base" hangingPunct="1"/>
            <a:r>
              <a:rPr lang="en-US" sz="1400" b="1" kern="1200" dirty="0" smtClean="0">
                <a:solidFill>
                  <a:srgbClr val="C40031"/>
                </a:solidFill>
                <a:effectLst/>
                <a:latin typeface="Calibri" panose="020F0502020204030204" pitchFamily="34" charset="0"/>
                <a:ea typeface="+mn-ea"/>
                <a:cs typeface="Calibri" panose="020F0502020204030204" pitchFamily="34" charset="0"/>
              </a:rPr>
              <a:t>MIL: MIC Notifications</a:t>
            </a:r>
            <a:endParaRPr lang="en-US" dirty="0" smtClean="0">
              <a:effectLst/>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55302" name="TextBox 9"/>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98B9699A-ACF9-468B-BFA3-52DE8A8C9F7E}"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16</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7145" y="0"/>
            <a:ext cx="4473146" cy="5143500"/>
          </a:xfrm>
          <a:prstGeom prst="ellipse">
            <a:avLst/>
          </a:prstGeom>
        </p:spPr>
      </p:pic>
      <p:sp>
        <p:nvSpPr>
          <p:cNvPr id="6" name="Text Placeholder 5"/>
          <p:cNvSpPr txBox="1">
            <a:spLocks/>
          </p:cNvSpPr>
          <p:nvPr/>
        </p:nvSpPr>
        <p:spPr>
          <a:xfrm>
            <a:off x="2610914" y="1108034"/>
            <a:ext cx="5791200" cy="3444916"/>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Under Notification 13/2017 of MIC, the following types of business are classified as being a promoted sector:</a:t>
            </a:r>
          </a:p>
          <a:p>
            <a:pPr marL="514350" indent="-285750" algn="just">
              <a:lnSpc>
                <a:spcPct val="125000"/>
              </a:lnSpc>
              <a:spcBef>
                <a:spcPct val="0"/>
              </a:spcBef>
              <a:buClr>
                <a:srgbClr val="FF0000"/>
              </a:buClr>
              <a:buFont typeface="Wingdings" panose="05000000000000000000" pitchFamily="2" charset="2"/>
              <a:buChar char="v"/>
            </a:pP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858838" indent="-346075" algn="just">
              <a:lnSpc>
                <a:spcPct val="125000"/>
              </a:lnSpc>
              <a:spcBef>
                <a:spcPct val="0"/>
              </a:spcBef>
              <a:buClr>
                <a:srgbClr val="FF0000"/>
              </a:buClr>
              <a:buFont typeface="Courier New" panose="02070309020205020404" pitchFamily="49" charset="0"/>
              <a:buChar char="o"/>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Agriculture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and its related services (except cultivation and production of tobacco and </a:t>
            </a:r>
            <a:r>
              <a:rPr lang="en-US" altLang="en-US" sz="1300" dirty="0" err="1">
                <a:solidFill>
                  <a:srgbClr val="000000"/>
                </a:solidFill>
                <a:latin typeface="Calibri" panose="020F0502020204030204" pitchFamily="34" charset="0"/>
                <a:cs typeface="Calibri" panose="020F0502020204030204" pitchFamily="34" charset="0"/>
                <a:sym typeface="Calibri" panose="020F0502020204030204" pitchFamily="34" charset="0"/>
              </a:rPr>
              <a:t>virginia</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858838" indent="-346075" algn="just">
              <a:lnSpc>
                <a:spcPct val="125000"/>
              </a:lnSpc>
              <a:spcBef>
                <a:spcPct val="0"/>
              </a:spcBef>
              <a:buClr>
                <a:srgbClr val="FF0000"/>
              </a:buClr>
              <a:buFont typeface="Courier New" panose="02070309020205020404" pitchFamily="49" charset="0"/>
              <a:buChar char="o"/>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Plantation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and conservation of forest, and other businesses with forests</a:t>
            </a:r>
          </a:p>
          <a:p>
            <a:pPr marL="858838" indent="-346075" algn="just">
              <a:lnSpc>
                <a:spcPct val="125000"/>
              </a:lnSpc>
              <a:spcBef>
                <a:spcPct val="0"/>
              </a:spcBef>
              <a:buClr>
                <a:srgbClr val="FF0000"/>
              </a:buClr>
              <a:buFont typeface="Courier New" panose="02070309020205020404" pitchFamily="49" charset="0"/>
              <a:buChar char="o"/>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Livestock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production, breeding and production of fishery products, and its related services</a:t>
            </a:r>
          </a:p>
          <a:p>
            <a:pPr marL="858838" indent="-346075" algn="just">
              <a:lnSpc>
                <a:spcPct val="125000"/>
              </a:lnSpc>
              <a:spcBef>
                <a:spcPct val="0"/>
              </a:spcBef>
              <a:buClr>
                <a:srgbClr val="FF0000"/>
              </a:buClr>
              <a:buFont typeface="Courier New" panose="02070309020205020404" pitchFamily="49" charset="0"/>
              <a:buChar char="o"/>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Manufacturing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(except manufacturing of cigarette, liqueur, beer, and other harmful products to health)</a:t>
            </a:r>
          </a:p>
          <a:p>
            <a:pPr marL="858838" indent="-346075" algn="just">
              <a:lnSpc>
                <a:spcPct val="125000"/>
              </a:lnSpc>
              <a:spcBef>
                <a:spcPct val="0"/>
              </a:spcBef>
              <a:buClr>
                <a:srgbClr val="FF0000"/>
              </a:buClr>
              <a:buFont typeface="Courier New" panose="02070309020205020404" pitchFamily="49" charset="0"/>
              <a:buChar char="o"/>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Establishment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of industrial zones</a:t>
            </a:r>
          </a:p>
          <a:p>
            <a:pPr marL="858838" indent="-346075" algn="just">
              <a:lnSpc>
                <a:spcPct val="125000"/>
              </a:lnSpc>
              <a:spcBef>
                <a:spcPct val="0"/>
              </a:spcBef>
              <a:buClr>
                <a:srgbClr val="FF0000"/>
              </a:buClr>
              <a:buFont typeface="Courier New" panose="02070309020205020404" pitchFamily="49" charset="0"/>
              <a:buChar char="o"/>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Establishment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of new urban areas</a:t>
            </a:r>
          </a:p>
          <a:p>
            <a:pPr marL="514350" indent="-285750">
              <a:lnSpc>
                <a:spcPct val="125000"/>
              </a:lnSpc>
              <a:spcBef>
                <a:spcPct val="0"/>
              </a:spcBef>
            </a:pPr>
            <a:endParaRPr lang="en-US" altLang="en-US" sz="1400" dirty="0" smtClean="0">
              <a:solidFill>
                <a:srgbClr val="000000"/>
              </a:solidFill>
              <a:latin typeface="Arial" panose="020B0604020202020204" pitchFamily="34" charset="0"/>
              <a:cs typeface="Calibri" panose="020F0502020204030204" pitchFamily="34" charset="0"/>
              <a:sym typeface="Calibri" panose="020F0502020204030204" pitchFamily="34" charset="0"/>
            </a:endParaRPr>
          </a:p>
        </p:txBody>
      </p:sp>
      <p:sp>
        <p:nvSpPr>
          <p:cNvPr id="2" name="Title 1"/>
          <p:cNvSpPr>
            <a:spLocks noGrp="1"/>
          </p:cNvSpPr>
          <p:nvPr>
            <p:ph type="title" idx="4294967295"/>
          </p:nvPr>
        </p:nvSpPr>
        <p:spPr>
          <a:xfrm>
            <a:off x="4515382" y="515144"/>
            <a:ext cx="1982264" cy="3159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MIL: Promoted Sectors</a:t>
            </a:r>
            <a:endParaRPr lang="en-US" dirty="0" smtClean="0">
              <a:effectLst/>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106400" y="-4322763"/>
            <a:ext cx="10883900" cy="313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pic>
        <p:nvPicPr>
          <p:cNvPr id="4608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46088" name="TextBox 11"/>
          <p:cNvSpPr txBox="1">
            <a:spLocks noChangeArrowheads="1"/>
          </p:cNvSpPr>
          <p:nvPr/>
        </p:nvSpPr>
        <p:spPr bwMode="auto">
          <a:xfrm>
            <a:off x="8234363" y="298450"/>
            <a:ext cx="55562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3C2E0CB6-E0AD-4032-BD6C-A0BFDBC99487}"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17</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362200" cy="5143500"/>
          </a:xfrm>
          <a:prstGeom prst="rtTriangle">
            <a:avLst/>
          </a:prstGeom>
        </p:spPr>
      </p:pic>
      <p:sp>
        <p:nvSpPr>
          <p:cNvPr id="8" name="Text Placeholder 5"/>
          <p:cNvSpPr txBox="1">
            <a:spLocks/>
          </p:cNvSpPr>
          <p:nvPr/>
        </p:nvSpPr>
        <p:spPr>
          <a:xfrm>
            <a:off x="2165231" y="563967"/>
            <a:ext cx="5607170" cy="4293783"/>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City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development activities</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Construction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of road, bridge and railway line</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Construction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of seaport, river port and dry port</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Management</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 operation and maintenance of airport</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Maintenance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of aircrafts</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Supply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and transport services</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Power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generation, transmission and distribution</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Production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of renewable energy</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Telecommunication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businesses</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Education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services</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Health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services</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Information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technology services</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Hotel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and tourism</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Science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research development business</a:t>
            </a:r>
          </a:p>
          <a:p>
            <a:pPr marL="793750" indent="-285750">
              <a:lnSpc>
                <a:spcPct val="125000"/>
              </a:lnSpc>
              <a:spcBef>
                <a:spcPct val="0"/>
              </a:spcBef>
              <a:buClr>
                <a:srgbClr val="FF0000"/>
              </a:buClr>
              <a:buFont typeface="Courier New" panose="02070309020205020404" pitchFamily="49" charset="0"/>
              <a:buChar char="o"/>
              <a:defRPr/>
            </a:pP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5750" indent="-285750">
              <a:lnSpc>
                <a:spcPct val="125000"/>
              </a:lnSpc>
              <a:spcBef>
                <a:spcPct val="0"/>
              </a:spcBef>
              <a:buClr>
                <a:srgbClr val="FF0000"/>
              </a:buClr>
              <a:buFont typeface="Wingdings" panose="05000000000000000000" pitchFamily="2" charset="2"/>
              <a:buChar char="v"/>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investments covered in the above investment promoted sectors shall be granted income tax exemptions if it applies to MIC.</a:t>
            </a: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3" name="Title 2"/>
          <p:cNvSpPr>
            <a:spLocks noGrp="1"/>
          </p:cNvSpPr>
          <p:nvPr>
            <p:ph type="title" idx="4294967295"/>
          </p:nvPr>
        </p:nvSpPr>
        <p:spPr>
          <a:xfrm>
            <a:off x="4050506" y="248316"/>
            <a:ext cx="2495550" cy="289329"/>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MIL: Promoted Sectors (cont’d)</a:t>
            </a:r>
            <a:endParaRPr lang="en-US" dirty="0" smtClean="0">
              <a:effectLst/>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8174" b="7438"/>
          <a:stretch/>
        </p:blipFill>
        <p:spPr>
          <a:xfrm>
            <a:off x="-27038" y="-16148"/>
            <a:ext cx="9143999" cy="1902098"/>
          </a:xfrm>
          <a:prstGeom prst="rect">
            <a:avLst/>
          </a:prstGeom>
        </p:spPr>
      </p:pic>
      <p:pic>
        <p:nvPicPr>
          <p:cNvPr id="5427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54278" name="TextBox 8"/>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F9DB737F-D562-439F-AEC1-5E7B8244FD53}"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18</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6" name="Text Placeholder 5"/>
          <p:cNvSpPr txBox="1">
            <a:spLocks/>
          </p:cNvSpPr>
          <p:nvPr/>
        </p:nvSpPr>
        <p:spPr>
          <a:xfrm>
            <a:off x="1143000" y="2470064"/>
            <a:ext cx="7200901" cy="2208751"/>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nSpc>
                <a:spcPct val="125000"/>
              </a:lnSpc>
              <a:spcBef>
                <a:spcPct val="0"/>
              </a:spcBef>
            </a:pP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Notification 15/2017 of MIC divides investment activities into four categories. These are</a:t>
            </a: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a:lnSpc>
                <a:spcPct val="125000"/>
              </a:lnSpc>
              <a:spcBef>
                <a:spcPct val="0"/>
              </a:spcBef>
            </a:pPr>
            <a:endPar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Investment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activities allowed to be carried out only by the Union</a:t>
            </a:r>
          </a:p>
          <a:p>
            <a:pPr marL="287338" indent="-287338"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Investment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activities that are not allowed to be carried out by foreign investors</a:t>
            </a:r>
          </a:p>
          <a:p>
            <a:pPr marL="287338" indent="-287338"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Investment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activities allowed only in the form of a joint venture with any citizen owned entity or any Myanmar </a:t>
            </a: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citizen (Local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partner or Myanmar citizen must invest and hold a minimum of 20% in the form of a joint venture)</a:t>
            </a:r>
          </a:p>
          <a:p>
            <a:pPr marL="287338" indent="-287338"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Investment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activities to be carried out with the approval of the relevant ministries</a:t>
            </a:r>
          </a:p>
        </p:txBody>
      </p:sp>
      <p:sp>
        <p:nvSpPr>
          <p:cNvPr id="2" name="Title 1"/>
          <p:cNvSpPr>
            <a:spLocks noGrp="1"/>
          </p:cNvSpPr>
          <p:nvPr>
            <p:ph type="title" idx="4294967295"/>
          </p:nvPr>
        </p:nvSpPr>
        <p:spPr>
          <a:xfrm>
            <a:off x="2590800" y="2114550"/>
            <a:ext cx="3352800" cy="307718"/>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MIL: List of Restricted Investment Activities</a:t>
            </a:r>
            <a:endParaRPr lang="en-US" dirty="0" smtClean="0">
              <a:effectLst/>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164" r="13319"/>
          <a:stretch/>
        </p:blipFill>
        <p:spPr>
          <a:xfrm>
            <a:off x="6998399" y="-19051"/>
            <a:ext cx="4267201" cy="5182257"/>
          </a:xfrm>
          <a:prstGeom prst="triangle">
            <a:avLst/>
          </a:prstGeom>
        </p:spPr>
      </p:pic>
      <p:sp>
        <p:nvSpPr>
          <p:cNvPr id="6" name="Oval 5"/>
          <p:cNvSpPr/>
          <p:nvPr/>
        </p:nvSpPr>
        <p:spPr>
          <a:xfrm rot="16200000">
            <a:off x="8043069" y="250632"/>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pic>
        <p:nvPicPr>
          <p:cNvPr id="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8018462" y="338737"/>
            <a:ext cx="5540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B55FF5CF-D2C2-49B5-A761-9CD8966653E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19</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7" name="Text Placeholder 5"/>
          <p:cNvSpPr txBox="1">
            <a:spLocks/>
          </p:cNvSpPr>
          <p:nvPr/>
        </p:nvSpPr>
        <p:spPr>
          <a:xfrm>
            <a:off x="990600" y="1276350"/>
            <a:ext cx="6477000" cy="32766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5750" indent="-285750">
              <a:lnSpc>
                <a:spcPct val="125000"/>
              </a:lnSpc>
              <a:spcBef>
                <a:spcPct val="0"/>
              </a:spcBef>
              <a:buClr>
                <a:srgbClr val="FF0000"/>
              </a:buClr>
              <a:buFont typeface="Wingdings" panose="05000000000000000000" pitchFamily="2" charset="2"/>
              <a:buChar char="v"/>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investor who obtained an MIC permit or tax exemption or relief for the following insurance business types must insure in line with Notification No. 76/2018 which was amended by the Myanmar Investment Rules</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285750" indent="-285750">
              <a:lnSpc>
                <a:spcPct val="125000"/>
              </a:lnSpc>
              <a:spcBef>
                <a:spcPct val="0"/>
              </a:spcBef>
              <a:buClr>
                <a:srgbClr val="FF0000"/>
              </a:buClr>
              <a:buFont typeface="Wingdings" panose="05000000000000000000" pitchFamily="2" charset="2"/>
              <a:buChar char="v"/>
              <a:defRPr/>
            </a:pPr>
            <a:endPar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628650" indent="-34290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Property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and Business Interruption Insurance; </a:t>
            </a:r>
          </a:p>
          <a:p>
            <a:pPr marL="628650" indent="-34290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Engineering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Insurance; </a:t>
            </a:r>
          </a:p>
          <a:p>
            <a:pPr marL="628650" indent="-34290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Professional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Liability Insurance; </a:t>
            </a:r>
          </a:p>
          <a:p>
            <a:pPr marL="628650" indent="-34290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Bodily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Injury Insurance; </a:t>
            </a:r>
          </a:p>
          <a:p>
            <a:pPr marL="628650" indent="-34290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Marine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Insurance; or </a:t>
            </a:r>
          </a:p>
          <a:p>
            <a:pPr marL="628650" indent="-34290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Workmen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Compensation Insurance; </a:t>
            </a:r>
          </a:p>
          <a:p>
            <a:pPr marL="628650" indent="-34290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Life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Insurance; and</a:t>
            </a:r>
          </a:p>
          <a:p>
            <a:pPr marL="628650" indent="-34290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Fire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Insurance</a:t>
            </a:r>
          </a:p>
        </p:txBody>
      </p:sp>
      <p:sp>
        <p:nvSpPr>
          <p:cNvPr id="3" name="Title 2"/>
          <p:cNvSpPr>
            <a:spLocks noGrp="1"/>
          </p:cNvSpPr>
          <p:nvPr>
            <p:ph type="title" idx="4294967295"/>
          </p:nvPr>
        </p:nvSpPr>
        <p:spPr>
          <a:xfrm>
            <a:off x="2743200" y="622107"/>
            <a:ext cx="3638550" cy="3159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Designated insurance businesses to be insured </a:t>
            </a:r>
            <a:endParaRPr lang="en-US" dirty="0" smtClean="0">
              <a:effectLst/>
            </a:endParaRPr>
          </a:p>
        </p:txBody>
      </p:sp>
    </p:spTree>
    <p:extLst>
      <p:ext uri="{BB962C8B-B14F-4D97-AF65-F5344CB8AC3E}">
        <p14:creationId xmlns:p14="http://schemas.microsoft.com/office/powerpoint/2010/main" val="59825571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57198" r="23007"/>
          <a:stretch/>
        </p:blipFill>
        <p:spPr>
          <a:xfrm>
            <a:off x="7620000" y="0"/>
            <a:ext cx="1539136" cy="51435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251" t="371" r="61802" b="-371"/>
          <a:stretch/>
        </p:blipFill>
        <p:spPr>
          <a:xfrm>
            <a:off x="0" y="0"/>
            <a:ext cx="1499968" cy="5162550"/>
          </a:xfrm>
          <a:prstGeom prst="rect">
            <a:avLst/>
          </a:prstGeom>
        </p:spPr>
      </p:pic>
      <p:pic>
        <p:nvPicPr>
          <p:cNvPr id="4403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44039" name="TextBox 9"/>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6E3BA9A1-5462-4799-941B-84E8BE16C251}"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2</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7" name="Google Shape;125;p4"/>
          <p:cNvSpPr txBox="1">
            <a:spLocks noChangeArrowheads="1"/>
          </p:cNvSpPr>
          <p:nvPr/>
        </p:nvSpPr>
        <p:spPr bwMode="auto">
          <a:xfrm>
            <a:off x="1719943" y="1284514"/>
            <a:ext cx="5823857" cy="317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050" rIns="0" bIns="0">
            <a:spAutoFit/>
          </a:bodyPr>
          <a:lstStyle>
            <a:lvl1pPr marL="2984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25000"/>
              </a:lnSpc>
              <a:buClr>
                <a:srgbClr val="FF0000"/>
              </a:buClr>
              <a:buFont typeface="Wingdings" panose="05000000000000000000" pitchFamily="2" charset="2"/>
              <a:buChar char="v"/>
            </a:pPr>
            <a:r>
              <a:rPr lang="en-US" altLang="en-US" sz="1100" b="1" dirty="0">
                <a:latin typeface="Calibri" panose="020F0502020204030204" pitchFamily="34" charset="0"/>
                <a:cs typeface="Calibri" panose="020F0502020204030204" pitchFamily="34" charset="0"/>
              </a:rPr>
              <a:t>Official </a:t>
            </a:r>
            <a:r>
              <a:rPr lang="en-US" altLang="en-US" sz="1100" b="1" dirty="0" smtClean="0">
                <a:latin typeface="Calibri" panose="020F0502020204030204" pitchFamily="34" charset="0"/>
                <a:cs typeface="Calibri" panose="020F0502020204030204" pitchFamily="34" charset="0"/>
              </a:rPr>
              <a:t>Name:	        </a:t>
            </a:r>
            <a:r>
              <a:rPr lang="en-US" altLang="en-US" sz="1100" dirty="0" smtClean="0">
                <a:latin typeface="Calibri" panose="020F0502020204030204" pitchFamily="34" charset="0"/>
                <a:cs typeface="Calibri" panose="020F0502020204030204" pitchFamily="34" charset="0"/>
              </a:rPr>
              <a:t>The </a:t>
            </a:r>
            <a:r>
              <a:rPr lang="en-US" altLang="en-US" sz="1100" dirty="0">
                <a:latin typeface="Calibri" panose="020F0502020204030204" pitchFamily="34" charset="0"/>
                <a:cs typeface="Calibri" panose="020F0502020204030204" pitchFamily="34" charset="0"/>
              </a:rPr>
              <a:t>Republic of the Union of Myanmar</a:t>
            </a:r>
          </a:p>
          <a:p>
            <a:pPr algn="just" eaLnBrk="1" hangingPunct="1">
              <a:lnSpc>
                <a:spcPct val="125000"/>
              </a:lnSpc>
              <a:buClr>
                <a:srgbClr val="FF0000"/>
              </a:buClr>
              <a:buFont typeface="Wingdings" panose="05000000000000000000" pitchFamily="2" charset="2"/>
              <a:buChar char="v"/>
            </a:pPr>
            <a:r>
              <a:rPr lang="en-US" altLang="en-US" sz="1100" b="1" dirty="0">
                <a:latin typeface="Calibri" panose="020F0502020204030204" pitchFamily="34" charset="0"/>
                <a:cs typeface="Calibri" panose="020F0502020204030204" pitchFamily="34" charset="0"/>
              </a:rPr>
              <a:t>Capital:	</a:t>
            </a:r>
            <a:r>
              <a:rPr lang="en-US" altLang="en-US" sz="1100" b="1" dirty="0" smtClean="0">
                <a:latin typeface="Calibri" panose="020F0502020204030204" pitchFamily="34" charset="0"/>
                <a:cs typeface="Calibri" panose="020F0502020204030204" pitchFamily="34" charset="0"/>
              </a:rPr>
              <a:t>        </a:t>
            </a:r>
            <a:r>
              <a:rPr lang="en-US" altLang="en-US" sz="1100" dirty="0" smtClean="0">
                <a:latin typeface="Calibri" panose="020F0502020204030204" pitchFamily="34" charset="0"/>
                <a:cs typeface="Calibri" panose="020F0502020204030204" pitchFamily="34" charset="0"/>
              </a:rPr>
              <a:t>Nay </a:t>
            </a:r>
            <a:r>
              <a:rPr lang="en-US" altLang="en-US" sz="1100" dirty="0" err="1">
                <a:latin typeface="Calibri" panose="020F0502020204030204" pitchFamily="34" charset="0"/>
                <a:cs typeface="Calibri" panose="020F0502020204030204" pitchFamily="34" charset="0"/>
              </a:rPr>
              <a:t>Pyi</a:t>
            </a:r>
            <a:r>
              <a:rPr lang="en-US" altLang="en-US" sz="1100" dirty="0">
                <a:latin typeface="Calibri" panose="020F0502020204030204" pitchFamily="34" charset="0"/>
                <a:cs typeface="Calibri" panose="020F0502020204030204" pitchFamily="34" charset="0"/>
              </a:rPr>
              <a:t> Taw</a:t>
            </a:r>
          </a:p>
          <a:p>
            <a:pPr>
              <a:lnSpc>
                <a:spcPct val="125000"/>
              </a:lnSpc>
              <a:buClr>
                <a:srgbClr val="FF0000"/>
              </a:buClr>
            </a:pPr>
            <a:r>
              <a:rPr lang="en-US" altLang="en-US" sz="1100" dirty="0">
                <a:latin typeface="Calibri" panose="020F0502020204030204" pitchFamily="34" charset="0"/>
                <a:cs typeface="Calibri" panose="020F0502020204030204" pitchFamily="34" charset="0"/>
              </a:rPr>
              <a:t>			</a:t>
            </a:r>
            <a:r>
              <a:rPr lang="en-US" altLang="en-US" sz="1100" dirty="0" smtClean="0">
                <a:latin typeface="Calibri" panose="020F0502020204030204" pitchFamily="34" charset="0"/>
                <a:cs typeface="Calibri" panose="020F0502020204030204" pitchFamily="34" charset="0"/>
              </a:rPr>
              <a:t>        (</a:t>
            </a:r>
            <a:r>
              <a:rPr lang="en-US" altLang="en-US" sz="1100" dirty="0">
                <a:latin typeface="Calibri" panose="020F0502020204030204" pitchFamily="34" charset="0"/>
                <a:cs typeface="Calibri" panose="020F0502020204030204" pitchFamily="34" charset="0"/>
              </a:rPr>
              <a:t>established in 2005; the former capital was Yangon)</a:t>
            </a:r>
          </a:p>
          <a:p>
            <a:pPr>
              <a:lnSpc>
                <a:spcPct val="125000"/>
              </a:lnSpc>
              <a:buClr>
                <a:srgbClr val="FF0000"/>
              </a:buClr>
              <a:buFont typeface="Wingdings" panose="05000000000000000000" pitchFamily="2" charset="2"/>
              <a:buChar char="v"/>
            </a:pPr>
            <a:r>
              <a:rPr lang="en-US" altLang="en-US" sz="1100" b="1" dirty="0">
                <a:latin typeface="Calibri" panose="020F0502020204030204" pitchFamily="34" charset="0"/>
                <a:cs typeface="Calibri" panose="020F0502020204030204" pitchFamily="34" charset="0"/>
              </a:rPr>
              <a:t>Landmass:	</a:t>
            </a:r>
            <a:r>
              <a:rPr lang="en-US" altLang="en-US" sz="1100" b="1" dirty="0" smtClean="0">
                <a:latin typeface="Calibri" panose="020F0502020204030204" pitchFamily="34" charset="0"/>
                <a:cs typeface="Calibri" panose="020F0502020204030204" pitchFamily="34" charset="0"/>
              </a:rPr>
              <a:t>        </a:t>
            </a:r>
            <a:r>
              <a:rPr lang="en-US" altLang="en-US" sz="1100" dirty="0" smtClean="0">
                <a:latin typeface="Calibri" panose="020F0502020204030204" pitchFamily="34" charset="0"/>
                <a:cs typeface="Calibri" panose="020F0502020204030204" pitchFamily="34" charset="0"/>
              </a:rPr>
              <a:t>261.228 </a:t>
            </a:r>
            <a:r>
              <a:rPr lang="en-US" altLang="en-US" sz="1100" dirty="0" err="1">
                <a:latin typeface="Calibri" panose="020F0502020204030204" pitchFamily="34" charset="0"/>
                <a:cs typeface="Calibri" panose="020F0502020204030204" pitchFamily="34" charset="0"/>
              </a:rPr>
              <a:t>sq</a:t>
            </a:r>
            <a:r>
              <a:rPr lang="en-US" altLang="en-US" sz="1100" dirty="0">
                <a:latin typeface="Calibri" panose="020F0502020204030204" pitchFamily="34" charset="0"/>
                <a:cs typeface="Calibri" panose="020F0502020204030204" pitchFamily="34" charset="0"/>
              </a:rPr>
              <a:t> miles (676.577 </a:t>
            </a:r>
            <a:r>
              <a:rPr lang="en-US" altLang="en-US" sz="1100" dirty="0" err="1">
                <a:latin typeface="Calibri" panose="020F0502020204030204" pitchFamily="34" charset="0"/>
                <a:cs typeface="Calibri" panose="020F0502020204030204" pitchFamily="34" charset="0"/>
              </a:rPr>
              <a:t>sq</a:t>
            </a:r>
            <a:r>
              <a:rPr lang="en-US" altLang="en-US" sz="1100" dirty="0">
                <a:latin typeface="Calibri" panose="020F0502020204030204" pitchFamily="34" charset="0"/>
                <a:cs typeface="Calibri" panose="020F0502020204030204" pitchFamily="34" charset="0"/>
              </a:rPr>
              <a:t> km)</a:t>
            </a:r>
          </a:p>
          <a:p>
            <a:pPr>
              <a:lnSpc>
                <a:spcPct val="125000"/>
              </a:lnSpc>
              <a:buClr>
                <a:srgbClr val="FF0000"/>
              </a:buClr>
              <a:buFont typeface="Wingdings" panose="05000000000000000000" pitchFamily="2" charset="2"/>
              <a:buChar char="v"/>
            </a:pPr>
            <a:r>
              <a:rPr lang="en-US" altLang="en-US" sz="1100" b="1" dirty="0">
                <a:latin typeface="Calibri" panose="020F0502020204030204" pitchFamily="34" charset="0"/>
                <a:cs typeface="Calibri" panose="020F0502020204030204" pitchFamily="34" charset="0"/>
              </a:rPr>
              <a:t>Coastline:	</a:t>
            </a:r>
            <a:r>
              <a:rPr lang="en-US" altLang="en-US" sz="1100" b="1" dirty="0" smtClean="0">
                <a:latin typeface="Calibri" panose="020F0502020204030204" pitchFamily="34" charset="0"/>
                <a:cs typeface="Calibri" panose="020F0502020204030204" pitchFamily="34" charset="0"/>
              </a:rPr>
              <a:t>        </a:t>
            </a:r>
            <a:r>
              <a:rPr lang="en-US" altLang="en-US" sz="1100" dirty="0" smtClean="0">
                <a:latin typeface="Calibri" panose="020F0502020204030204" pitchFamily="34" charset="0"/>
                <a:cs typeface="Calibri" panose="020F0502020204030204" pitchFamily="34" charset="0"/>
              </a:rPr>
              <a:t>1,759 </a:t>
            </a:r>
            <a:r>
              <a:rPr lang="en-US" altLang="en-US" sz="1100" dirty="0">
                <a:latin typeface="Calibri" panose="020F0502020204030204" pitchFamily="34" charset="0"/>
                <a:cs typeface="Calibri" panose="020F0502020204030204" pitchFamily="34" charset="0"/>
              </a:rPr>
              <a:t>miles (2,832 km)</a:t>
            </a:r>
          </a:p>
          <a:p>
            <a:pPr>
              <a:lnSpc>
                <a:spcPct val="125000"/>
              </a:lnSpc>
              <a:buClr>
                <a:srgbClr val="FF0000"/>
              </a:buClr>
              <a:buFont typeface="Wingdings" panose="05000000000000000000" pitchFamily="2" charset="2"/>
              <a:buChar char="v"/>
            </a:pPr>
            <a:r>
              <a:rPr lang="en-US" altLang="en-US" sz="1100" b="1" dirty="0">
                <a:latin typeface="Calibri" panose="020F0502020204030204" pitchFamily="34" charset="0"/>
                <a:cs typeface="Calibri" panose="020F0502020204030204" pitchFamily="34" charset="0"/>
              </a:rPr>
              <a:t>Population:	</a:t>
            </a:r>
            <a:r>
              <a:rPr lang="en-US" altLang="en-US" sz="1100" b="1" dirty="0" smtClean="0">
                <a:latin typeface="Calibri" panose="020F0502020204030204" pitchFamily="34" charset="0"/>
                <a:cs typeface="Calibri" panose="020F0502020204030204" pitchFamily="34" charset="0"/>
              </a:rPr>
              <a:t>        </a:t>
            </a:r>
            <a:r>
              <a:rPr lang="en-US" altLang="en-US" sz="1100" dirty="0" smtClean="0">
                <a:latin typeface="Calibri" panose="020F0502020204030204" pitchFamily="34" charset="0"/>
                <a:cs typeface="Calibri" panose="020F0502020204030204" pitchFamily="34" charset="0"/>
              </a:rPr>
              <a:t>Approximately </a:t>
            </a:r>
            <a:r>
              <a:rPr lang="en-US" altLang="en-US" sz="1100" dirty="0">
                <a:latin typeface="Calibri" panose="020F0502020204030204" pitchFamily="34" charset="0"/>
                <a:cs typeface="Calibri" panose="020F0502020204030204" pitchFamily="34" charset="0"/>
              </a:rPr>
              <a:t>54 million (2020)</a:t>
            </a:r>
          </a:p>
          <a:p>
            <a:pPr>
              <a:lnSpc>
                <a:spcPct val="125000"/>
              </a:lnSpc>
              <a:buClr>
                <a:srgbClr val="FF0000"/>
              </a:buClr>
              <a:buFont typeface="Wingdings" panose="05000000000000000000" pitchFamily="2" charset="2"/>
              <a:buChar char="v"/>
            </a:pPr>
            <a:r>
              <a:rPr lang="en-US" altLang="en-US" sz="1100" b="1" dirty="0">
                <a:latin typeface="Calibri" panose="020F0502020204030204" pitchFamily="34" charset="0"/>
                <a:cs typeface="Calibri" panose="020F0502020204030204" pitchFamily="34" charset="0"/>
              </a:rPr>
              <a:t>Population </a:t>
            </a:r>
            <a:r>
              <a:rPr lang="en-US" altLang="en-US" sz="1100" b="1" dirty="0" smtClean="0">
                <a:latin typeface="Calibri" panose="020F0502020204030204" pitchFamily="34" charset="0"/>
                <a:cs typeface="Calibri" panose="020F0502020204030204" pitchFamily="34" charset="0"/>
              </a:rPr>
              <a:t>growth:      </a:t>
            </a:r>
            <a:r>
              <a:rPr lang="en-US" altLang="en-US" sz="1100" dirty="0" smtClean="0">
                <a:latin typeface="Calibri" panose="020F0502020204030204" pitchFamily="34" charset="0"/>
                <a:cs typeface="Calibri" panose="020F0502020204030204" pitchFamily="34" charset="0"/>
              </a:rPr>
              <a:t>0.88</a:t>
            </a:r>
            <a:r>
              <a:rPr lang="en-US" altLang="en-US" sz="1100" dirty="0">
                <a:latin typeface="Calibri" panose="020F0502020204030204" pitchFamily="34" charset="0"/>
                <a:cs typeface="Calibri" panose="020F0502020204030204" pitchFamily="34" charset="0"/>
              </a:rPr>
              <a:t>%</a:t>
            </a:r>
          </a:p>
          <a:p>
            <a:pPr>
              <a:lnSpc>
                <a:spcPct val="125000"/>
              </a:lnSpc>
              <a:buClr>
                <a:srgbClr val="FF0000"/>
              </a:buClr>
              <a:buFont typeface="Wingdings" panose="05000000000000000000" pitchFamily="2" charset="2"/>
              <a:buChar char="v"/>
            </a:pPr>
            <a:r>
              <a:rPr lang="en-US" altLang="en-US" sz="1100" b="1" dirty="0">
                <a:latin typeface="Calibri" panose="020F0502020204030204" pitchFamily="34" charset="0"/>
                <a:cs typeface="Calibri" panose="020F0502020204030204" pitchFamily="34" charset="0"/>
              </a:rPr>
              <a:t>Geography:	</a:t>
            </a:r>
            <a:r>
              <a:rPr lang="en-US" altLang="en-US" sz="1100" b="1" dirty="0" smtClean="0">
                <a:latin typeface="Calibri" panose="020F0502020204030204" pitchFamily="34" charset="0"/>
                <a:cs typeface="Calibri" panose="020F0502020204030204" pitchFamily="34" charset="0"/>
              </a:rPr>
              <a:t>        </a:t>
            </a:r>
            <a:r>
              <a:rPr lang="en-US" altLang="en-US" sz="1100" dirty="0" smtClean="0">
                <a:latin typeface="Calibri" panose="020F0502020204030204" pitchFamily="34" charset="0"/>
                <a:cs typeface="Calibri" panose="020F0502020204030204" pitchFamily="34" charset="0"/>
              </a:rPr>
              <a:t>Myanmar </a:t>
            </a:r>
            <a:r>
              <a:rPr lang="en-US" altLang="en-US" sz="1100" dirty="0">
                <a:latin typeface="Calibri" panose="020F0502020204030204" pitchFamily="34" charset="0"/>
                <a:cs typeface="Calibri" panose="020F0502020204030204" pitchFamily="34" charset="0"/>
              </a:rPr>
              <a:t>is divided into three distinct geographical regions: the 			</a:t>
            </a:r>
            <a:r>
              <a:rPr lang="en-US" altLang="en-US" sz="1100" dirty="0" smtClean="0">
                <a:latin typeface="Calibri" panose="020F0502020204030204" pitchFamily="34" charset="0"/>
                <a:cs typeface="Calibri" panose="020F0502020204030204" pitchFamily="34" charset="0"/>
              </a:rPr>
              <a:t>        Eastern </a:t>
            </a:r>
            <a:r>
              <a:rPr lang="en-US" altLang="en-US" sz="1100" dirty="0">
                <a:latin typeface="Calibri" panose="020F0502020204030204" pitchFamily="34" charset="0"/>
                <a:cs typeface="Calibri" panose="020F0502020204030204" pitchFamily="34" charset="0"/>
              </a:rPr>
              <a:t>Hill Region, the Central Valley Region and the Western </a:t>
            </a:r>
            <a:r>
              <a:rPr lang="en-US" altLang="en-US" sz="1100" dirty="0" smtClean="0">
                <a:latin typeface="Calibri" panose="020F0502020204030204" pitchFamily="34" charset="0"/>
                <a:cs typeface="Calibri" panose="020F0502020204030204" pitchFamily="34" charset="0"/>
              </a:rPr>
              <a:t>Hill </a:t>
            </a:r>
            <a:r>
              <a:rPr lang="en-US" altLang="en-US" sz="1100" dirty="0">
                <a:latin typeface="Calibri" panose="020F0502020204030204" pitchFamily="34" charset="0"/>
                <a:cs typeface="Calibri" panose="020F0502020204030204" pitchFamily="34" charset="0"/>
              </a:rPr>
              <a:t>Region</a:t>
            </a:r>
          </a:p>
          <a:p>
            <a:pPr>
              <a:lnSpc>
                <a:spcPct val="125000"/>
              </a:lnSpc>
              <a:buClr>
                <a:srgbClr val="FF0000"/>
              </a:buClr>
              <a:buFont typeface="Wingdings" panose="05000000000000000000" pitchFamily="2" charset="2"/>
              <a:buChar char="v"/>
            </a:pPr>
            <a:r>
              <a:rPr lang="en-US" altLang="en-US" sz="1100" b="1" dirty="0">
                <a:latin typeface="Calibri" panose="020F0502020204030204" pitchFamily="34" charset="0"/>
                <a:cs typeface="Calibri" panose="020F0502020204030204" pitchFamily="34" charset="0"/>
              </a:rPr>
              <a:t>Largest rivers:	</a:t>
            </a:r>
            <a:r>
              <a:rPr lang="en-US" altLang="en-US" sz="1100" b="1" dirty="0" smtClean="0">
                <a:latin typeface="Calibri" panose="020F0502020204030204" pitchFamily="34" charset="0"/>
                <a:cs typeface="Calibri" panose="020F0502020204030204" pitchFamily="34" charset="0"/>
              </a:rPr>
              <a:t>        </a:t>
            </a:r>
            <a:r>
              <a:rPr lang="en-US" altLang="en-US" sz="1100" dirty="0" err="1" smtClean="0">
                <a:latin typeface="Calibri" panose="020F0502020204030204" pitchFamily="34" charset="0"/>
                <a:cs typeface="Calibri" panose="020F0502020204030204" pitchFamily="34" charset="0"/>
              </a:rPr>
              <a:t>Ayeyarwaddy</a:t>
            </a:r>
            <a:r>
              <a:rPr lang="en-US" altLang="en-US" sz="1100" dirty="0" smtClean="0">
                <a:latin typeface="Calibri" panose="020F0502020204030204" pitchFamily="34" charset="0"/>
                <a:cs typeface="Calibri" panose="020F0502020204030204" pitchFamily="34" charset="0"/>
              </a:rPr>
              <a:t> </a:t>
            </a:r>
            <a:r>
              <a:rPr lang="en-US" altLang="en-US" sz="1100" dirty="0">
                <a:latin typeface="Calibri" panose="020F0502020204030204" pitchFamily="34" charset="0"/>
                <a:cs typeface="Calibri" panose="020F0502020204030204" pitchFamily="34" charset="0"/>
              </a:rPr>
              <a:t>River, </a:t>
            </a:r>
            <a:r>
              <a:rPr lang="en-US" altLang="en-US" sz="1100" dirty="0" err="1">
                <a:latin typeface="Calibri" panose="020F0502020204030204" pitchFamily="34" charset="0"/>
                <a:cs typeface="Calibri" panose="020F0502020204030204" pitchFamily="34" charset="0"/>
              </a:rPr>
              <a:t>Sittaung</a:t>
            </a:r>
            <a:r>
              <a:rPr lang="en-US" altLang="en-US" sz="1100" dirty="0">
                <a:latin typeface="Calibri" panose="020F0502020204030204" pitchFamily="34" charset="0"/>
                <a:cs typeface="Calibri" panose="020F0502020204030204" pitchFamily="34" charset="0"/>
              </a:rPr>
              <a:t> River, Than </a:t>
            </a:r>
            <a:r>
              <a:rPr lang="en-US" altLang="en-US" sz="1100" dirty="0" err="1">
                <a:latin typeface="Calibri" panose="020F0502020204030204" pitchFamily="34" charset="0"/>
                <a:cs typeface="Calibri" panose="020F0502020204030204" pitchFamily="34" charset="0"/>
              </a:rPr>
              <a:t>Lwin</a:t>
            </a:r>
            <a:r>
              <a:rPr lang="en-US" altLang="en-US" sz="1100" dirty="0">
                <a:latin typeface="Calibri" panose="020F0502020204030204" pitchFamily="34" charset="0"/>
                <a:cs typeface="Calibri" panose="020F0502020204030204" pitchFamily="34" charset="0"/>
              </a:rPr>
              <a:t> River and</a:t>
            </a:r>
          </a:p>
          <a:p>
            <a:pPr>
              <a:lnSpc>
                <a:spcPct val="125000"/>
              </a:lnSpc>
            </a:pPr>
            <a:r>
              <a:rPr lang="en-US" altLang="en-US" sz="1100" dirty="0">
                <a:latin typeface="Calibri" panose="020F0502020204030204" pitchFamily="34" charset="0"/>
                <a:cs typeface="Calibri" panose="020F0502020204030204" pitchFamily="34" charset="0"/>
              </a:rPr>
              <a:t>			</a:t>
            </a:r>
            <a:r>
              <a:rPr lang="en-US" altLang="en-US" sz="1100" dirty="0" smtClean="0">
                <a:latin typeface="Calibri" panose="020F0502020204030204" pitchFamily="34" charset="0"/>
                <a:cs typeface="Calibri" panose="020F0502020204030204" pitchFamily="34" charset="0"/>
              </a:rPr>
              <a:t>        Chindwin </a:t>
            </a:r>
            <a:r>
              <a:rPr lang="en-US" altLang="en-US" sz="1100" dirty="0">
                <a:latin typeface="Calibri" panose="020F0502020204030204" pitchFamily="34" charset="0"/>
                <a:cs typeface="Calibri" panose="020F0502020204030204" pitchFamily="34" charset="0"/>
              </a:rPr>
              <a:t>River</a:t>
            </a:r>
          </a:p>
          <a:p>
            <a:pPr>
              <a:lnSpc>
                <a:spcPct val="125000"/>
              </a:lnSpc>
              <a:buClr>
                <a:srgbClr val="FF0000"/>
              </a:buClr>
              <a:buFont typeface="Wingdings" panose="05000000000000000000" pitchFamily="2" charset="2"/>
              <a:buChar char="v"/>
            </a:pPr>
            <a:r>
              <a:rPr lang="en-US" altLang="en-US" sz="1100" b="1" dirty="0">
                <a:latin typeface="Calibri" panose="020F0502020204030204" pitchFamily="34" charset="0"/>
                <a:cs typeface="Calibri" panose="020F0502020204030204" pitchFamily="34" charset="0"/>
              </a:rPr>
              <a:t>Climate:	</a:t>
            </a:r>
            <a:r>
              <a:rPr lang="en-US" altLang="en-US" sz="1100" b="1" dirty="0" smtClean="0">
                <a:latin typeface="Calibri" panose="020F0502020204030204" pitchFamily="34" charset="0"/>
                <a:cs typeface="Calibri" panose="020F0502020204030204" pitchFamily="34" charset="0"/>
              </a:rPr>
              <a:t>        </a:t>
            </a:r>
            <a:r>
              <a:rPr lang="en-US" altLang="en-US" sz="1100" dirty="0" smtClean="0">
                <a:latin typeface="Calibri" panose="020F0502020204030204" pitchFamily="34" charset="0"/>
                <a:cs typeface="Calibri" panose="020F0502020204030204" pitchFamily="34" charset="0"/>
              </a:rPr>
              <a:t>Tropical </a:t>
            </a:r>
            <a:r>
              <a:rPr lang="en-US" altLang="en-US" sz="1100" dirty="0">
                <a:latin typeface="Calibri" panose="020F0502020204030204" pitchFamily="34" charset="0"/>
                <a:cs typeface="Calibri" panose="020F0502020204030204" pitchFamily="34" charset="0"/>
              </a:rPr>
              <a:t>climate with three seasons:</a:t>
            </a:r>
          </a:p>
          <a:p>
            <a:pPr>
              <a:lnSpc>
                <a:spcPct val="125000"/>
              </a:lnSpc>
            </a:pPr>
            <a:r>
              <a:rPr lang="en-US" altLang="en-US" sz="1100" dirty="0">
                <a:latin typeface="Calibri" panose="020F0502020204030204" pitchFamily="34" charset="0"/>
                <a:cs typeface="Calibri" panose="020F0502020204030204" pitchFamily="34" charset="0"/>
              </a:rPr>
              <a:t>			 </a:t>
            </a:r>
            <a:r>
              <a:rPr lang="en-US" altLang="en-US" sz="1100" dirty="0" smtClean="0">
                <a:latin typeface="Calibri" panose="020F0502020204030204" pitchFamily="34" charset="0"/>
                <a:cs typeface="Calibri" panose="020F0502020204030204" pitchFamily="34" charset="0"/>
              </a:rPr>
              <a:t>       Summer </a:t>
            </a:r>
            <a:r>
              <a:rPr lang="en-US" altLang="en-US" sz="1100" dirty="0">
                <a:latin typeface="Calibri" panose="020F0502020204030204" pitchFamily="34" charset="0"/>
                <a:cs typeface="Calibri" panose="020F0502020204030204" pitchFamily="34" charset="0"/>
              </a:rPr>
              <a:t>(March to May)</a:t>
            </a:r>
          </a:p>
          <a:p>
            <a:pPr>
              <a:lnSpc>
                <a:spcPct val="125000"/>
              </a:lnSpc>
            </a:pPr>
            <a:r>
              <a:rPr lang="en-US" altLang="en-US" sz="1100" dirty="0">
                <a:latin typeface="Calibri" panose="020F0502020204030204" pitchFamily="34" charset="0"/>
                <a:cs typeface="Calibri" panose="020F0502020204030204" pitchFamily="34" charset="0"/>
              </a:rPr>
              <a:t>			</a:t>
            </a:r>
            <a:r>
              <a:rPr lang="en-US" altLang="en-US" sz="1100" dirty="0" smtClean="0">
                <a:latin typeface="Calibri" panose="020F0502020204030204" pitchFamily="34" charset="0"/>
                <a:cs typeface="Calibri" panose="020F0502020204030204" pitchFamily="34" charset="0"/>
              </a:rPr>
              <a:t>        Rainy </a:t>
            </a:r>
            <a:r>
              <a:rPr lang="en-US" altLang="en-US" sz="1100" dirty="0">
                <a:latin typeface="Calibri" panose="020F0502020204030204" pitchFamily="34" charset="0"/>
                <a:cs typeface="Calibri" panose="020F0502020204030204" pitchFamily="34" charset="0"/>
              </a:rPr>
              <a:t>Season (June to October)</a:t>
            </a:r>
          </a:p>
          <a:p>
            <a:pPr>
              <a:lnSpc>
                <a:spcPct val="125000"/>
              </a:lnSpc>
            </a:pPr>
            <a:r>
              <a:rPr lang="en-US" altLang="en-US" sz="1100" dirty="0">
                <a:latin typeface="Calibri" panose="020F0502020204030204" pitchFamily="34" charset="0"/>
                <a:cs typeface="Calibri" panose="020F0502020204030204" pitchFamily="34" charset="0"/>
              </a:rPr>
              <a:t>			</a:t>
            </a:r>
            <a:r>
              <a:rPr lang="en-US" altLang="en-US" sz="1100" dirty="0" smtClean="0">
                <a:latin typeface="Calibri" panose="020F0502020204030204" pitchFamily="34" charset="0"/>
                <a:cs typeface="Calibri" panose="020F0502020204030204" pitchFamily="34" charset="0"/>
              </a:rPr>
              <a:t>        Cold </a:t>
            </a:r>
            <a:r>
              <a:rPr lang="en-US" altLang="en-US" sz="1100" dirty="0">
                <a:latin typeface="Calibri" panose="020F0502020204030204" pitchFamily="34" charset="0"/>
                <a:cs typeface="Calibri" panose="020F0502020204030204" pitchFamily="34" charset="0"/>
              </a:rPr>
              <a:t>Season (November to February</a:t>
            </a:r>
            <a:r>
              <a:rPr lang="en-US" altLang="en-US" sz="1100" dirty="0" smtClean="0">
                <a:latin typeface="Calibri" panose="020F0502020204030204" pitchFamily="34" charset="0"/>
                <a:cs typeface="Calibri" panose="020F0502020204030204" pitchFamily="34" charset="0"/>
              </a:rPr>
              <a:t>)</a:t>
            </a:r>
            <a:endParaRPr lang="en-US" altLang="en-US" sz="1100" dirty="0">
              <a:latin typeface="Calibri" panose="020F0502020204030204" pitchFamily="34" charset="0"/>
              <a:cs typeface="Calibri" panose="020F0502020204030204" pitchFamily="34" charset="0"/>
            </a:endParaRPr>
          </a:p>
        </p:txBody>
      </p:sp>
      <p:pic>
        <p:nvPicPr>
          <p:cNvPr id="11" name="image4.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218517"/>
            <a:ext cx="946118" cy="60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352800" y="484187"/>
            <a:ext cx="2112978" cy="377825"/>
          </a:xfrm>
        </p:spPr>
        <p:txBody>
          <a:bodyPr/>
          <a:lstStyle/>
          <a:p>
            <a:r>
              <a:rPr lang="en-US" sz="1400" b="1" dirty="0" smtClean="0">
                <a:solidFill>
                  <a:srgbClr val="C00000"/>
                </a:solidFill>
                <a:latin typeface="Calibri" panose="020F0502020204030204" pitchFamily="34" charset="0"/>
                <a:cs typeface="Calibri" panose="020F0502020204030204" pitchFamily="34" charset="0"/>
              </a:rPr>
              <a:t>Myanmar: Country Profile </a:t>
            </a:r>
            <a:endParaRPr lang="en-US" sz="14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051514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Oval 5"/>
          <p:cNvSpPr/>
          <p:nvPr/>
        </p:nvSpPr>
        <p:spPr>
          <a:xfrm rot="16200000">
            <a:off x="8043069" y="250632"/>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pic>
        <p:nvPicPr>
          <p:cNvPr id="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8018462" y="338737"/>
            <a:ext cx="5540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B55FF5CF-D2C2-49B5-A761-9CD8966653E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20</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8" name="Flowchart: Data 7"/>
          <p:cNvSpPr/>
          <p:nvPr/>
        </p:nvSpPr>
        <p:spPr>
          <a:xfrm>
            <a:off x="1027384" y="0"/>
            <a:ext cx="7027863" cy="5143500"/>
          </a:xfrm>
          <a:prstGeom prst="flowChartInputOut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5"/>
          <p:cNvSpPr txBox="1">
            <a:spLocks/>
          </p:cNvSpPr>
          <p:nvPr/>
        </p:nvSpPr>
        <p:spPr>
          <a:xfrm>
            <a:off x="2296764" y="1425515"/>
            <a:ext cx="4495800" cy="28956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5750" indent="-285750" algn="just">
              <a:lnSpc>
                <a:spcPct val="125000"/>
              </a:lnSpc>
              <a:spcBef>
                <a:spcPct val="0"/>
              </a:spcBef>
              <a:buClr>
                <a:srgbClr val="FF0000"/>
              </a:buClr>
              <a:buFont typeface="Wingdings" panose="05000000000000000000" pitchFamily="2" charset="2"/>
              <a:buChar char="v"/>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MIC published the Notification No. 7/2018 regulating local and foreign investment activities in the education sector. The investors who need to carry out the investments in the following types of education services in the form of private schools with the permission of the MIC. </a:t>
            </a: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5750" indent="-285750">
              <a:lnSpc>
                <a:spcPct val="125000"/>
              </a:lnSpc>
              <a:spcBef>
                <a:spcPct val="0"/>
              </a:spcBef>
              <a:buClr>
                <a:srgbClr val="FF0000"/>
              </a:buClr>
              <a:buFont typeface="Wingdings" panose="05000000000000000000" pitchFamily="2" charset="2"/>
              <a:buChar char="v"/>
              <a:defRPr/>
            </a:pPr>
            <a:endPar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628650" indent="-342900"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Private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basic education school; </a:t>
            </a:r>
          </a:p>
          <a:p>
            <a:pPr marL="628650" indent="-342900"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Private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technical, vocational and training school; </a:t>
            </a:r>
          </a:p>
          <a:p>
            <a:pPr marL="628650" indent="-342900"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Private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higher education school; </a:t>
            </a:r>
          </a:p>
          <a:p>
            <a:pPr marL="628650" indent="-342900"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Private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subject based school; and </a:t>
            </a:r>
          </a:p>
          <a:p>
            <a:pPr marL="628650" indent="-342900"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Private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school designated by the </a:t>
            </a: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Ministry.</a:t>
            </a: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lnSpc>
                <a:spcPct val="125000"/>
              </a:lnSpc>
              <a:spcBef>
                <a:spcPct val="0"/>
              </a:spcBef>
              <a:buClr>
                <a:srgbClr val="FF0000"/>
              </a:buClr>
              <a:defRPr/>
            </a:pP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le 1"/>
          <p:cNvSpPr>
            <a:spLocks noGrp="1"/>
          </p:cNvSpPr>
          <p:nvPr>
            <p:ph type="title" idx="4294967295"/>
          </p:nvPr>
        </p:nvSpPr>
        <p:spPr>
          <a:xfrm>
            <a:off x="3258218" y="716562"/>
            <a:ext cx="2831035" cy="348323"/>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Investment in the Education Sector </a:t>
            </a:r>
            <a:endParaRPr lang="en-US" dirty="0" smtClean="0">
              <a:effectLst/>
            </a:endParaRPr>
          </a:p>
        </p:txBody>
      </p:sp>
    </p:spTree>
    <p:extLst>
      <p:ext uri="{BB962C8B-B14F-4D97-AF65-F5344CB8AC3E}">
        <p14:creationId xmlns:p14="http://schemas.microsoft.com/office/powerpoint/2010/main" val="197894660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33" t="14678" r="806" b="32407"/>
          <a:stretch/>
        </p:blipFill>
        <p:spPr>
          <a:xfrm>
            <a:off x="-5255" y="3105150"/>
            <a:ext cx="9149256" cy="2038350"/>
          </a:xfrm>
          <a:prstGeom prst="rect">
            <a:avLst/>
          </a:prstGeom>
        </p:spPr>
      </p:pic>
      <p:pic>
        <p:nvPicPr>
          <p:cNvPr id="47113"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16"/>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47115" name="TextBox 19"/>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23852BBF-7799-4F58-92AD-2F76721F447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21</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7" name="Text Placeholder 5"/>
          <p:cNvSpPr txBox="1">
            <a:spLocks/>
          </p:cNvSpPr>
          <p:nvPr/>
        </p:nvSpPr>
        <p:spPr>
          <a:xfrm>
            <a:off x="685799" y="895350"/>
            <a:ext cx="7464425" cy="19431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Myanmar Investment Commission (MIC) is a government-appointed body which is responsible for verifying and approving investment proposals, and regularly issues notifications about sector-specific developments. The Myanmar Investment Law changes the role of the MIC - with fewer investment proposals now requiring formal MIC approval. A new Endorsement process - whereby proposals are fast-tracked by being ‘endorsed’ by the MIC - is now also available to investors. The MIC is comprised of representatives and experts from government ministries, departments, and governmental and non-governmental </a:t>
            </a: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bodies.</a:t>
            </a:r>
            <a:endPar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le 1"/>
          <p:cNvSpPr>
            <a:spLocks noGrp="1"/>
          </p:cNvSpPr>
          <p:nvPr>
            <p:ph type="title" idx="4294967295"/>
          </p:nvPr>
        </p:nvSpPr>
        <p:spPr>
          <a:xfrm>
            <a:off x="2788198" y="402434"/>
            <a:ext cx="3562350" cy="239711"/>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About Myanmar Investment Commission (MIC)</a:t>
            </a:r>
            <a:endParaRPr lang="en-US" dirty="0" smtClean="0">
              <a:effectLst/>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27901"/>
          <a:stretch/>
        </p:blipFill>
        <p:spPr>
          <a:xfrm>
            <a:off x="4953000" y="0"/>
            <a:ext cx="4191000" cy="5143500"/>
          </a:xfrm>
          <a:prstGeom prst="rect">
            <a:avLst/>
          </a:prstGeom>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49157" name="TextBox 8"/>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7D83E0CC-5627-47B4-9937-9083EBA2D8D5}"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22</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4" name="Right Triangle 3"/>
          <p:cNvSpPr/>
          <p:nvPr/>
        </p:nvSpPr>
        <p:spPr>
          <a:xfrm>
            <a:off x="4953000" y="-7240"/>
            <a:ext cx="4191000" cy="51507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5"/>
          <p:cNvSpPr txBox="1">
            <a:spLocks/>
          </p:cNvSpPr>
          <p:nvPr/>
        </p:nvSpPr>
        <p:spPr>
          <a:xfrm>
            <a:off x="720305" y="1047750"/>
            <a:ext cx="5102225" cy="35052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FF0000"/>
              </a:buClr>
              <a:buFont typeface="Wingdings" panose="05000000000000000000" pitchFamily="2" charset="2"/>
              <a:buChar char="v"/>
            </a:pPr>
            <a:r>
              <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Objectives of the MIC include:</a:t>
            </a:r>
          </a:p>
          <a:p>
            <a:pPr marL="228600" algn="just">
              <a:lnSpc>
                <a:spcPct val="125000"/>
              </a:lnSpc>
              <a:spcBef>
                <a:spcPct val="0"/>
              </a:spcBef>
              <a:buClr>
                <a:srgbClr val="FF0000"/>
              </a:buClr>
            </a:pPr>
            <a:endPar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8572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To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protect investors according to the new investment law promulgated by Union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Hluttaw</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(Parliament)</a:t>
            </a:r>
          </a:p>
          <a:p>
            <a:pPr marL="8572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To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safeguard environmental conservation</a:t>
            </a:r>
          </a:p>
          <a:p>
            <a:pPr marL="8572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To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deeply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emphasise</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social impact </a:t>
            </a:r>
            <a:endPar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8572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To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practice accounting and auditing in accordance with international standards in financial matters - including transparency and accountability     </a:t>
            </a:r>
          </a:p>
          <a:p>
            <a:pPr marL="8572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To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create job opportunities </a:t>
            </a:r>
          </a:p>
          <a:p>
            <a:pPr marL="8572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To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abide by existing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labour</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laws </a:t>
            </a:r>
          </a:p>
          <a:p>
            <a:pPr marL="8572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To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support corporate social responsibility</a:t>
            </a:r>
          </a:p>
          <a:p>
            <a:pPr marL="8572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To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transfer technology</a:t>
            </a:r>
          </a:p>
        </p:txBody>
      </p:sp>
      <p:sp>
        <p:nvSpPr>
          <p:cNvPr id="2" name="Title 1"/>
          <p:cNvSpPr>
            <a:spLocks noGrp="1"/>
          </p:cNvSpPr>
          <p:nvPr>
            <p:ph type="title" idx="4294967295"/>
          </p:nvPr>
        </p:nvSpPr>
        <p:spPr>
          <a:xfrm>
            <a:off x="870247" y="557212"/>
            <a:ext cx="3932811" cy="231775"/>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Myanmar Investment Commission (MIC) (cont’d)</a:t>
            </a:r>
            <a:endParaRPr lang="en-US" dirty="0" smtClean="0">
              <a:effectLst/>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7412" y="22"/>
            <a:ext cx="2246588" cy="2343128"/>
          </a:xfrm>
          <a:prstGeom prst="rect">
            <a:avLst/>
          </a:prstGeom>
        </p:spPr>
      </p:pic>
      <p:pic>
        <p:nvPicPr>
          <p:cNvPr id="5018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50184" name="TextBox 11"/>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8197D24C-9040-4122-9D0A-4A596ACBCB87}"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23</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r="39115"/>
          <a:stretch/>
        </p:blipFill>
        <p:spPr>
          <a:xfrm>
            <a:off x="-18631" y="-3284"/>
            <a:ext cx="2325877" cy="234643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3588" y="3405"/>
            <a:ext cx="2323824" cy="2339745"/>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22967" r="24698"/>
          <a:stretch/>
        </p:blipFill>
        <p:spPr>
          <a:xfrm>
            <a:off x="2244534" y="-3284"/>
            <a:ext cx="2327466" cy="2346434"/>
          </a:xfrm>
          <a:prstGeom prst="rect">
            <a:avLst/>
          </a:prstGeom>
        </p:spPr>
      </p:pic>
      <p:sp>
        <p:nvSpPr>
          <p:cNvPr id="10" name="Text Placeholder 5"/>
          <p:cNvSpPr txBox="1">
            <a:spLocks/>
          </p:cNvSpPr>
          <p:nvPr/>
        </p:nvSpPr>
        <p:spPr>
          <a:xfrm>
            <a:off x="468313" y="3181350"/>
            <a:ext cx="7766050" cy="1395413"/>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FF0000"/>
              </a:buClr>
              <a:buFont typeface="Wingdings" panose="05000000000000000000" pitchFamily="2" charset="2"/>
              <a:buChar char="v"/>
            </a:pP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MIL introduces two categories of investment approval procedures, one is a MIC permit and the other one is an investment endorsement. These are generally referred to as MIC Permit Procedure and Investment Endorsement Procedure. The introduction of investment endorsement procedure has significantly simplified and eased the investment procedures in Myanmar. It is impossible to apply for both a MIC permit and an endorsement.</a:t>
            </a:r>
            <a:endParaRPr lang="en-US" altLang="en-US" sz="1400" dirty="0" smtClean="0">
              <a:solidFill>
                <a:srgbClr val="000000"/>
              </a:solidFill>
              <a:latin typeface="Arial" panose="020B0604020202020204" pitchFamily="34" charset="0"/>
              <a:cs typeface="Calibri" panose="020F0502020204030204" pitchFamily="34" charset="0"/>
              <a:sym typeface="Calibri" panose="020F0502020204030204" pitchFamily="34" charset="0"/>
            </a:endParaRPr>
          </a:p>
        </p:txBody>
      </p:sp>
      <p:sp>
        <p:nvSpPr>
          <p:cNvPr id="2" name="Title 1"/>
          <p:cNvSpPr>
            <a:spLocks noGrp="1"/>
          </p:cNvSpPr>
          <p:nvPr>
            <p:ph type="title" idx="4294967295"/>
          </p:nvPr>
        </p:nvSpPr>
        <p:spPr>
          <a:xfrm>
            <a:off x="2590800" y="2556464"/>
            <a:ext cx="3732493" cy="458787"/>
          </a:xfrm>
        </p:spPr>
        <p:txBody>
          <a:bodyPr/>
          <a:lstStyle/>
          <a:p>
            <a:pPr algn="ct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Investment Procedures:  MIC Permit and Investment Endorsement</a:t>
            </a:r>
            <a:endParaRPr lang="en-US" dirty="0" smtClean="0">
              <a:effectLst/>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5189" t="12144" r="1" b="4723"/>
          <a:stretch/>
        </p:blipFill>
        <p:spPr>
          <a:xfrm>
            <a:off x="-15930" y="-657"/>
            <a:ext cx="9159930" cy="5143500"/>
          </a:xfrm>
          <a:prstGeom prst="rect">
            <a:avLst/>
          </a:prstGeom>
        </p:spPr>
      </p:pic>
      <p:pic>
        <p:nvPicPr>
          <p:cNvPr id="5325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600200" y="0"/>
            <a:ext cx="7543800" cy="3714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11" name="TextBox 14"/>
          <p:cNvSpPr txBox="1">
            <a:spLocks noChangeArrowheads="1"/>
          </p:cNvSpPr>
          <p:nvPr/>
        </p:nvSpPr>
        <p:spPr bwMode="auto">
          <a:xfrm>
            <a:off x="8232775" y="296068"/>
            <a:ext cx="55562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8F6B191F-8C1E-44E0-B23E-EE0314A932E4}"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24</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8" name="Text Placeholder 5"/>
          <p:cNvSpPr txBox="1">
            <a:spLocks/>
          </p:cNvSpPr>
          <p:nvPr/>
        </p:nvSpPr>
        <p:spPr>
          <a:xfrm>
            <a:off x="1971477" y="539915"/>
            <a:ext cx="6334323" cy="3022435"/>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7338" indent="-287338">
              <a:lnSpc>
                <a:spcPct val="125000"/>
              </a:lnSpc>
              <a:spcBef>
                <a:spcPct val="0"/>
              </a:spcBef>
            </a:pPr>
            <a:r>
              <a:rPr lang="en-US" altLang="en-US" sz="1400" b="1" dirty="0" smtClean="0">
                <a:solidFill>
                  <a:srgbClr val="C00000"/>
                </a:solidFill>
                <a:latin typeface="Calibri" panose="020F0502020204030204" pitchFamily="34" charset="0"/>
                <a:cs typeface="Calibri" panose="020F0502020204030204" pitchFamily="34" charset="0"/>
                <a:sym typeface="Calibri" panose="020F0502020204030204" pitchFamily="34" charset="0"/>
              </a:rPr>
              <a:t>MIC Permit</a:t>
            </a:r>
          </a:p>
          <a:p>
            <a:pPr marL="287338" indent="-287338">
              <a:lnSpc>
                <a:spcPct val="125000"/>
              </a:lnSpc>
              <a:spcBef>
                <a:spcPct val="0"/>
              </a:spcBef>
            </a:pPr>
            <a:endParaRPr lang="en-US" altLang="en-US" sz="1400" dirty="0" smtClean="0">
              <a:solidFill>
                <a:srgbClr val="000000"/>
              </a:solidFill>
              <a:latin typeface="Arial" panose="020B060402020202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Before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MIL, any investor had to submit a proposal to the MIC for a permit, regardless of the business size if they intend to benefit from the MIC incentives.</a:t>
            </a:r>
          </a:p>
          <a:p>
            <a:pPr marL="287338" indent="-287338"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According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to MIL, far fewer proposals will be screened and permitted by MIC. Investors shall submit a proposal to the MIC and invest after receiving the permit for the following investment activities stipulated in Myanmar Investment Rules:</a:t>
            </a:r>
          </a:p>
          <a:p>
            <a:pPr marL="684213" indent="-284163"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Investment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activities that are essential to the national strategy;</a:t>
            </a:r>
          </a:p>
          <a:p>
            <a:pPr marL="684213" indent="-284163"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Large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capital intensive investment projects;</a:t>
            </a:r>
          </a:p>
          <a:p>
            <a:pPr marL="684213" indent="-284163"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Projects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which are likely to cause a large impact on the environment and the local community;</a:t>
            </a:r>
          </a:p>
          <a:p>
            <a:pPr marL="514350" indent="-285750">
              <a:lnSpc>
                <a:spcPct val="125000"/>
              </a:lnSpc>
              <a:spcBef>
                <a:spcPct val="0"/>
              </a:spcBef>
              <a:buClr>
                <a:srgbClr val="FF0000"/>
              </a:buClr>
              <a:buFont typeface="Courier New" panose="02070309020205020404" pitchFamily="49" charset="0"/>
              <a:buChar char="o"/>
            </a:pPr>
            <a:endParaRPr lang="en-US" altLang="en-US" sz="1400" dirty="0" smtClean="0">
              <a:solidFill>
                <a:srgbClr val="000000"/>
              </a:solidFill>
              <a:latin typeface="Arial" panose="020B0604020202020204" pitchFamily="34" charset="0"/>
              <a:cs typeface="Calibri" panose="020F0502020204030204" pitchFamily="34" charset="0"/>
              <a:sym typeface="Calibri" panose="020F0502020204030204" pitchFamily="34" charset="0"/>
            </a:endParaRPr>
          </a:p>
          <a:p>
            <a:pPr marL="514350" indent="-285750">
              <a:lnSpc>
                <a:spcPct val="125000"/>
              </a:lnSpc>
              <a:spcBef>
                <a:spcPct val="0"/>
              </a:spcBef>
            </a:pPr>
            <a:endParaRPr lang="en-US" altLang="en-US" sz="1400" dirty="0" smtClean="0">
              <a:solidFill>
                <a:srgbClr val="000000"/>
              </a:solidFill>
              <a:latin typeface="Arial" panose="020B0604020202020204" pitchFamily="34" charset="0"/>
              <a:cs typeface="Calibri" panose="020F0502020204030204" pitchFamily="34" charset="0"/>
              <a:sym typeface="Calibri" panose="020F0502020204030204" pitchFamily="34" charset="0"/>
            </a:endParaRPr>
          </a:p>
        </p:txBody>
      </p:sp>
      <p:sp>
        <p:nvSpPr>
          <p:cNvPr id="2" name="Title 1"/>
          <p:cNvSpPr>
            <a:spLocks noGrp="1"/>
          </p:cNvSpPr>
          <p:nvPr>
            <p:ph type="title" idx="4294967295"/>
          </p:nvPr>
        </p:nvSpPr>
        <p:spPr>
          <a:xfrm>
            <a:off x="3890863" y="285353"/>
            <a:ext cx="2495550" cy="265277"/>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Investment Procedures (cont’d)</a:t>
            </a:r>
            <a:endParaRPr lang="en-US" dirty="0" smtClean="0">
              <a:effectLst/>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79877" name="TextBox 8"/>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3F7FB464-C1D2-4CFB-B802-B5FA738E76AD}"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25</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7343" t="35555"/>
          <a:stretch/>
        </p:blipFill>
        <p:spPr>
          <a:xfrm>
            <a:off x="533400" y="736600"/>
            <a:ext cx="4041648" cy="3810508"/>
          </a:xfrm>
          <a:prstGeom prst="ellipse">
            <a:avLst/>
          </a:prstGeom>
        </p:spPr>
      </p:pic>
      <p:sp>
        <p:nvSpPr>
          <p:cNvPr id="6" name="Text Placeholder 5"/>
          <p:cNvSpPr txBox="1">
            <a:spLocks/>
          </p:cNvSpPr>
          <p:nvPr/>
        </p:nvSpPr>
        <p:spPr>
          <a:xfrm>
            <a:off x="4800600" y="2114550"/>
            <a:ext cx="3859815" cy="14478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7338" indent="-287338"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Investment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activities which use state owned land and buildings; or</a:t>
            </a:r>
          </a:p>
          <a:p>
            <a:pPr marL="287338" indent="-287338"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Investment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activities which are designated by the Government to require the submission of a proposal to MIC.</a:t>
            </a:r>
          </a:p>
        </p:txBody>
      </p:sp>
      <p:sp>
        <p:nvSpPr>
          <p:cNvPr id="2" name="Title 1"/>
          <p:cNvSpPr>
            <a:spLocks noGrp="1"/>
          </p:cNvSpPr>
          <p:nvPr>
            <p:ph type="title" idx="4294967295"/>
          </p:nvPr>
        </p:nvSpPr>
        <p:spPr>
          <a:xfrm>
            <a:off x="5486400" y="1264780"/>
            <a:ext cx="2419350" cy="3159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Investment Procedures (cont’d)</a:t>
            </a:r>
            <a:endParaRPr lang="en-US" dirty="0" smtClean="0">
              <a:effectLst/>
            </a:endParaRPr>
          </a:p>
        </p:txBody>
      </p:sp>
    </p:spTree>
    <p:extLst>
      <p:ext uri="{BB962C8B-B14F-4D97-AF65-F5344CB8AC3E}">
        <p14:creationId xmlns:p14="http://schemas.microsoft.com/office/powerpoint/2010/main" val="311234777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4233" r="19233"/>
          <a:stretch/>
        </p:blipFill>
        <p:spPr>
          <a:xfrm>
            <a:off x="7162800" y="0"/>
            <a:ext cx="4056648" cy="5124450"/>
          </a:xfrm>
          <a:prstGeom prst="ellipse">
            <a:avLst/>
          </a:prstGeom>
        </p:spPr>
      </p:pic>
      <p:pic>
        <p:nvPicPr>
          <p:cNvPr id="5734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57351" name="TextBox 10"/>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4DA9764D-0D2E-4DE8-A286-EE8FE18D8ADB}"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26</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7" name="Rounded Rectangle 6"/>
          <p:cNvSpPr/>
          <p:nvPr/>
        </p:nvSpPr>
        <p:spPr>
          <a:xfrm>
            <a:off x="2383114" y="962874"/>
            <a:ext cx="2534767" cy="1484356"/>
          </a:xfrm>
          <a:prstGeom prst="roundRect">
            <a:avLst/>
          </a:prstGeom>
          <a:solidFill>
            <a:srgbClr val="EDF7E1"/>
          </a:solidFill>
          <a:ln w="19050">
            <a:solidFill>
              <a:srgbClr val="92D050"/>
            </a:solidFill>
          </a:ln>
        </p:spPr>
        <p:style>
          <a:lnRef idx="2">
            <a:schemeClr val="accent3"/>
          </a:lnRef>
          <a:fillRef idx="1001">
            <a:schemeClr val="lt2"/>
          </a:fillRef>
          <a:effectRef idx="0">
            <a:schemeClr val="accent3"/>
          </a:effectRef>
          <a:fontRef idx="minor">
            <a:schemeClr val="dk1"/>
          </a:fontRef>
        </p:style>
        <p:txBody>
          <a:bodyPr anchor="ctr"/>
          <a:lstStyle/>
          <a:p>
            <a:pPr algn="ctr">
              <a:defRPr/>
            </a:pPr>
            <a:endParaRPr lang="en-US">
              <a:sym typeface="Arial" charset="0"/>
            </a:endParaRPr>
          </a:p>
        </p:txBody>
      </p:sp>
      <p:sp>
        <p:nvSpPr>
          <p:cNvPr id="8" name="Text Placeholder 5"/>
          <p:cNvSpPr txBox="1">
            <a:spLocks/>
          </p:cNvSpPr>
          <p:nvPr/>
        </p:nvSpPr>
        <p:spPr bwMode="auto">
          <a:xfrm>
            <a:off x="2407622" y="1131626"/>
            <a:ext cx="2373286"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227013" indent="-176213" algn="just">
              <a:lnSpc>
                <a:spcPct val="125000"/>
              </a:lnSpc>
              <a:buClr>
                <a:srgbClr val="FF0000"/>
              </a:buClr>
              <a:buSzPct val="100000"/>
              <a:buFont typeface="Courier New" panose="02070309020205020404" pitchFamily="49" charset="0"/>
              <a:buChar char="o"/>
              <a:tabLst>
                <a:tab pos="2289175" algn="l"/>
              </a:tabLst>
              <a:defRPr/>
            </a:pPr>
            <a:r>
              <a:rPr lang="en-US" altLang="en-US" sz="1000" kern="0" smtClean="0">
                <a:solidFill>
                  <a:srgbClr val="000000"/>
                </a:solidFill>
                <a:latin typeface="Calibri" panose="020F0502020204030204" pitchFamily="34" charset="0"/>
                <a:cs typeface="Calibri" panose="020F0502020204030204" pitchFamily="34" charset="0"/>
                <a:sym typeface="Calibri" pitchFamily="34" charset="0"/>
              </a:rPr>
              <a:t>Lease land from government body or private land owner</a:t>
            </a:r>
          </a:p>
          <a:p>
            <a:pPr marL="227013" indent="-176213" algn="just">
              <a:lnSpc>
                <a:spcPct val="125000"/>
              </a:lnSpc>
              <a:buClr>
                <a:srgbClr val="FF0000"/>
              </a:buClr>
              <a:buSzPct val="100000"/>
              <a:buFont typeface="Courier New" panose="02070309020205020404" pitchFamily="49" charset="0"/>
              <a:buChar char="o"/>
              <a:defRPr/>
            </a:pPr>
            <a:r>
              <a:rPr lang="en-US" altLang="en-US" sz="1000" kern="0">
                <a:solidFill>
                  <a:srgbClr val="000000"/>
                </a:solidFill>
                <a:latin typeface="Calibri" panose="020F0502020204030204" pitchFamily="34" charset="0"/>
                <a:cs typeface="Calibri" panose="020F0502020204030204" pitchFamily="34" charset="0"/>
                <a:sym typeface="Calibri" pitchFamily="34" charset="0"/>
              </a:rPr>
              <a:t>Seek advice and information from Ministry Information Desk at OSSC/DICA</a:t>
            </a:r>
          </a:p>
          <a:p>
            <a:pPr marL="227013" indent="-176213" algn="just">
              <a:lnSpc>
                <a:spcPct val="125000"/>
              </a:lnSpc>
              <a:buClr>
                <a:srgbClr val="FF0000"/>
              </a:buClr>
              <a:buSzPct val="100000"/>
              <a:buFont typeface="Courier New" panose="02070309020205020404" pitchFamily="49" charset="0"/>
              <a:buChar char="o"/>
              <a:defRPr/>
            </a:pPr>
            <a:r>
              <a:rPr lang="en-US" altLang="en-US" sz="1000" kern="0">
                <a:solidFill>
                  <a:srgbClr val="000000"/>
                </a:solidFill>
                <a:latin typeface="Calibri" panose="020F0502020204030204" pitchFamily="34" charset="0"/>
                <a:cs typeface="Calibri" panose="020F0502020204030204" pitchFamily="34" charset="0"/>
                <a:sym typeface="Calibri" pitchFamily="34" charset="0"/>
              </a:rPr>
              <a:t>Buy Investment Proposal Form from DICA Admin Division</a:t>
            </a:r>
          </a:p>
        </p:txBody>
      </p:sp>
      <p:sp>
        <p:nvSpPr>
          <p:cNvPr id="9" name="Rounded Rectangle 8"/>
          <p:cNvSpPr/>
          <p:nvPr/>
        </p:nvSpPr>
        <p:spPr>
          <a:xfrm>
            <a:off x="2394617" y="3181350"/>
            <a:ext cx="2523264" cy="1484356"/>
          </a:xfrm>
          <a:prstGeom prst="roundRect">
            <a:avLst/>
          </a:prstGeom>
          <a:solidFill>
            <a:srgbClr val="EDF7E1"/>
          </a:solidFill>
          <a:ln w="19050">
            <a:solidFill>
              <a:srgbClr val="92D050"/>
            </a:solidFill>
          </a:ln>
        </p:spPr>
        <p:style>
          <a:lnRef idx="2">
            <a:schemeClr val="accent3"/>
          </a:lnRef>
          <a:fillRef idx="1001">
            <a:schemeClr val="lt2"/>
          </a:fillRef>
          <a:effectRef idx="0">
            <a:schemeClr val="accent3"/>
          </a:effectRef>
          <a:fontRef idx="minor">
            <a:schemeClr val="dk1"/>
          </a:fontRef>
        </p:style>
        <p:txBody>
          <a:bodyPr anchor="ctr"/>
          <a:lstStyle/>
          <a:p>
            <a:pPr algn="ctr">
              <a:defRPr/>
            </a:pPr>
            <a:endParaRPr lang="en-US">
              <a:sym typeface="Arial" charset="0"/>
            </a:endParaRPr>
          </a:p>
        </p:txBody>
      </p:sp>
      <p:sp>
        <p:nvSpPr>
          <p:cNvPr id="11" name="Text Placeholder 5"/>
          <p:cNvSpPr txBox="1">
            <a:spLocks/>
          </p:cNvSpPr>
          <p:nvPr/>
        </p:nvSpPr>
        <p:spPr bwMode="auto">
          <a:xfrm>
            <a:off x="2441068" y="3442627"/>
            <a:ext cx="2339840" cy="961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227013" indent="-176213" algn="just">
              <a:lnSpc>
                <a:spcPct val="125000"/>
              </a:lnSpc>
              <a:buClr>
                <a:srgbClr val="FF0000"/>
              </a:buClr>
              <a:buSzPct val="100000"/>
              <a:buFont typeface="Courier New" panose="02070309020205020404" pitchFamily="49" charset="0"/>
              <a:buChar char="o"/>
              <a:defRPr/>
            </a:pPr>
            <a:r>
              <a:rPr lang="en-US" altLang="en-US" sz="1000" kern="0">
                <a:solidFill>
                  <a:srgbClr val="000000"/>
                </a:solidFill>
                <a:latin typeface="Calibri" panose="020F0502020204030204" pitchFamily="34" charset="0"/>
                <a:cs typeface="Calibri" panose="020F0502020204030204" pitchFamily="34" charset="0"/>
                <a:sym typeface="Calibri" pitchFamily="34" charset="0"/>
              </a:rPr>
              <a:t>Fill in the investment proposal form and prepare necessary documents indicated in the checklist</a:t>
            </a:r>
          </a:p>
          <a:p>
            <a:pPr marL="227013" indent="-176213" algn="just">
              <a:lnSpc>
                <a:spcPct val="125000"/>
              </a:lnSpc>
              <a:buClr>
                <a:srgbClr val="FF0000"/>
              </a:buClr>
              <a:buSzPct val="100000"/>
              <a:buFont typeface="Courier New" panose="02070309020205020404" pitchFamily="49" charset="0"/>
              <a:buChar char="o"/>
              <a:defRPr/>
            </a:pPr>
            <a:r>
              <a:rPr lang="en-US" altLang="en-US" sz="1000" kern="0">
                <a:solidFill>
                  <a:srgbClr val="000000"/>
                </a:solidFill>
                <a:latin typeface="Calibri" panose="020F0502020204030204" pitchFamily="34" charset="0"/>
                <a:cs typeface="Calibri" panose="020F0502020204030204" pitchFamily="34" charset="0"/>
                <a:sym typeface="Calibri" pitchFamily="34" charset="0"/>
              </a:rPr>
              <a:t>Submit application documents to DICA Investment Division</a:t>
            </a:r>
          </a:p>
        </p:txBody>
      </p:sp>
      <p:sp>
        <p:nvSpPr>
          <p:cNvPr id="12" name="Down Arrow 11"/>
          <p:cNvSpPr/>
          <p:nvPr/>
        </p:nvSpPr>
        <p:spPr>
          <a:xfrm>
            <a:off x="3519528" y="2649983"/>
            <a:ext cx="261938" cy="328613"/>
          </a:xfrm>
          <a:prstGeom prst="downArrow">
            <a:avLst/>
          </a:prstGeom>
          <a:ln w="28575">
            <a:solidFill>
              <a:srgbClr val="92D050"/>
            </a:solid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sym typeface="Arial" charset="0"/>
            </a:endParaRPr>
          </a:p>
        </p:txBody>
      </p:sp>
      <p:sp>
        <p:nvSpPr>
          <p:cNvPr id="13" name="Text Placeholder 5"/>
          <p:cNvSpPr txBox="1">
            <a:spLocks/>
          </p:cNvSpPr>
          <p:nvPr/>
        </p:nvSpPr>
        <p:spPr>
          <a:xfrm>
            <a:off x="214430" y="874361"/>
            <a:ext cx="2113084" cy="1616075"/>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177800">
              <a:lnSpc>
                <a:spcPct val="125000"/>
              </a:lnSpc>
              <a:spcBef>
                <a:spcPct val="0"/>
              </a:spcBef>
              <a:buClr>
                <a:srgbClr val="FF0000"/>
              </a:buClr>
            </a:pPr>
            <a:r>
              <a:rPr lang="en-US" altLang="en-US" sz="1400" b="1" smtClean="0">
                <a:solidFill>
                  <a:srgbClr val="000000"/>
                </a:solidFill>
                <a:latin typeface="Calibri" panose="020F0502020204030204" pitchFamily="34" charset="0"/>
                <a:cs typeface="Calibri" panose="020F0502020204030204" pitchFamily="34" charset="0"/>
                <a:sym typeface="Calibri" panose="020F0502020204030204" pitchFamily="34" charset="0"/>
              </a:rPr>
              <a:t>Step 1</a:t>
            </a:r>
          </a:p>
          <a:p>
            <a:pPr marL="177800">
              <a:lnSpc>
                <a:spcPct val="125000"/>
              </a:lnSpc>
              <a:spcBef>
                <a:spcPct val="0"/>
              </a:spcBef>
              <a:buClr>
                <a:srgbClr val="FF0000"/>
              </a:buClr>
            </a:pPr>
            <a:endParaRPr lang="en-US" altLang="en-US" sz="140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177800">
              <a:lnSpc>
                <a:spcPct val="125000"/>
              </a:lnSpc>
              <a:spcBef>
                <a:spcPct val="0"/>
              </a:spcBef>
              <a:buClr>
                <a:srgbClr val="FF0000"/>
              </a:buClr>
            </a:pPr>
            <a:endParaRPr lang="en-US" altLang="en-US" sz="140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177800">
              <a:lnSpc>
                <a:spcPct val="125000"/>
              </a:lnSpc>
              <a:spcBef>
                <a:spcPct val="0"/>
              </a:spcBef>
              <a:buClr>
                <a:srgbClr val="FF0000"/>
              </a:buClr>
            </a:pPr>
            <a:endParaRPr lang="en-US" altLang="en-US" sz="140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177800">
              <a:lnSpc>
                <a:spcPct val="125000"/>
              </a:lnSpc>
              <a:spcBef>
                <a:spcPct val="0"/>
              </a:spcBef>
              <a:buClr>
                <a:srgbClr val="FF0000"/>
              </a:buClr>
            </a:pPr>
            <a:r>
              <a:rPr lang="en-US" altLang="en-US" sz="1400" smtClean="0">
                <a:solidFill>
                  <a:srgbClr val="000000"/>
                </a:solidFill>
                <a:latin typeface="Calibri" panose="020F0502020204030204" pitchFamily="34" charset="0"/>
                <a:cs typeface="Calibri" panose="020F0502020204030204" pitchFamily="34" charset="0"/>
                <a:sym typeface="Calibri" panose="020F0502020204030204" pitchFamily="34" charset="0"/>
              </a:rPr>
              <a:t>Prepare for investment application</a:t>
            </a:r>
          </a:p>
        </p:txBody>
      </p:sp>
      <p:pic>
        <p:nvPicPr>
          <p:cNvPr id="14" name="Picture 5" descr="https://www.dica.gov.mm/sites/dica.gov.mm/files/step-images/icon-step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187" y="1335555"/>
            <a:ext cx="600837" cy="60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5"/>
          <p:cNvSpPr txBox="1">
            <a:spLocks/>
          </p:cNvSpPr>
          <p:nvPr/>
        </p:nvSpPr>
        <p:spPr bwMode="auto">
          <a:xfrm>
            <a:off x="255779" y="3115490"/>
            <a:ext cx="21082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77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125000"/>
              </a:lnSpc>
              <a:buClr>
                <a:srgbClr val="FF0000"/>
              </a:buClr>
              <a:buSzPts val="1400"/>
            </a:pPr>
            <a:r>
              <a:rPr lang="en-US" altLang="en-US" b="1" smtClean="0">
                <a:latin typeface="Calibri" panose="020F0502020204030204" pitchFamily="34" charset="0"/>
                <a:cs typeface="Calibri" panose="020F0502020204030204" pitchFamily="34" charset="0"/>
                <a:sym typeface="Calibri" panose="020F0502020204030204" pitchFamily="34" charset="0"/>
              </a:rPr>
              <a:t>  Step </a:t>
            </a:r>
            <a:r>
              <a:rPr lang="en-US" altLang="en-US" b="1">
                <a:latin typeface="Calibri" panose="020F0502020204030204" pitchFamily="34" charset="0"/>
                <a:cs typeface="Calibri" panose="020F0502020204030204" pitchFamily="34" charset="0"/>
                <a:sym typeface="Calibri" panose="020F0502020204030204" pitchFamily="34" charset="0"/>
              </a:rPr>
              <a:t>2</a:t>
            </a:r>
          </a:p>
          <a:p>
            <a:pPr>
              <a:lnSpc>
                <a:spcPct val="125000"/>
              </a:lnSpc>
              <a:buClr>
                <a:srgbClr val="FF0000"/>
              </a:buClr>
              <a:buSzPts val="1400"/>
            </a:pPr>
            <a:endParaRPr lang="en-US" altLang="en-US">
              <a:latin typeface="Calibri" panose="020F0502020204030204" pitchFamily="34" charset="0"/>
              <a:cs typeface="Calibri" panose="020F0502020204030204" pitchFamily="34" charset="0"/>
              <a:sym typeface="Calibri" panose="020F0502020204030204" pitchFamily="34" charset="0"/>
            </a:endParaRPr>
          </a:p>
          <a:p>
            <a:pPr>
              <a:lnSpc>
                <a:spcPct val="125000"/>
              </a:lnSpc>
              <a:buClr>
                <a:srgbClr val="FF0000"/>
              </a:buClr>
              <a:buSzPts val="1400"/>
            </a:pPr>
            <a:endParaRPr lang="en-US" altLang="en-US">
              <a:latin typeface="Calibri" panose="020F0502020204030204" pitchFamily="34" charset="0"/>
              <a:cs typeface="Calibri" panose="020F0502020204030204" pitchFamily="34" charset="0"/>
              <a:sym typeface="Calibri" panose="020F0502020204030204" pitchFamily="34" charset="0"/>
            </a:endParaRPr>
          </a:p>
          <a:p>
            <a:pPr>
              <a:lnSpc>
                <a:spcPct val="125000"/>
              </a:lnSpc>
              <a:buClr>
                <a:srgbClr val="FF0000"/>
              </a:buClr>
              <a:buSzPts val="1400"/>
            </a:pPr>
            <a:endParaRPr lang="en-US" altLang="en-US">
              <a:latin typeface="Calibri" panose="020F0502020204030204" pitchFamily="34" charset="0"/>
              <a:cs typeface="Calibri" panose="020F0502020204030204" pitchFamily="34" charset="0"/>
              <a:sym typeface="Calibri" panose="020F0502020204030204" pitchFamily="34" charset="0"/>
            </a:endParaRPr>
          </a:p>
          <a:p>
            <a:pPr marL="233363">
              <a:lnSpc>
                <a:spcPct val="125000"/>
              </a:lnSpc>
              <a:buClr>
                <a:srgbClr val="FF0000"/>
              </a:buClr>
              <a:buSzPts val="1400"/>
            </a:pPr>
            <a:r>
              <a:rPr lang="en-US" altLang="en-US">
                <a:latin typeface="Calibri" panose="020F0502020204030204" pitchFamily="34" charset="0"/>
                <a:cs typeface="Calibri" panose="020F0502020204030204" pitchFamily="34" charset="0"/>
                <a:sym typeface="Calibri" panose="020F0502020204030204" pitchFamily="34" charset="0"/>
              </a:rPr>
              <a:t>Apply for investment permit</a:t>
            </a:r>
          </a:p>
        </p:txBody>
      </p:sp>
      <p:pic>
        <p:nvPicPr>
          <p:cNvPr id="16" name="Picture 14" descr="https://www.dica.gov.mm/sites/dica.gov.mm/files/step-images/apply_for_investment_permi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187" y="3448034"/>
            <a:ext cx="598349" cy="59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5"/>
          <p:cNvSpPr txBox="1">
            <a:spLocks/>
          </p:cNvSpPr>
          <p:nvPr/>
        </p:nvSpPr>
        <p:spPr bwMode="auto">
          <a:xfrm>
            <a:off x="4997015" y="1009298"/>
            <a:ext cx="2143464"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143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125000"/>
              </a:lnSpc>
              <a:buClr>
                <a:srgbClr val="FF0000"/>
              </a:buClr>
              <a:buSzPts val="1400"/>
            </a:pPr>
            <a:r>
              <a:rPr lang="en-US" altLang="en-US" sz="1200" b="1">
                <a:solidFill>
                  <a:srgbClr val="FF0000"/>
                </a:solidFill>
                <a:cs typeface="Calibri" panose="020F0502020204030204" pitchFamily="34" charset="0"/>
                <a:sym typeface="Calibri" panose="020F0502020204030204" pitchFamily="34" charset="0"/>
              </a:rPr>
              <a:t>R</a:t>
            </a:r>
            <a:r>
              <a:rPr lang="en-US" altLang="en-US" b="1">
                <a:solidFill>
                  <a:srgbClr val="FF0000"/>
                </a:solidFill>
                <a:latin typeface="Calibri" panose="020F0502020204030204" pitchFamily="34" charset="0"/>
                <a:cs typeface="Calibri" panose="020F0502020204030204" pitchFamily="34" charset="0"/>
                <a:sym typeface="Calibri" panose="020F0502020204030204" pitchFamily="34" charset="0"/>
              </a:rPr>
              <a:t>EQUIREMENTS:</a:t>
            </a:r>
          </a:p>
          <a:p>
            <a:pPr>
              <a:lnSpc>
                <a:spcPct val="125000"/>
              </a:lnSpc>
              <a:buClr>
                <a:srgbClr val="FF0000"/>
              </a:buClr>
              <a:buSzPts val="1400"/>
            </a:pPr>
            <a:r>
              <a:rPr lang="en-US" altLang="en-US">
                <a:latin typeface="Calibri" panose="020F0502020204030204" pitchFamily="34" charset="0"/>
                <a:cs typeface="Calibri" panose="020F0502020204030204" pitchFamily="34" charset="0"/>
                <a:sym typeface="Calibri" panose="020F0502020204030204" pitchFamily="34" charset="0"/>
              </a:rPr>
              <a:t>Draft land lease agreement</a:t>
            </a:r>
          </a:p>
          <a:p>
            <a:pPr>
              <a:lnSpc>
                <a:spcPct val="125000"/>
              </a:lnSpc>
              <a:buClr>
                <a:srgbClr val="FF0000"/>
              </a:buClr>
              <a:buSzPts val="1400"/>
            </a:pPr>
            <a:endParaRPr lang="en-US" altLang="en-US">
              <a:latin typeface="Calibri" panose="020F0502020204030204" pitchFamily="34" charset="0"/>
              <a:cs typeface="Calibri" panose="020F0502020204030204" pitchFamily="34" charset="0"/>
              <a:sym typeface="Calibri" panose="020F0502020204030204" pitchFamily="34" charset="0"/>
            </a:endParaRPr>
          </a:p>
          <a:p>
            <a:pPr>
              <a:lnSpc>
                <a:spcPct val="125000"/>
              </a:lnSpc>
              <a:buClr>
                <a:srgbClr val="FF0000"/>
              </a:buClr>
              <a:buSzPts val="1400"/>
            </a:pPr>
            <a:r>
              <a:rPr lang="en-US" altLang="en-US" b="1">
                <a:solidFill>
                  <a:srgbClr val="00B050"/>
                </a:solidFill>
                <a:latin typeface="Calibri" panose="020F0502020204030204" pitchFamily="34" charset="0"/>
                <a:cs typeface="Calibri" panose="020F0502020204030204" pitchFamily="34" charset="0"/>
                <a:sym typeface="Calibri" panose="020F0502020204030204" pitchFamily="34" charset="0"/>
              </a:rPr>
              <a:t>NECESSARY PAYMENTS:</a:t>
            </a:r>
          </a:p>
          <a:p>
            <a:pPr>
              <a:lnSpc>
                <a:spcPct val="125000"/>
              </a:lnSpc>
              <a:buClr>
                <a:srgbClr val="FF0000"/>
              </a:buClr>
              <a:buSzPts val="1400"/>
            </a:pPr>
            <a:r>
              <a:rPr lang="en-US" altLang="en-US">
                <a:latin typeface="Calibri" panose="020F0502020204030204" pitchFamily="34" charset="0"/>
                <a:cs typeface="Calibri" panose="020F0502020204030204" pitchFamily="34" charset="0"/>
                <a:sym typeface="Calibri" panose="020F0502020204030204" pitchFamily="34" charset="0"/>
              </a:rPr>
              <a:t>5,000 kyats</a:t>
            </a:r>
          </a:p>
        </p:txBody>
      </p:sp>
      <p:sp>
        <p:nvSpPr>
          <p:cNvPr id="18" name="Text Placeholder 5"/>
          <p:cNvSpPr txBox="1">
            <a:spLocks/>
          </p:cNvSpPr>
          <p:nvPr/>
        </p:nvSpPr>
        <p:spPr bwMode="auto">
          <a:xfrm>
            <a:off x="5057403" y="3238232"/>
            <a:ext cx="2003942"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14300" indent="0">
              <a:lnSpc>
                <a:spcPct val="125000"/>
              </a:lnSpc>
              <a:buClr>
                <a:srgbClr val="FF0000"/>
              </a:buClr>
              <a:defRPr/>
            </a:pPr>
            <a:r>
              <a:rPr lang="en-US" altLang="en-US" sz="1400" b="1" kern="0" smtClean="0">
                <a:solidFill>
                  <a:srgbClr val="FF0000"/>
                </a:solidFill>
                <a:latin typeface="Calibri" panose="020F0502020204030204" pitchFamily="34" charset="0"/>
                <a:cs typeface="Calibri" panose="020F0502020204030204" pitchFamily="34" charset="0"/>
                <a:sym typeface="Calibri" pitchFamily="34" charset="0"/>
              </a:rPr>
              <a:t>REQUIREMENTS:</a:t>
            </a:r>
          </a:p>
          <a:p>
            <a:pPr marL="114300" indent="0">
              <a:lnSpc>
                <a:spcPct val="125000"/>
              </a:lnSpc>
              <a:buClr>
                <a:srgbClr val="FF0000"/>
              </a:buClr>
              <a:defRPr/>
            </a:pPr>
            <a:r>
              <a:rPr lang="en-US" altLang="en-US" sz="1400" kern="0" smtClean="0">
                <a:solidFill>
                  <a:srgbClr val="000000"/>
                </a:solidFill>
                <a:latin typeface="Calibri" panose="020F0502020204030204" pitchFamily="34" charset="0"/>
                <a:cs typeface="Calibri" panose="020F0502020204030204" pitchFamily="34" charset="0"/>
                <a:sym typeface="Calibri" pitchFamily="34" charset="0"/>
              </a:rPr>
              <a:t>Necessary documents and lease agreement</a:t>
            </a:r>
          </a:p>
        </p:txBody>
      </p:sp>
      <p:sp>
        <p:nvSpPr>
          <p:cNvPr id="2" name="Title 1"/>
          <p:cNvSpPr>
            <a:spLocks noGrp="1"/>
          </p:cNvSpPr>
          <p:nvPr>
            <p:ph type="title" idx="4294967295"/>
          </p:nvPr>
        </p:nvSpPr>
        <p:spPr>
          <a:xfrm>
            <a:off x="3031931" y="370156"/>
            <a:ext cx="1885950" cy="302944"/>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MIC Application Process</a:t>
            </a:r>
            <a:endParaRPr lang="en-US" dirty="0" smtClean="0">
              <a:effectLst/>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36718"/>
          <a:stretch/>
        </p:blipFill>
        <p:spPr>
          <a:xfrm rot="16200000">
            <a:off x="6874906" y="2529743"/>
            <a:ext cx="2945805" cy="2979614"/>
          </a:xfrm>
          <a:prstGeom prst="rtTriangle">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313" y="-510381"/>
            <a:ext cx="3055288" cy="257278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38109"/>
          <a:stretch/>
        </p:blipFill>
        <p:spPr>
          <a:xfrm>
            <a:off x="7239000" y="-448552"/>
            <a:ext cx="3093268" cy="2677862"/>
          </a:xfrm>
          <a:prstGeom prst="rect">
            <a:avLst/>
          </a:prstGeom>
        </p:spPr>
      </p:pic>
      <p:sp>
        <p:nvSpPr>
          <p:cNvPr id="14" name="Right Triangle 13"/>
          <p:cNvSpPr/>
          <p:nvPr/>
        </p:nvSpPr>
        <p:spPr>
          <a:xfrm>
            <a:off x="7081285" y="-400050"/>
            <a:ext cx="2844800" cy="29718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sp>
        <p:nvSpPr>
          <p:cNvPr id="15" name="Right Triangle 14"/>
          <p:cNvSpPr/>
          <p:nvPr/>
        </p:nvSpPr>
        <p:spPr>
          <a:xfrm rot="16200000">
            <a:off x="-558800" y="-542925"/>
            <a:ext cx="2844800" cy="29718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pic>
        <p:nvPicPr>
          <p:cNvPr id="58377" name="Pictur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16"/>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58379" name="TextBox 19"/>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D587F4A1-3E29-467C-B379-EE3549751C3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27</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301" y="2627079"/>
            <a:ext cx="2928241" cy="2928241"/>
          </a:xfrm>
          <a:prstGeom prst="rtTriangle">
            <a:avLst/>
          </a:prstGeom>
        </p:spPr>
      </p:pic>
      <p:sp>
        <p:nvSpPr>
          <p:cNvPr id="13" name="Rounded Rectangle 12"/>
          <p:cNvSpPr/>
          <p:nvPr/>
        </p:nvSpPr>
        <p:spPr>
          <a:xfrm>
            <a:off x="3408842" y="912237"/>
            <a:ext cx="2652064" cy="1546577"/>
          </a:xfrm>
          <a:prstGeom prst="roundRect">
            <a:avLst/>
          </a:prstGeom>
          <a:solidFill>
            <a:srgbClr val="EDF7E1"/>
          </a:solidFill>
          <a:ln w="19050">
            <a:solidFill>
              <a:srgbClr val="92D050"/>
            </a:solidFill>
          </a:ln>
        </p:spPr>
        <p:style>
          <a:lnRef idx="2">
            <a:schemeClr val="accent3"/>
          </a:lnRef>
          <a:fillRef idx="1001">
            <a:schemeClr val="lt2"/>
          </a:fillRef>
          <a:effectRef idx="0">
            <a:schemeClr val="accent3"/>
          </a:effectRef>
          <a:fontRef idx="minor">
            <a:schemeClr val="dk1"/>
          </a:fontRef>
        </p:style>
        <p:txBody>
          <a:bodyPr anchor="ctr"/>
          <a:lstStyle/>
          <a:p>
            <a:pPr algn="ctr">
              <a:defRPr/>
            </a:pPr>
            <a:endParaRPr lang="en-US">
              <a:sym typeface="Arial" charset="0"/>
            </a:endParaRPr>
          </a:p>
        </p:txBody>
      </p:sp>
      <p:sp>
        <p:nvSpPr>
          <p:cNvPr id="16" name="Text Placeholder 5"/>
          <p:cNvSpPr txBox="1">
            <a:spLocks/>
          </p:cNvSpPr>
          <p:nvPr/>
        </p:nvSpPr>
        <p:spPr bwMode="auto">
          <a:xfrm>
            <a:off x="3455154" y="1105413"/>
            <a:ext cx="2488446"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287338" indent="-236538" algn="just">
              <a:lnSpc>
                <a:spcPct val="125000"/>
              </a:lnSpc>
              <a:buClr>
                <a:srgbClr val="FF0000"/>
              </a:buClr>
              <a:buSzPct val="100000"/>
              <a:buFont typeface="Courier New" panose="02070309020205020404" pitchFamily="49" charset="0"/>
              <a:buChar char="o"/>
              <a:defRPr/>
            </a:pPr>
            <a:r>
              <a:rPr lang="en-US" altLang="en-US" sz="1000" kern="0" smtClean="0">
                <a:solidFill>
                  <a:srgbClr val="000000"/>
                </a:solidFill>
                <a:latin typeface="Calibri" panose="020F0502020204030204" pitchFamily="34" charset="0"/>
                <a:cs typeface="Calibri" panose="020F0502020204030204" pitchFamily="34" charset="0"/>
                <a:sym typeface="Calibri" pitchFamily="34" charset="0"/>
              </a:rPr>
              <a:t>Attend the meeting of PAT (Proposal Assessment Team) and make a briefing on the project and clarify any queries, questions from PAT</a:t>
            </a:r>
          </a:p>
          <a:p>
            <a:pPr marL="287338" indent="-236538" algn="just">
              <a:lnSpc>
                <a:spcPct val="125000"/>
              </a:lnSpc>
              <a:buClr>
                <a:srgbClr val="FF0000"/>
              </a:buClr>
              <a:buSzPct val="100000"/>
              <a:buFont typeface="Courier New" panose="02070309020205020404" pitchFamily="49" charset="0"/>
              <a:buChar char="o"/>
              <a:defRPr/>
            </a:pPr>
            <a:r>
              <a:rPr lang="en-US" altLang="en-US" sz="1000" kern="0" smtClean="0">
                <a:solidFill>
                  <a:srgbClr val="000000"/>
                </a:solidFill>
                <a:latin typeface="Calibri" panose="020F0502020204030204" pitchFamily="34" charset="0"/>
                <a:cs typeface="Calibri" panose="020F0502020204030204" pitchFamily="34" charset="0"/>
                <a:sym typeface="Calibri" pitchFamily="34" charset="0"/>
              </a:rPr>
              <a:t>Receive acceptance letter from PAT and revise necessary changes (if needed) </a:t>
            </a:r>
          </a:p>
        </p:txBody>
      </p:sp>
      <p:sp>
        <p:nvSpPr>
          <p:cNvPr id="18" name="Rounded Rectangle 17"/>
          <p:cNvSpPr/>
          <p:nvPr/>
        </p:nvSpPr>
        <p:spPr>
          <a:xfrm>
            <a:off x="3402500" y="3041407"/>
            <a:ext cx="2652064" cy="1546577"/>
          </a:xfrm>
          <a:prstGeom prst="roundRect">
            <a:avLst/>
          </a:prstGeom>
          <a:solidFill>
            <a:srgbClr val="EDF7E1"/>
          </a:solidFill>
          <a:ln w="19050">
            <a:solidFill>
              <a:srgbClr val="92D050"/>
            </a:solidFill>
          </a:ln>
        </p:spPr>
        <p:style>
          <a:lnRef idx="2">
            <a:schemeClr val="accent3"/>
          </a:lnRef>
          <a:fillRef idx="1001">
            <a:schemeClr val="lt2"/>
          </a:fillRef>
          <a:effectRef idx="0">
            <a:schemeClr val="accent3"/>
          </a:effectRef>
          <a:fontRef idx="minor">
            <a:schemeClr val="dk1"/>
          </a:fontRef>
        </p:style>
        <p:txBody>
          <a:bodyPr anchor="ctr"/>
          <a:lstStyle/>
          <a:p>
            <a:pPr algn="ctr">
              <a:defRPr/>
            </a:pPr>
            <a:endParaRPr lang="en-US">
              <a:sym typeface="Arial" charset="0"/>
            </a:endParaRPr>
          </a:p>
        </p:txBody>
      </p:sp>
      <p:sp>
        <p:nvSpPr>
          <p:cNvPr id="19" name="Down Arrow 18"/>
          <p:cNvSpPr/>
          <p:nvPr/>
        </p:nvSpPr>
        <p:spPr>
          <a:xfrm>
            <a:off x="4603905" y="2571750"/>
            <a:ext cx="261938" cy="328613"/>
          </a:xfrm>
          <a:prstGeom prst="downArrow">
            <a:avLst/>
          </a:prstGeom>
          <a:ln w="28575">
            <a:solidFill>
              <a:srgbClr val="92D050"/>
            </a:solid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sym typeface="Arial" charset="0"/>
            </a:endParaRPr>
          </a:p>
        </p:txBody>
      </p:sp>
      <p:sp>
        <p:nvSpPr>
          <p:cNvPr id="20" name="Text Placeholder 5"/>
          <p:cNvSpPr txBox="1">
            <a:spLocks/>
          </p:cNvSpPr>
          <p:nvPr/>
        </p:nvSpPr>
        <p:spPr bwMode="auto">
          <a:xfrm>
            <a:off x="3457859" y="3429974"/>
            <a:ext cx="258166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227013" indent="-176213">
              <a:lnSpc>
                <a:spcPct val="125000"/>
              </a:lnSpc>
              <a:buClr>
                <a:srgbClr val="FF0000"/>
              </a:buClr>
              <a:buSzPct val="100000"/>
              <a:buFont typeface="Courier New" panose="02070309020205020404" pitchFamily="49" charset="0"/>
              <a:buChar char="o"/>
              <a:defRPr/>
            </a:pPr>
            <a:r>
              <a:rPr lang="en-US" altLang="en-US" sz="1000" kern="0" smtClean="0">
                <a:solidFill>
                  <a:srgbClr val="000000"/>
                </a:solidFill>
                <a:latin typeface="Calibri" panose="020F0502020204030204" pitchFamily="34" charset="0"/>
                <a:cs typeface="Calibri" panose="020F0502020204030204" pitchFamily="34" charset="0"/>
                <a:sym typeface="Calibri" pitchFamily="34" charset="0"/>
              </a:rPr>
              <a:t>Implement EMP or negotiate EIP/SIA or IEE</a:t>
            </a:r>
          </a:p>
          <a:p>
            <a:pPr marL="227013" indent="-176213">
              <a:lnSpc>
                <a:spcPct val="125000"/>
              </a:lnSpc>
              <a:buClr>
                <a:srgbClr val="FF0000"/>
              </a:buClr>
              <a:buSzPct val="100000"/>
              <a:buFont typeface="Courier New" panose="02070309020205020404" pitchFamily="49" charset="0"/>
              <a:buChar char="o"/>
              <a:defRPr/>
            </a:pPr>
            <a:r>
              <a:rPr lang="en-US" altLang="en-US" sz="1000" kern="0" smtClean="0">
                <a:solidFill>
                  <a:srgbClr val="000000"/>
                </a:solidFill>
                <a:latin typeface="Calibri" panose="020F0502020204030204" pitchFamily="34" charset="0"/>
                <a:cs typeface="Calibri" panose="020F0502020204030204" pitchFamily="34" charset="0"/>
                <a:sym typeface="Calibri" pitchFamily="34" charset="0"/>
              </a:rPr>
              <a:t>Attend the MIC Meeting and present on the investment proposal</a:t>
            </a:r>
          </a:p>
          <a:p>
            <a:pPr marL="227013" indent="-176213">
              <a:lnSpc>
                <a:spcPct val="125000"/>
              </a:lnSpc>
              <a:buClr>
                <a:srgbClr val="FF0000"/>
              </a:buClr>
              <a:buSzPct val="100000"/>
              <a:buFont typeface="Courier New" panose="02070309020205020404" pitchFamily="49" charset="0"/>
              <a:buChar char="o"/>
              <a:defRPr/>
            </a:pPr>
            <a:r>
              <a:rPr lang="en-US" altLang="en-US" sz="1000" kern="0" smtClean="0">
                <a:solidFill>
                  <a:srgbClr val="000000"/>
                </a:solidFill>
                <a:latin typeface="Calibri" panose="020F0502020204030204" pitchFamily="34" charset="0"/>
                <a:cs typeface="Calibri" panose="020F0502020204030204" pitchFamily="34" charset="0"/>
                <a:sym typeface="Calibri" pitchFamily="34" charset="0"/>
              </a:rPr>
              <a:t>Receive MIC Permit or letter of rejection</a:t>
            </a:r>
          </a:p>
        </p:txBody>
      </p:sp>
      <p:sp>
        <p:nvSpPr>
          <p:cNvPr id="21" name="Text Placeholder 5"/>
          <p:cNvSpPr txBox="1">
            <a:spLocks/>
          </p:cNvSpPr>
          <p:nvPr/>
        </p:nvSpPr>
        <p:spPr>
          <a:xfrm>
            <a:off x="1459255" y="799638"/>
            <a:ext cx="1998604" cy="1616075"/>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nSpc>
                <a:spcPct val="125000"/>
              </a:lnSpc>
              <a:spcBef>
                <a:spcPct val="0"/>
              </a:spcBef>
              <a:buClr>
                <a:srgbClr val="FF0000"/>
              </a:buClr>
            </a:pPr>
            <a:r>
              <a:rPr lang="en-US" altLang="en-US" sz="1400" b="1"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Step 3</a:t>
            </a:r>
          </a:p>
          <a:p>
            <a:pPr marL="177800">
              <a:lnSpc>
                <a:spcPct val="125000"/>
              </a:lnSpc>
              <a:spcBef>
                <a:spcPct val="0"/>
              </a:spcBef>
              <a:buClr>
                <a:srgbClr val="FF0000"/>
              </a:buClr>
            </a:pPr>
            <a:endPar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177800">
              <a:lnSpc>
                <a:spcPct val="125000"/>
              </a:lnSpc>
              <a:spcBef>
                <a:spcPct val="0"/>
              </a:spcBef>
              <a:buClr>
                <a:srgbClr val="FF0000"/>
              </a:buClr>
            </a:pPr>
            <a:endPar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177800">
              <a:lnSpc>
                <a:spcPct val="125000"/>
              </a:lnSpc>
              <a:spcBef>
                <a:spcPct val="0"/>
              </a:spcBef>
              <a:buClr>
                <a:srgbClr val="FF0000"/>
              </a:buClr>
            </a:pPr>
            <a:endPar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lnSpc>
                <a:spcPct val="125000"/>
              </a:lnSpc>
              <a:spcBef>
                <a:spcPct val="0"/>
              </a:spcBef>
              <a:buClr>
                <a:srgbClr val="FF0000"/>
              </a:buClr>
            </a:pPr>
            <a:r>
              <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Review of investment application</a:t>
            </a:r>
          </a:p>
        </p:txBody>
      </p:sp>
      <p:pic>
        <p:nvPicPr>
          <p:cNvPr id="22" name="Picture 15" descr="https://www.dica.gov.mm/sites/dica.gov.mm/files/step-images/icon-step0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8068" y="1232189"/>
            <a:ext cx="557403" cy="55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Placeholder 5"/>
          <p:cNvSpPr txBox="1">
            <a:spLocks/>
          </p:cNvSpPr>
          <p:nvPr/>
        </p:nvSpPr>
        <p:spPr bwMode="auto">
          <a:xfrm>
            <a:off x="1487645" y="3043931"/>
            <a:ext cx="1621732"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7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58738">
              <a:lnSpc>
                <a:spcPct val="125000"/>
              </a:lnSpc>
              <a:buClr>
                <a:srgbClr val="FF0000"/>
              </a:buClr>
              <a:buSzPts val="1400"/>
            </a:pPr>
            <a:r>
              <a:rPr lang="en-US" altLang="en-US" b="1">
                <a:latin typeface="Calibri" panose="020F0502020204030204" pitchFamily="34" charset="0"/>
                <a:cs typeface="Calibri" panose="020F0502020204030204" pitchFamily="34" charset="0"/>
                <a:sym typeface="Calibri" panose="020F0502020204030204" pitchFamily="34" charset="0"/>
              </a:rPr>
              <a:t>Step 4</a:t>
            </a:r>
          </a:p>
          <a:p>
            <a:pPr>
              <a:lnSpc>
                <a:spcPct val="125000"/>
              </a:lnSpc>
              <a:buClr>
                <a:srgbClr val="FF0000"/>
              </a:buClr>
              <a:buSzPts val="1400"/>
            </a:pPr>
            <a:endParaRPr lang="en-US" altLang="en-US">
              <a:latin typeface="Calibri" panose="020F0502020204030204" pitchFamily="34" charset="0"/>
              <a:cs typeface="Calibri" panose="020F0502020204030204" pitchFamily="34" charset="0"/>
              <a:sym typeface="Calibri" panose="020F0502020204030204" pitchFamily="34" charset="0"/>
            </a:endParaRPr>
          </a:p>
          <a:p>
            <a:pPr>
              <a:lnSpc>
                <a:spcPct val="125000"/>
              </a:lnSpc>
              <a:buClr>
                <a:srgbClr val="FF0000"/>
              </a:buClr>
              <a:buSzPts val="1400"/>
            </a:pPr>
            <a:endParaRPr lang="en-US" altLang="en-US">
              <a:latin typeface="Calibri" panose="020F0502020204030204" pitchFamily="34" charset="0"/>
              <a:cs typeface="Calibri" panose="020F0502020204030204" pitchFamily="34" charset="0"/>
              <a:sym typeface="Calibri" panose="020F0502020204030204" pitchFamily="34" charset="0"/>
            </a:endParaRPr>
          </a:p>
          <a:p>
            <a:pPr>
              <a:lnSpc>
                <a:spcPct val="125000"/>
              </a:lnSpc>
              <a:buClr>
                <a:srgbClr val="FF0000"/>
              </a:buClr>
              <a:buSzPts val="1400"/>
            </a:pPr>
            <a:endParaRPr lang="en-US" altLang="en-US">
              <a:latin typeface="Calibri" panose="020F0502020204030204" pitchFamily="34" charset="0"/>
              <a:cs typeface="Calibri" panose="020F0502020204030204" pitchFamily="34" charset="0"/>
              <a:sym typeface="Calibri" panose="020F0502020204030204" pitchFamily="34" charset="0"/>
            </a:endParaRPr>
          </a:p>
          <a:p>
            <a:pPr marL="58738">
              <a:lnSpc>
                <a:spcPct val="125000"/>
              </a:lnSpc>
              <a:buClr>
                <a:srgbClr val="FF0000"/>
              </a:buClr>
              <a:buSzPts val="1400"/>
            </a:pPr>
            <a:r>
              <a:rPr lang="en-US" altLang="en-US">
                <a:latin typeface="Calibri" panose="020F0502020204030204" pitchFamily="34" charset="0"/>
                <a:cs typeface="Calibri" panose="020F0502020204030204" pitchFamily="34" charset="0"/>
                <a:sym typeface="Calibri" panose="020F0502020204030204" pitchFamily="34" charset="0"/>
              </a:rPr>
              <a:t>Finalizing</a:t>
            </a:r>
          </a:p>
        </p:txBody>
      </p:sp>
      <p:pic>
        <p:nvPicPr>
          <p:cNvPr id="24" name="Picture 16" descr="https://www.dica.gov.mm/sites/dica.gov.mm/files/step-images/finalizin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8068" y="3469455"/>
            <a:ext cx="550095" cy="55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5"/>
          <p:cNvSpPr txBox="1">
            <a:spLocks/>
          </p:cNvSpPr>
          <p:nvPr/>
        </p:nvSpPr>
        <p:spPr bwMode="auto">
          <a:xfrm>
            <a:off x="6180603" y="3167755"/>
            <a:ext cx="1591797"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14300" indent="0">
              <a:lnSpc>
                <a:spcPct val="125000"/>
              </a:lnSpc>
              <a:buClr>
                <a:srgbClr val="FF0000"/>
              </a:buClr>
              <a:defRPr/>
            </a:pPr>
            <a:r>
              <a:rPr lang="en-US" altLang="en-US" sz="1400" b="1" kern="0" smtClean="0">
                <a:solidFill>
                  <a:srgbClr val="FF0000"/>
                </a:solidFill>
                <a:latin typeface="Calibri" panose="020F0502020204030204" pitchFamily="34" charset="0"/>
                <a:cs typeface="Calibri" panose="020F0502020204030204" pitchFamily="34" charset="0"/>
                <a:sym typeface="Calibri" pitchFamily="34" charset="0"/>
              </a:rPr>
              <a:t>REQUIREMENTS:</a:t>
            </a:r>
          </a:p>
          <a:p>
            <a:pPr marL="114300" indent="0">
              <a:lnSpc>
                <a:spcPct val="125000"/>
              </a:lnSpc>
              <a:buClr>
                <a:srgbClr val="FF0000"/>
              </a:buClr>
              <a:defRPr/>
            </a:pPr>
            <a:r>
              <a:rPr lang="en-US" altLang="en-US" sz="1400" kern="0" smtClean="0">
                <a:solidFill>
                  <a:srgbClr val="000000"/>
                </a:solidFill>
                <a:latin typeface="Calibri" panose="020F0502020204030204" pitchFamily="34" charset="0"/>
                <a:cs typeface="Calibri" panose="020F0502020204030204" pitchFamily="34" charset="0"/>
                <a:sym typeface="Calibri" pitchFamily="34" charset="0"/>
              </a:rPr>
              <a:t>See information on EMP, EIA and IEE</a:t>
            </a:r>
          </a:p>
        </p:txBody>
      </p:sp>
      <p:sp>
        <p:nvSpPr>
          <p:cNvPr id="26" name="Text Placeholder 5"/>
          <p:cNvSpPr txBox="1">
            <a:spLocks/>
          </p:cNvSpPr>
          <p:nvPr/>
        </p:nvSpPr>
        <p:spPr bwMode="auto">
          <a:xfrm>
            <a:off x="1737779" y="4812179"/>
            <a:ext cx="2571140" cy="19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77800" indent="0">
              <a:lnSpc>
                <a:spcPct val="125000"/>
              </a:lnSpc>
              <a:buClr>
                <a:srgbClr val="FF0000"/>
              </a:buClr>
              <a:defRPr/>
            </a:pPr>
            <a:r>
              <a:rPr lang="en-US" altLang="en-US" sz="1000" kern="0" smtClean="0">
                <a:solidFill>
                  <a:srgbClr val="000000"/>
                </a:solidFill>
                <a:latin typeface="Calibri" panose="020F0502020204030204" pitchFamily="34" charset="0"/>
                <a:cs typeface="Calibri" panose="020F0502020204030204" pitchFamily="34" charset="0"/>
                <a:sym typeface="Calibri" pitchFamily="34" charset="0"/>
              </a:rPr>
              <a:t>Source: Myanmar Investment Commission</a:t>
            </a:r>
          </a:p>
        </p:txBody>
      </p:sp>
      <p:sp>
        <p:nvSpPr>
          <p:cNvPr id="2" name="Title 1"/>
          <p:cNvSpPr>
            <a:spLocks noGrp="1"/>
          </p:cNvSpPr>
          <p:nvPr>
            <p:ph type="title" idx="4294967295"/>
          </p:nvPr>
        </p:nvSpPr>
        <p:spPr>
          <a:xfrm>
            <a:off x="3474819" y="263866"/>
            <a:ext cx="2686855" cy="335524"/>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MIC Application Process (cont’d)</a:t>
            </a:r>
            <a:endParaRPr lang="en-US" dirty="0" smtClean="0">
              <a:effectLst/>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6593" y="0"/>
            <a:ext cx="4214813" cy="5143500"/>
          </a:xfrm>
          <a:prstGeom prst="triangle">
            <a:avLst/>
          </a:prstGeom>
        </p:spPr>
      </p:pic>
      <p:pic>
        <p:nvPicPr>
          <p:cNvPr id="5632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56327" name="TextBox 9"/>
          <p:cNvSpPr txBox="1">
            <a:spLocks noChangeArrowheads="1"/>
          </p:cNvSpPr>
          <p:nvPr/>
        </p:nvSpPr>
        <p:spPr bwMode="auto">
          <a:xfrm>
            <a:off x="8232775" y="284163"/>
            <a:ext cx="55562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58DFA427-4780-4C17-AAF2-AB3A98335481}"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28</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4075" y="0"/>
            <a:ext cx="4248150" cy="5143500"/>
          </a:xfrm>
          <a:prstGeom prst="triangle">
            <a:avLst/>
          </a:prstGeom>
        </p:spPr>
      </p:pic>
      <p:sp>
        <p:nvSpPr>
          <p:cNvPr id="7" name="Text Placeholder 5"/>
          <p:cNvSpPr txBox="1">
            <a:spLocks/>
          </p:cNvSpPr>
          <p:nvPr/>
        </p:nvSpPr>
        <p:spPr>
          <a:xfrm>
            <a:off x="1905000" y="1657350"/>
            <a:ext cx="5105400" cy="23622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7338" indent="-287338" algn="just">
              <a:lnSpc>
                <a:spcPct val="125000"/>
              </a:lnSpc>
              <a:spcBef>
                <a:spcPct val="0"/>
              </a:spcBef>
              <a:buClr>
                <a:srgbClr val="FF0000"/>
              </a:buClr>
              <a:buFont typeface="Wingdings" panose="05000000000000000000" pitchFamily="2" charset="2"/>
              <a:buChar char="v"/>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If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investment activities are not in the category of investment activities which require a MIC permit as described in the above-mentioned activities, the investors are not required to submit a permit proposal to MIC</a:t>
            </a: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287338" indent="-287338" algn="just">
              <a:lnSpc>
                <a:spcPct val="125000"/>
              </a:lnSpc>
              <a:spcBef>
                <a:spcPct val="0"/>
              </a:spcBef>
              <a:buClr>
                <a:srgbClr val="FF0000"/>
              </a:buClr>
              <a:buFont typeface="Wingdings" panose="05000000000000000000" pitchFamily="2" charset="2"/>
              <a:buChar char="v"/>
              <a:defRPr/>
            </a:pP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Wingdings" panose="05000000000000000000" pitchFamily="2" charset="2"/>
              <a:buChar char="v"/>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However</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in order to enjoy long-term land use right, tax exemptions and reliefs described in MIL, the investors may undergo an investment endorsement application process.</a:t>
            </a:r>
            <a:endPar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le 1"/>
          <p:cNvSpPr>
            <a:spLocks noGrp="1"/>
          </p:cNvSpPr>
          <p:nvPr>
            <p:ph type="title" idx="4294967295"/>
          </p:nvPr>
        </p:nvSpPr>
        <p:spPr>
          <a:xfrm>
            <a:off x="3657600" y="1005836"/>
            <a:ext cx="2038350" cy="260606"/>
          </a:xfrm>
        </p:spPr>
        <p:txBody>
          <a:bodyPr/>
          <a:lstStyle/>
          <a:p>
            <a:pPr rtl="0" eaLnBrk="0" fontAlgn="base" hangingPunct="0"/>
            <a:r>
              <a:rPr lang="en-US" sz="1400" b="1" kern="1200" dirty="0" smtClean="0">
                <a:solidFill>
                  <a:srgbClr val="C00000"/>
                </a:solidFill>
                <a:effectLst/>
                <a:latin typeface="Calibri" panose="020F0502020204030204" pitchFamily="34" charset="0"/>
                <a:ea typeface="+mn-ea"/>
                <a:cs typeface="Calibri" panose="020F0502020204030204" pitchFamily="34" charset="0"/>
              </a:rPr>
              <a:t>Investment Endorsement</a:t>
            </a:r>
            <a:endParaRPr lang="en-US" dirty="0" smtClean="0">
              <a:effectLst/>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286348" y="-11167"/>
            <a:ext cx="5715304" cy="5145470"/>
          </a:xfrm>
          <a:prstGeom prst="rect">
            <a:avLst/>
          </a:prstGeom>
        </p:spPr>
      </p:pic>
      <p:pic>
        <p:nvPicPr>
          <p:cNvPr id="7373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73735" name="TextBox 8"/>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D1582A76-9C02-4E4A-A715-ADE22B9350E4}"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29</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9" name="Picture 15" descr="https://www.dica.gov.mm/files/stag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8808" y="1123950"/>
            <a:ext cx="558829" cy="56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5"/>
          <p:cNvSpPr txBox="1">
            <a:spLocks/>
          </p:cNvSpPr>
          <p:nvPr/>
        </p:nvSpPr>
        <p:spPr>
          <a:xfrm>
            <a:off x="393159" y="1826858"/>
            <a:ext cx="2832100" cy="69215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177800" algn="ctr">
              <a:lnSpc>
                <a:spcPct val="125000"/>
              </a:lnSpc>
              <a:spcBef>
                <a:spcPct val="0"/>
              </a:spcBef>
              <a:buClr>
                <a:srgbClr val="FF0000"/>
              </a:buClr>
            </a:pPr>
            <a:r>
              <a:rPr lang="en-US" altLang="en-US" sz="1000" b="1" smtClean="0">
                <a:solidFill>
                  <a:srgbClr val="00B050"/>
                </a:solidFill>
                <a:latin typeface="Calibri" panose="020F0502020204030204" pitchFamily="34" charset="0"/>
                <a:cs typeface="Calibri" panose="020F0502020204030204" pitchFamily="34" charset="0"/>
                <a:sym typeface="Calibri" panose="020F0502020204030204" pitchFamily="34" charset="0"/>
              </a:rPr>
              <a:t>STAGE 1</a:t>
            </a:r>
          </a:p>
          <a:p>
            <a:pPr marL="177800" algn="ctr">
              <a:lnSpc>
                <a:spcPct val="125000"/>
              </a:lnSpc>
              <a:spcBef>
                <a:spcPct val="0"/>
              </a:spcBef>
              <a:buClr>
                <a:srgbClr val="FF0000"/>
              </a:buClr>
            </a:pPr>
            <a:r>
              <a:rPr lang="en-US" altLang="en-US" sz="1000" b="1" smtClean="0">
                <a:solidFill>
                  <a:srgbClr val="FF0000"/>
                </a:solidFill>
                <a:latin typeface="Calibri" panose="020F0502020204030204" pitchFamily="34" charset="0"/>
                <a:cs typeface="Calibri" panose="020F0502020204030204" pitchFamily="34" charset="0"/>
                <a:sym typeface="Calibri" panose="020F0502020204030204" pitchFamily="34" charset="0"/>
              </a:rPr>
              <a:t>COLLECT INFORMATION FROM DICA</a:t>
            </a:r>
          </a:p>
          <a:p>
            <a:pPr marL="177800" algn="ctr">
              <a:lnSpc>
                <a:spcPct val="125000"/>
              </a:lnSpc>
              <a:spcBef>
                <a:spcPct val="0"/>
              </a:spcBef>
              <a:buClr>
                <a:srgbClr val="FF0000"/>
              </a:buClr>
            </a:pPr>
            <a:r>
              <a:rPr lang="en-US" altLang="en-US" sz="1000" smtClean="0">
                <a:solidFill>
                  <a:srgbClr val="000000"/>
                </a:solidFill>
                <a:latin typeface="Calibri" panose="020F0502020204030204" pitchFamily="34" charset="0"/>
                <a:cs typeface="Calibri" panose="020F0502020204030204" pitchFamily="34" charset="0"/>
                <a:sym typeface="Calibri" panose="020F0502020204030204" pitchFamily="34" charset="0"/>
              </a:rPr>
              <a:t>Seek advice and details from DICA</a:t>
            </a:r>
          </a:p>
        </p:txBody>
      </p:sp>
      <p:pic>
        <p:nvPicPr>
          <p:cNvPr id="11" name="Picture 23" descr="https://www.dica.gov.mm/files/stage-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949" y="2990851"/>
            <a:ext cx="558829" cy="56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5"/>
          <p:cNvSpPr txBox="1">
            <a:spLocks/>
          </p:cNvSpPr>
          <p:nvPr/>
        </p:nvSpPr>
        <p:spPr bwMode="auto">
          <a:xfrm>
            <a:off x="418754" y="3651612"/>
            <a:ext cx="270551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77800" indent="0" algn="ctr">
              <a:lnSpc>
                <a:spcPct val="125000"/>
              </a:lnSpc>
              <a:buClr>
                <a:srgbClr val="FF0000"/>
              </a:buClr>
              <a:defRPr/>
            </a:pPr>
            <a:r>
              <a:rPr lang="en-US" altLang="en-US" sz="1000" b="1" kern="0" smtClean="0">
                <a:solidFill>
                  <a:srgbClr val="00B050"/>
                </a:solidFill>
                <a:latin typeface="Calibri" panose="020F0502020204030204" pitchFamily="34" charset="0"/>
                <a:cs typeface="Calibri" panose="020F0502020204030204" pitchFamily="34" charset="0"/>
                <a:sym typeface="Calibri" pitchFamily="34" charset="0"/>
              </a:rPr>
              <a:t>STAGE 3</a:t>
            </a:r>
          </a:p>
          <a:p>
            <a:pPr marL="177800" indent="0" algn="ctr">
              <a:lnSpc>
                <a:spcPct val="125000"/>
              </a:lnSpc>
              <a:buClr>
                <a:srgbClr val="FF0000"/>
              </a:buClr>
              <a:defRPr/>
            </a:pPr>
            <a:r>
              <a:rPr lang="en-US" altLang="en-US" sz="1000" b="1" kern="0" smtClean="0">
                <a:solidFill>
                  <a:srgbClr val="FF0000"/>
                </a:solidFill>
                <a:latin typeface="Calibri" panose="020F0502020204030204" pitchFamily="34" charset="0"/>
                <a:cs typeface="Calibri" panose="020F0502020204030204" pitchFamily="34" charset="0"/>
                <a:sym typeface="Calibri" pitchFamily="34" charset="0"/>
              </a:rPr>
              <a:t>ASSESSING THE APPLICATION PACKAGE</a:t>
            </a:r>
          </a:p>
          <a:p>
            <a:pPr marL="177800" indent="0" algn="ctr">
              <a:lnSpc>
                <a:spcPct val="125000"/>
              </a:lnSpc>
              <a:buClr>
                <a:srgbClr val="FF0000"/>
              </a:buClr>
              <a:defRPr/>
            </a:pPr>
            <a:r>
              <a:rPr lang="en-US" altLang="en-US" sz="1000" kern="0" smtClean="0">
                <a:solidFill>
                  <a:srgbClr val="000000"/>
                </a:solidFill>
                <a:latin typeface="Calibri" panose="020F0502020204030204" pitchFamily="34" charset="0"/>
                <a:cs typeface="Calibri" panose="020F0502020204030204" pitchFamily="34" charset="0"/>
                <a:sym typeface="Calibri" pitchFamily="34" charset="0"/>
              </a:rPr>
              <a:t>Review by MIC or the State and Regional Investment Committee</a:t>
            </a:r>
          </a:p>
        </p:txBody>
      </p:sp>
      <p:pic>
        <p:nvPicPr>
          <p:cNvPr id="13" name="Picture 22" descr="https://www.dica.gov.mm/files/stage-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1208" y="1149964"/>
            <a:ext cx="558829" cy="56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5"/>
          <p:cNvSpPr txBox="1">
            <a:spLocks/>
          </p:cNvSpPr>
          <p:nvPr/>
        </p:nvSpPr>
        <p:spPr bwMode="auto">
          <a:xfrm>
            <a:off x="3130272" y="1875759"/>
            <a:ext cx="3050364" cy="961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77800" indent="0" algn="ctr">
              <a:lnSpc>
                <a:spcPct val="125000"/>
              </a:lnSpc>
              <a:buClr>
                <a:srgbClr val="FF0000"/>
              </a:buClr>
              <a:defRPr/>
            </a:pPr>
            <a:r>
              <a:rPr lang="en-US" altLang="en-US" sz="1000" b="1" kern="0" smtClean="0">
                <a:solidFill>
                  <a:srgbClr val="00B050"/>
                </a:solidFill>
                <a:latin typeface="Calibri" panose="020F0502020204030204" pitchFamily="34" charset="0"/>
                <a:cs typeface="Calibri" panose="020F0502020204030204" pitchFamily="34" charset="0"/>
                <a:sym typeface="Calibri" pitchFamily="34" charset="0"/>
              </a:rPr>
              <a:t>STAGE 2</a:t>
            </a:r>
          </a:p>
          <a:p>
            <a:pPr marL="177800" indent="0" algn="ctr">
              <a:lnSpc>
                <a:spcPct val="125000"/>
              </a:lnSpc>
              <a:buClr>
                <a:srgbClr val="FF0000"/>
              </a:buClr>
              <a:defRPr/>
            </a:pPr>
            <a:r>
              <a:rPr lang="en-US" altLang="en-US" sz="1000" b="1" kern="0" smtClean="0">
                <a:solidFill>
                  <a:srgbClr val="FF0000"/>
                </a:solidFill>
                <a:latin typeface="Calibri" panose="020F0502020204030204" pitchFamily="34" charset="0"/>
                <a:cs typeface="Calibri" panose="020F0502020204030204" pitchFamily="34" charset="0"/>
                <a:sym typeface="Calibri" pitchFamily="34" charset="0"/>
              </a:rPr>
              <a:t>PREPARE DOCUMENTS</a:t>
            </a:r>
          </a:p>
          <a:p>
            <a:pPr marL="177800" indent="0" algn="ctr">
              <a:lnSpc>
                <a:spcPct val="125000"/>
              </a:lnSpc>
              <a:buClr>
                <a:srgbClr val="FF0000"/>
              </a:buClr>
              <a:defRPr/>
            </a:pPr>
            <a:r>
              <a:rPr lang="en-US" altLang="en-US" sz="1000" kern="0" smtClean="0">
                <a:solidFill>
                  <a:srgbClr val="000000"/>
                </a:solidFill>
                <a:latin typeface="Calibri" panose="020F0502020204030204" pitchFamily="34" charset="0"/>
                <a:cs typeface="Calibri" panose="020F0502020204030204" pitchFamily="34" charset="0"/>
                <a:sym typeface="Calibri" pitchFamily="34" charset="0"/>
              </a:rPr>
              <a:t>Buy and Endorsement Application Form, complete it and submit it to the MIC or the State and Regional Investment Committee</a:t>
            </a:r>
          </a:p>
        </p:txBody>
      </p:sp>
      <p:pic>
        <p:nvPicPr>
          <p:cNvPr id="15" name="Picture 24" descr="https://www.dica.gov.mm/files/stage-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45535" y="2990851"/>
            <a:ext cx="558829" cy="558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5"/>
          <p:cNvSpPr txBox="1">
            <a:spLocks/>
          </p:cNvSpPr>
          <p:nvPr/>
        </p:nvSpPr>
        <p:spPr bwMode="auto">
          <a:xfrm>
            <a:off x="3162368" y="3652498"/>
            <a:ext cx="320387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77800" indent="0" algn="ctr">
              <a:lnSpc>
                <a:spcPct val="125000"/>
              </a:lnSpc>
              <a:buClr>
                <a:srgbClr val="FF0000"/>
              </a:buClr>
              <a:defRPr/>
            </a:pPr>
            <a:r>
              <a:rPr lang="en-US" altLang="en-US" sz="1000" b="1" kern="0" smtClean="0">
                <a:solidFill>
                  <a:srgbClr val="00B050"/>
                </a:solidFill>
                <a:latin typeface="Calibri" panose="020F0502020204030204" pitchFamily="34" charset="0"/>
                <a:cs typeface="Calibri" panose="020F0502020204030204" pitchFamily="34" charset="0"/>
                <a:sym typeface="Calibri" pitchFamily="34" charset="0"/>
              </a:rPr>
              <a:t>STAGE 4</a:t>
            </a:r>
          </a:p>
          <a:p>
            <a:pPr marL="177800" indent="0" algn="ctr">
              <a:lnSpc>
                <a:spcPct val="125000"/>
              </a:lnSpc>
              <a:buClr>
                <a:srgbClr val="FF0000"/>
              </a:buClr>
              <a:defRPr/>
            </a:pPr>
            <a:r>
              <a:rPr lang="en-US" altLang="en-US" sz="1000" b="1" kern="0" smtClean="0">
                <a:solidFill>
                  <a:srgbClr val="FF0000"/>
                </a:solidFill>
                <a:latin typeface="Calibri" panose="020F0502020204030204" pitchFamily="34" charset="0"/>
                <a:cs typeface="Calibri" panose="020F0502020204030204" pitchFamily="34" charset="0"/>
                <a:sym typeface="Calibri" pitchFamily="34" charset="0"/>
              </a:rPr>
              <a:t>OBTAINING RESULTS</a:t>
            </a:r>
          </a:p>
          <a:p>
            <a:pPr marL="177800" indent="0" algn="ctr">
              <a:lnSpc>
                <a:spcPct val="125000"/>
              </a:lnSpc>
              <a:buClr>
                <a:srgbClr val="FF0000"/>
              </a:buClr>
              <a:defRPr/>
            </a:pPr>
            <a:r>
              <a:rPr lang="en-US" altLang="en-US" sz="1000" kern="0" smtClean="0">
                <a:solidFill>
                  <a:srgbClr val="000000"/>
                </a:solidFill>
                <a:latin typeface="Calibri" panose="020F0502020204030204" pitchFamily="34" charset="0"/>
                <a:cs typeface="Calibri" panose="020F0502020204030204" pitchFamily="34" charset="0"/>
                <a:sym typeface="Calibri" pitchFamily="34" charset="0"/>
              </a:rPr>
              <a:t>Collect the Endorsement if MIC or the State and Regional Investment Committee accepts the application</a:t>
            </a:r>
          </a:p>
        </p:txBody>
      </p:sp>
      <p:sp>
        <p:nvSpPr>
          <p:cNvPr id="17" name="Text Placeholder 5"/>
          <p:cNvSpPr txBox="1">
            <a:spLocks/>
          </p:cNvSpPr>
          <p:nvPr/>
        </p:nvSpPr>
        <p:spPr bwMode="auto">
          <a:xfrm>
            <a:off x="228600" y="4711613"/>
            <a:ext cx="2474226"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77800" indent="0">
              <a:lnSpc>
                <a:spcPct val="125000"/>
              </a:lnSpc>
              <a:buClr>
                <a:srgbClr val="FF0000"/>
              </a:buClr>
              <a:defRPr/>
            </a:pPr>
            <a:r>
              <a:rPr lang="en-US" altLang="en-US" sz="900" kern="0" smtClean="0">
                <a:solidFill>
                  <a:srgbClr val="000000"/>
                </a:solidFill>
                <a:latin typeface="Calibri" panose="020F0502020204030204" pitchFamily="34" charset="0"/>
                <a:cs typeface="Calibri" panose="020F0502020204030204" pitchFamily="34" charset="0"/>
                <a:sym typeface="Calibri" pitchFamily="34" charset="0"/>
              </a:rPr>
              <a:t>Source: Myanmar Investment Commission</a:t>
            </a:r>
          </a:p>
        </p:txBody>
      </p:sp>
      <p:sp>
        <p:nvSpPr>
          <p:cNvPr id="2" name="Title 1"/>
          <p:cNvSpPr>
            <a:spLocks noGrp="1"/>
          </p:cNvSpPr>
          <p:nvPr>
            <p:ph type="title" idx="4294967295"/>
          </p:nvPr>
        </p:nvSpPr>
        <p:spPr>
          <a:xfrm>
            <a:off x="2037001" y="568739"/>
            <a:ext cx="2647950" cy="251029"/>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Endorsement Application Process</a:t>
            </a:r>
            <a:endParaRPr lang="en-US" dirty="0" smtClean="0">
              <a:effectLst/>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4089" r="13572"/>
          <a:stretch/>
        </p:blipFill>
        <p:spPr>
          <a:xfrm>
            <a:off x="7620000" y="0"/>
            <a:ext cx="1524000" cy="5143500"/>
          </a:xfrm>
          <a:prstGeom prst="rect">
            <a:avLst/>
          </a:prstGeom>
        </p:spPr>
      </p:pic>
      <p:sp>
        <p:nvSpPr>
          <p:cNvPr id="10" name="Oval 9"/>
          <p:cNvSpPr/>
          <p:nvPr/>
        </p:nvSpPr>
        <p:spPr>
          <a:xfrm rot="16200000">
            <a:off x="8327231" y="250032"/>
            <a:ext cx="195263" cy="1968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35844" name="TextBox 10"/>
          <p:cNvSpPr txBox="1">
            <a:spLocks noChangeArrowheads="1"/>
          </p:cNvSpPr>
          <p:nvPr/>
        </p:nvSpPr>
        <p:spPr bwMode="auto">
          <a:xfrm>
            <a:off x="8353425" y="250825"/>
            <a:ext cx="19050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055DB375-4946-4493-95C7-3EAF9EF7882D}" type="slidenum">
              <a:rPr lang="id-ID" altLang="en-US" sz="8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3</a:t>
            </a:fld>
            <a:r>
              <a:rPr lang="id-ID" altLang="en-US" sz="8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35845" name="TextBox 7"/>
          <p:cNvSpPr txBox="1">
            <a:spLocks noChangeArrowheads="1"/>
          </p:cNvSpPr>
          <p:nvPr/>
        </p:nvSpPr>
        <p:spPr bwMode="auto">
          <a:xfrm>
            <a:off x="457200" y="2355408"/>
            <a:ext cx="5486400" cy="43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lnSpc>
                <a:spcPct val="120000"/>
              </a:lnSpc>
            </a:pPr>
            <a:endParaRPr lang="en-US" altLang="en-US" sz="2000">
              <a:solidFill>
                <a:schemeClr val="tx2"/>
              </a:solidFill>
              <a:latin typeface="Montserrat Light" panose="00000400000000000000" pitchFamily="2" charset="0"/>
            </a:endParaRPr>
          </a:p>
        </p:txBody>
      </p:sp>
      <p:pic>
        <p:nvPicPr>
          <p:cNvPr id="3584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35848" name="TextBox 12"/>
          <p:cNvSpPr txBox="1">
            <a:spLocks noChangeArrowheads="1"/>
          </p:cNvSpPr>
          <p:nvPr/>
        </p:nvSpPr>
        <p:spPr bwMode="auto">
          <a:xfrm>
            <a:off x="8232775" y="296863"/>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2AA5A245-4186-4ED1-B9BE-F5FC644D9A6F}"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3</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13" name="image4.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8282" y="181149"/>
            <a:ext cx="946118" cy="60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Google Shape;132;p5"/>
          <p:cNvSpPr txBox="1">
            <a:spLocks noChangeArrowheads="1"/>
          </p:cNvSpPr>
          <p:nvPr/>
        </p:nvSpPr>
        <p:spPr bwMode="auto">
          <a:xfrm>
            <a:off x="228600" y="1276350"/>
            <a:ext cx="7315200" cy="293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457200" indent="-342900">
              <a:buClr>
                <a:srgbClr val="000000"/>
              </a:buClr>
              <a:buFont typeface="Arial" charset="0"/>
              <a:defRPr sz="1400">
                <a:solidFill>
                  <a:srgbClr val="000000"/>
                </a:solidFill>
                <a:latin typeface="Arial" charset="0"/>
                <a:cs typeface="Arial" charset="0"/>
                <a:sym typeface="Arial" charset="0"/>
              </a:defRPr>
            </a:lvl1pPr>
            <a:lvl2pPr marL="742950" indent="-285750">
              <a:buClr>
                <a:srgbClr val="000000"/>
              </a:buClr>
              <a:buFont typeface="Arial" charset="0"/>
              <a:defRPr sz="1400">
                <a:solidFill>
                  <a:srgbClr val="000000"/>
                </a:solidFill>
                <a:latin typeface="Arial" charset="0"/>
                <a:cs typeface="Arial" charset="0"/>
                <a:sym typeface="Arial" charset="0"/>
              </a:defRPr>
            </a:lvl2pPr>
            <a:lvl3pPr marL="1143000" indent="-228600">
              <a:buClr>
                <a:srgbClr val="000000"/>
              </a:buClr>
              <a:buFont typeface="Arial" charset="0"/>
              <a:defRPr sz="1400">
                <a:solidFill>
                  <a:srgbClr val="000000"/>
                </a:solidFill>
                <a:latin typeface="Arial" charset="0"/>
                <a:cs typeface="Arial" charset="0"/>
                <a:sym typeface="Arial" charset="0"/>
              </a:defRPr>
            </a:lvl3pPr>
            <a:lvl4pPr marL="1600200" indent="-228600">
              <a:buClr>
                <a:srgbClr val="000000"/>
              </a:buClr>
              <a:buFont typeface="Arial" charset="0"/>
              <a:defRPr sz="1400">
                <a:solidFill>
                  <a:srgbClr val="000000"/>
                </a:solidFill>
                <a:latin typeface="Arial" charset="0"/>
                <a:cs typeface="Arial" charset="0"/>
                <a:sym typeface="Arial" charset="0"/>
              </a:defRPr>
            </a:lvl4pPr>
            <a:lvl5pPr marL="2057400" indent="-22860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marL="342900" indent="-228600">
              <a:lnSpc>
                <a:spcPct val="125000"/>
              </a:lnSpc>
              <a:buClr>
                <a:srgbClr val="FF0000"/>
              </a:buClr>
              <a:buFont typeface="Wingdings" pitchFamily="2" charset="2"/>
              <a:buChar char="v"/>
              <a:defRPr/>
            </a:pPr>
            <a:r>
              <a:rPr lang="en-US" altLang="en-US" sz="1100" b="1" smtClean="0">
                <a:latin typeface="Calibri" panose="020F0502020204030204" pitchFamily="34" charset="0"/>
                <a:cs typeface="Calibri" panose="020F0502020204030204" pitchFamily="34" charset="0"/>
              </a:rPr>
              <a:t>  Local time:		</a:t>
            </a:r>
            <a:r>
              <a:rPr lang="en-US" altLang="en-US" sz="1100" smtClean="0">
                <a:latin typeface="Calibri" panose="020F0502020204030204" pitchFamily="34" charset="0"/>
                <a:cs typeface="Calibri" panose="020F0502020204030204" pitchFamily="34" charset="0"/>
              </a:rPr>
              <a:t>GMT + 6:30</a:t>
            </a:r>
          </a:p>
          <a:p>
            <a:pPr marL="403225" indent="-288925">
              <a:lnSpc>
                <a:spcPct val="125000"/>
              </a:lnSpc>
              <a:buClr>
                <a:srgbClr val="FF0000"/>
              </a:buClr>
              <a:buFont typeface="Wingdings" pitchFamily="2" charset="2"/>
              <a:buChar char="v"/>
              <a:defRPr/>
            </a:pPr>
            <a:r>
              <a:rPr lang="en-US" altLang="en-US" sz="1100" b="1" smtClean="0">
                <a:latin typeface="Calibri" panose="020F0502020204030204" pitchFamily="34" charset="0"/>
                <a:cs typeface="Calibri" panose="020F0502020204030204" pitchFamily="34" charset="0"/>
              </a:rPr>
              <a:t>Currency:		</a:t>
            </a:r>
            <a:r>
              <a:rPr lang="en-US" altLang="en-US" sz="1100" smtClean="0">
                <a:latin typeface="Calibri" panose="020F0502020204030204" pitchFamily="34" charset="0"/>
                <a:cs typeface="Calibri" panose="020F0502020204030204" pitchFamily="34" charset="0"/>
              </a:rPr>
              <a:t>Myanmar Kyat (MMK</a:t>
            </a:r>
            <a:r>
              <a:rPr lang="en-US" altLang="en-US" sz="1100">
                <a:latin typeface="Calibri" panose="020F0502020204030204" pitchFamily="34" charset="0"/>
                <a:cs typeface="Calibri" panose="020F0502020204030204" pitchFamily="34" charset="0"/>
              </a:rPr>
              <a:t>) (US$1385) Kyats (July 2020)</a:t>
            </a:r>
            <a:endParaRPr lang="en-US" altLang="en-US" sz="1100" b="1" smtClean="0">
              <a:latin typeface="Calibri" panose="020F0502020204030204" pitchFamily="34" charset="0"/>
              <a:cs typeface="Calibri" panose="020F0502020204030204" pitchFamily="34" charset="0"/>
            </a:endParaRPr>
          </a:p>
          <a:p>
            <a:pPr marL="403225" indent="-288925">
              <a:lnSpc>
                <a:spcPct val="125000"/>
              </a:lnSpc>
              <a:buClr>
                <a:srgbClr val="FF0000"/>
              </a:buClr>
              <a:buFont typeface="Wingdings" pitchFamily="2" charset="2"/>
              <a:buChar char="v"/>
              <a:tabLst>
                <a:tab pos="457200" algn="l"/>
              </a:tabLst>
              <a:defRPr/>
            </a:pPr>
            <a:r>
              <a:rPr lang="en-US" altLang="en-US" sz="1100" b="1" smtClean="0">
                <a:latin typeface="Calibri" panose="020F0502020204030204" pitchFamily="34" charset="0"/>
                <a:cs typeface="Calibri" panose="020F0502020204030204" pitchFamily="34" charset="0"/>
              </a:rPr>
              <a:t>Natural resources:	</a:t>
            </a:r>
            <a:r>
              <a:rPr lang="en-US" altLang="en-US" sz="1100" smtClean="0">
                <a:latin typeface="Calibri" panose="020F0502020204030204" pitchFamily="34" charset="0"/>
                <a:cs typeface="Calibri" panose="020F0502020204030204" pitchFamily="34" charset="0"/>
              </a:rPr>
              <a:t>Natural gas, petroleum, gold, jade, rubies and other gemstones, </a:t>
            </a:r>
          </a:p>
          <a:p>
            <a:pPr marL="403225" indent="-288925">
              <a:lnSpc>
                <a:spcPct val="125000"/>
              </a:lnSpc>
              <a:buClr>
                <a:srgbClr val="FF0000"/>
              </a:buClr>
              <a:buFont typeface="Wingdings" pitchFamily="2" charset="2"/>
              <a:buChar char="v"/>
              <a:defRPr/>
            </a:pPr>
            <a:r>
              <a:rPr lang="en-US" altLang="en-US" sz="1100" smtClean="0">
                <a:latin typeface="Calibri" panose="020F0502020204030204" pitchFamily="34" charset="0"/>
                <a:cs typeface="Calibri" panose="020F0502020204030204" pitchFamily="34" charset="0"/>
              </a:rPr>
              <a:t>		                     	copper, tin, antimony, lead, zinc, silver, teak and other timbers</a:t>
            </a:r>
          </a:p>
          <a:p>
            <a:pPr marL="403225" indent="-288925">
              <a:lnSpc>
                <a:spcPct val="125000"/>
              </a:lnSpc>
              <a:buClr>
                <a:srgbClr val="FF0000"/>
              </a:buClr>
              <a:buFont typeface="Wingdings" pitchFamily="2" charset="2"/>
              <a:buChar char="v"/>
              <a:defRPr/>
            </a:pPr>
            <a:r>
              <a:rPr lang="en-US" altLang="en-US" sz="1100" b="1" smtClean="0">
                <a:latin typeface="Calibri" panose="020F0502020204030204" pitchFamily="34" charset="0"/>
                <a:cs typeface="Calibri" panose="020F0502020204030204" pitchFamily="34" charset="0"/>
              </a:rPr>
              <a:t>Major crops:		</a:t>
            </a:r>
            <a:r>
              <a:rPr lang="en-US" altLang="en-US" sz="1100" smtClean="0">
                <a:latin typeface="Calibri" panose="020F0502020204030204" pitchFamily="34" charset="0"/>
                <a:cs typeface="Calibri" panose="020F0502020204030204" pitchFamily="34" charset="0"/>
              </a:rPr>
              <a:t>Rice, pulses and beans, sesame, maize, rubber, fruits and vegetables</a:t>
            </a:r>
          </a:p>
          <a:p>
            <a:pPr marL="403225" indent="-288925">
              <a:lnSpc>
                <a:spcPct val="125000"/>
              </a:lnSpc>
              <a:buClr>
                <a:srgbClr val="FF0000"/>
              </a:buClr>
              <a:buFont typeface="Wingdings" pitchFamily="2" charset="2"/>
              <a:buChar char="v"/>
              <a:tabLst>
                <a:tab pos="342900" algn="l"/>
              </a:tabLst>
              <a:defRPr/>
            </a:pPr>
            <a:r>
              <a:rPr lang="en-US" altLang="en-US" sz="1100" b="1" smtClean="0">
                <a:latin typeface="Calibri" panose="020F0502020204030204" pitchFamily="34" charset="0"/>
                <a:cs typeface="Calibri" panose="020F0502020204030204" pitchFamily="34" charset="0"/>
              </a:rPr>
              <a:t>Major ethnic groups:	</a:t>
            </a:r>
            <a:r>
              <a:rPr lang="en-US" altLang="en-US" sz="1100" smtClean="0">
                <a:latin typeface="Calibri" panose="020F0502020204030204" pitchFamily="34" charset="0"/>
                <a:cs typeface="Calibri" panose="020F0502020204030204" pitchFamily="34" charset="0"/>
              </a:rPr>
              <a:t>Kachin, </a:t>
            </a:r>
            <a:r>
              <a:rPr lang="en-US" altLang="en-US" sz="1100" err="1" smtClean="0">
                <a:latin typeface="Calibri" panose="020F0502020204030204" pitchFamily="34" charset="0"/>
                <a:cs typeface="Calibri" panose="020F0502020204030204" pitchFamily="34" charset="0"/>
              </a:rPr>
              <a:t>Kayah</a:t>
            </a:r>
            <a:r>
              <a:rPr lang="en-US" altLang="en-US" sz="1100" smtClean="0">
                <a:latin typeface="Calibri" panose="020F0502020204030204" pitchFamily="34" charset="0"/>
                <a:cs typeface="Calibri" panose="020F0502020204030204" pitchFamily="34" charset="0"/>
              </a:rPr>
              <a:t>, </a:t>
            </a:r>
            <a:r>
              <a:rPr lang="en-US" altLang="en-US" sz="1100" err="1" smtClean="0">
                <a:latin typeface="Calibri" panose="020F0502020204030204" pitchFamily="34" charset="0"/>
                <a:cs typeface="Calibri" panose="020F0502020204030204" pitchFamily="34" charset="0"/>
              </a:rPr>
              <a:t>Kayin</a:t>
            </a:r>
            <a:r>
              <a:rPr lang="en-US" altLang="en-US" sz="1100" smtClean="0">
                <a:latin typeface="Calibri" panose="020F0502020204030204" pitchFamily="34" charset="0"/>
                <a:cs typeface="Calibri" panose="020F0502020204030204" pitchFamily="34" charset="0"/>
              </a:rPr>
              <a:t>, Chin, </a:t>
            </a:r>
            <a:r>
              <a:rPr lang="en-US" altLang="en-US" sz="1100" err="1" smtClean="0">
                <a:latin typeface="Calibri" panose="020F0502020204030204" pitchFamily="34" charset="0"/>
                <a:cs typeface="Calibri" panose="020F0502020204030204" pitchFamily="34" charset="0"/>
              </a:rPr>
              <a:t>Bamar</a:t>
            </a:r>
            <a:r>
              <a:rPr lang="en-US" altLang="en-US" sz="1100" smtClean="0">
                <a:latin typeface="Calibri" panose="020F0502020204030204" pitchFamily="34" charset="0"/>
                <a:cs typeface="Calibri" panose="020F0502020204030204" pitchFamily="34" charset="0"/>
              </a:rPr>
              <a:t>, Mon, Rakhine, Shan</a:t>
            </a:r>
          </a:p>
          <a:p>
            <a:pPr marL="403225" indent="-288925">
              <a:lnSpc>
                <a:spcPct val="125000"/>
              </a:lnSpc>
              <a:buClr>
                <a:srgbClr val="FF0000"/>
              </a:buClr>
              <a:buFont typeface="Wingdings" pitchFamily="2" charset="2"/>
              <a:buChar char="v"/>
              <a:defRPr/>
            </a:pPr>
            <a:r>
              <a:rPr lang="en-US" altLang="en-US" sz="1100" b="1" smtClean="0">
                <a:latin typeface="Calibri" panose="020F0502020204030204" pitchFamily="34" charset="0"/>
                <a:cs typeface="Calibri" panose="020F0502020204030204" pitchFamily="34" charset="0"/>
              </a:rPr>
              <a:t>Major exports:		</a:t>
            </a:r>
            <a:r>
              <a:rPr lang="en-US" altLang="en-US" sz="1100" smtClean="0">
                <a:latin typeface="Calibri" panose="020F0502020204030204" pitchFamily="34" charset="0"/>
                <a:cs typeface="Calibri" panose="020F0502020204030204" pitchFamily="34" charset="0"/>
              </a:rPr>
              <a:t>Natural gas, garments, re-export sugar, black </a:t>
            </a:r>
            <a:r>
              <a:rPr lang="en-US" altLang="en-US" sz="1100" err="1" smtClean="0">
                <a:latin typeface="Calibri" panose="020F0502020204030204" pitchFamily="34" charset="0"/>
                <a:cs typeface="Calibri" panose="020F0502020204030204" pitchFamily="34" charset="0"/>
              </a:rPr>
              <a:t>matpe</a:t>
            </a:r>
            <a:r>
              <a:rPr lang="en-US" altLang="en-US" sz="1100" smtClean="0">
                <a:latin typeface="Calibri" panose="020F0502020204030204" pitchFamily="34" charset="0"/>
                <a:cs typeface="Calibri" panose="020F0502020204030204" pitchFamily="34" charset="0"/>
              </a:rPr>
              <a:t>, jade, rice, green mung bean, </a:t>
            </a:r>
          </a:p>
          <a:p>
            <a:pPr marL="2057400" indent="0">
              <a:lnSpc>
                <a:spcPct val="125000"/>
              </a:lnSpc>
              <a:buClr>
                <a:srgbClr val="FF0000"/>
              </a:buClr>
              <a:defRPr/>
            </a:pPr>
            <a:r>
              <a:rPr lang="en-US" altLang="en-US" sz="1100" smtClean="0">
                <a:latin typeface="Calibri" panose="020F0502020204030204" pitchFamily="34" charset="0"/>
                <a:cs typeface="Calibri" panose="020F0502020204030204" pitchFamily="34" charset="0"/>
              </a:rPr>
              <a:t>fish, metal and ore, maize</a:t>
            </a:r>
          </a:p>
          <a:p>
            <a:pPr marL="403225" indent="-288925">
              <a:lnSpc>
                <a:spcPct val="125000"/>
              </a:lnSpc>
              <a:buClr>
                <a:srgbClr val="FF0000"/>
              </a:buClr>
              <a:buFont typeface="Wingdings" pitchFamily="2" charset="2"/>
              <a:buChar char="v"/>
              <a:defRPr/>
            </a:pPr>
            <a:r>
              <a:rPr lang="en-US" altLang="en-US" sz="1100" b="1" smtClean="0">
                <a:latin typeface="Calibri" panose="020F0502020204030204" pitchFamily="34" charset="0"/>
                <a:cs typeface="Calibri" panose="020F0502020204030204" pitchFamily="34" charset="0"/>
              </a:rPr>
              <a:t>Major imports:		</a:t>
            </a:r>
            <a:r>
              <a:rPr lang="en-US" altLang="en-US" sz="1100" smtClean="0">
                <a:latin typeface="Calibri" panose="020F0502020204030204" pitchFamily="34" charset="0"/>
                <a:cs typeface="Calibri" panose="020F0502020204030204" pitchFamily="34" charset="0"/>
              </a:rPr>
              <a:t>Petroleum products, vehicles, machinery and parts, iron and steel construction materials, </a:t>
            </a:r>
          </a:p>
          <a:p>
            <a:pPr marL="2057400" indent="0">
              <a:lnSpc>
                <a:spcPct val="125000"/>
              </a:lnSpc>
              <a:buClr>
                <a:srgbClr val="FF0000"/>
              </a:buClr>
              <a:defRPr/>
            </a:pPr>
            <a:r>
              <a:rPr lang="en-US" altLang="en-US" sz="1100" smtClean="0">
                <a:latin typeface="Calibri" panose="020F0502020204030204" pitchFamily="34" charset="0"/>
                <a:cs typeface="Calibri" panose="020F0502020204030204" pitchFamily="34" charset="0"/>
              </a:rPr>
              <a:t>iron and steel materials, raw plastics, palm oil, motorcycle, telephone and communication </a:t>
            </a:r>
            <a:endParaRPr lang="en-US" altLang="en-US" sz="1100">
              <a:latin typeface="Calibri" panose="020F0502020204030204" pitchFamily="34" charset="0"/>
              <a:cs typeface="Calibri" panose="020F0502020204030204" pitchFamily="34" charset="0"/>
            </a:endParaRPr>
          </a:p>
          <a:p>
            <a:pPr marL="2057400" indent="0">
              <a:lnSpc>
                <a:spcPct val="125000"/>
              </a:lnSpc>
              <a:buClr>
                <a:srgbClr val="FF0000"/>
              </a:buClr>
              <a:defRPr/>
            </a:pPr>
            <a:r>
              <a:rPr lang="en-US" altLang="en-US" sz="1100" smtClean="0">
                <a:latin typeface="Calibri" panose="020F0502020204030204" pitchFamily="34" charset="0"/>
                <a:cs typeface="Calibri" panose="020F0502020204030204" pitchFamily="34" charset="0"/>
              </a:rPr>
              <a:t>accessories, pharmaceutical</a:t>
            </a:r>
          </a:p>
          <a:p>
            <a:pPr marL="403225" indent="-288925">
              <a:lnSpc>
                <a:spcPct val="125000"/>
              </a:lnSpc>
              <a:buClr>
                <a:srgbClr val="FF0000"/>
              </a:buClr>
              <a:buFont typeface="Wingdings" pitchFamily="2" charset="2"/>
              <a:buChar char="v"/>
              <a:defRPr/>
            </a:pPr>
            <a:r>
              <a:rPr lang="en-US" altLang="en-US" sz="1100" b="1" smtClean="0">
                <a:latin typeface="Calibri" panose="020F0502020204030204" pitchFamily="34" charset="0"/>
                <a:cs typeface="Calibri" panose="020F0502020204030204" pitchFamily="34" charset="0"/>
              </a:rPr>
              <a:t>Major trading partners:	</a:t>
            </a:r>
            <a:r>
              <a:rPr lang="en-US" altLang="en-US" sz="1100" smtClean="0">
                <a:latin typeface="Calibri" panose="020F0502020204030204" pitchFamily="34" charset="0"/>
                <a:cs typeface="Calibri" panose="020F0502020204030204" pitchFamily="34" charset="0"/>
              </a:rPr>
              <a:t>China, Thailand, Singapore, Japan, India, Malaysia, South Korea, Indonesia, USA, Vietnam</a:t>
            </a:r>
            <a:endParaRPr lang="en-US" altLang="en-US" sz="1100" smtClean="0">
              <a:latin typeface="Calibri" panose="020F0502020204030204" pitchFamily="34" charset="0"/>
              <a:ea typeface="新細明體" pitchFamily="18" charset="-120"/>
              <a:cs typeface="Calibri" panose="020F0502020204030204" pitchFamily="34" charset="0"/>
            </a:endParaRPr>
          </a:p>
          <a:p>
            <a:pPr eaLnBrk="1" hangingPunct="1">
              <a:lnSpc>
                <a:spcPct val="125000"/>
              </a:lnSpc>
              <a:buClr>
                <a:srgbClr val="CC0000"/>
              </a:buClr>
              <a:buSzPts val="1800"/>
              <a:buFont typeface="Arial" charset="0"/>
              <a:buChar char="❖"/>
              <a:defRPr/>
            </a:pPr>
            <a:endParaRPr lang="en-US" altLang="en-US" sz="2000" smtClean="0">
              <a:ea typeface="新細明體" pitchFamily="18" charset="-120"/>
            </a:endParaRPr>
          </a:p>
        </p:txBody>
      </p:sp>
      <p:sp>
        <p:nvSpPr>
          <p:cNvPr id="16" name="Text Placeholder 5"/>
          <p:cNvSpPr txBox="1">
            <a:spLocks/>
          </p:cNvSpPr>
          <p:nvPr/>
        </p:nvSpPr>
        <p:spPr bwMode="auto">
          <a:xfrm>
            <a:off x="152400" y="4279103"/>
            <a:ext cx="4267200" cy="21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77800" indent="0">
              <a:lnSpc>
                <a:spcPct val="125000"/>
              </a:lnSpc>
              <a:buClr>
                <a:srgbClr val="FF0000"/>
              </a:buClr>
              <a:defRPr/>
            </a:pPr>
            <a:r>
              <a:rPr lang="en-US" altLang="en-US" sz="1100" kern="0" smtClean="0">
                <a:solidFill>
                  <a:srgbClr val="000000"/>
                </a:solidFill>
                <a:latin typeface="Calibri" panose="020F0502020204030204" pitchFamily="34" charset="0"/>
                <a:cs typeface="Calibri" panose="020F0502020204030204" pitchFamily="34" charset="0"/>
                <a:sym typeface="Calibri" pitchFamily="34" charset="0"/>
              </a:rPr>
              <a:t>Source: Directorate of Investment and Company Administration (DICA)</a:t>
            </a:r>
          </a:p>
        </p:txBody>
      </p:sp>
      <p:sp>
        <p:nvSpPr>
          <p:cNvPr id="2" name="Title 1"/>
          <p:cNvSpPr>
            <a:spLocks noGrp="1"/>
          </p:cNvSpPr>
          <p:nvPr>
            <p:ph type="title" idx="4294967295"/>
          </p:nvPr>
        </p:nvSpPr>
        <p:spPr>
          <a:xfrm>
            <a:off x="2141828" y="616965"/>
            <a:ext cx="2800350" cy="239712"/>
          </a:xfrm>
        </p:spPr>
        <p:txBody>
          <a:bodyPr/>
          <a:lstStyle/>
          <a:p>
            <a:r>
              <a:rPr lang="en-US" sz="1400" b="1" dirty="0" smtClean="0">
                <a:solidFill>
                  <a:srgbClr val="C00000"/>
                </a:solidFill>
                <a:latin typeface="Calibri" panose="020F0502020204030204" pitchFamily="34" charset="0"/>
                <a:cs typeface="Calibri" panose="020F0502020204030204" pitchFamily="34" charset="0"/>
              </a:rPr>
              <a:t>Myanmar: Country Profile (cont’d)</a:t>
            </a:r>
            <a:endParaRPr lang="en-US" sz="1400" b="1" dirty="0">
              <a:solidFill>
                <a:srgbClr val="C00000"/>
              </a:solidFill>
              <a:latin typeface="Calibri" panose="020F0502020204030204" pitchFamily="34" charset="0"/>
              <a:cs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7"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51209" name="TextBox 14"/>
          <p:cNvSpPr txBox="1">
            <a:spLocks noChangeArrowheads="1"/>
          </p:cNvSpPr>
          <p:nvPr/>
        </p:nvSpPr>
        <p:spPr bwMode="auto">
          <a:xfrm>
            <a:off x="8232775" y="296068"/>
            <a:ext cx="55562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8F6B191F-8C1E-44E0-B23E-EE0314A932E4}"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30</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2512" r="28222"/>
          <a:stretch/>
        </p:blipFill>
        <p:spPr>
          <a:xfrm>
            <a:off x="0" y="-3"/>
            <a:ext cx="4343400" cy="5143504"/>
          </a:xfrm>
          <a:prstGeom prst="rect">
            <a:avLst/>
          </a:prstGeom>
        </p:spPr>
      </p:pic>
      <p:sp>
        <p:nvSpPr>
          <p:cNvPr id="11" name="Text Placeholder 5"/>
          <p:cNvSpPr txBox="1">
            <a:spLocks/>
          </p:cNvSpPr>
          <p:nvPr/>
        </p:nvSpPr>
        <p:spPr>
          <a:xfrm>
            <a:off x="4724400" y="1276350"/>
            <a:ext cx="3930717" cy="320913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7338" indent="-287338"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MCL removes the requirement for foreign companies to hold a separate “permit to trade”, significantly reducing another regulatory burden and levelling the playing field</a:t>
            </a: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287338" indent="-287338" algn="just">
              <a:lnSpc>
                <a:spcPct val="125000"/>
              </a:lnSpc>
              <a:spcBef>
                <a:spcPct val="0"/>
              </a:spcBef>
              <a:buClr>
                <a:srgbClr val="FF0000"/>
              </a:buClr>
              <a:buFont typeface="Wingdings" panose="05000000000000000000" pitchFamily="2" charset="2"/>
              <a:buChar char="v"/>
            </a:pP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According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to new Myanmar Companies Law (MCL), there is no restriction on conducting any business activities including trading business for foreign companies. They can conduct any business activities as long as they are in compliance with the law and have the requisite permits and licenses.</a:t>
            </a:r>
          </a:p>
        </p:txBody>
      </p:sp>
      <p:sp>
        <p:nvSpPr>
          <p:cNvPr id="3" name="Title 2"/>
          <p:cNvSpPr>
            <a:spLocks noGrp="1"/>
          </p:cNvSpPr>
          <p:nvPr>
            <p:ph type="title" idx="4294967295"/>
          </p:nvPr>
        </p:nvSpPr>
        <p:spPr>
          <a:xfrm>
            <a:off x="5175283" y="766763"/>
            <a:ext cx="3028950" cy="2397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Myanmar Companies Law (MCL), 2017</a:t>
            </a:r>
            <a:endParaRPr lang="en-US" dirty="0" smtClean="0">
              <a:effectLst/>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896" b="57919"/>
          <a:stretch/>
        </p:blipFill>
        <p:spPr>
          <a:xfrm>
            <a:off x="0" y="3409950"/>
            <a:ext cx="9144000" cy="1733550"/>
          </a:xfrm>
          <a:prstGeom prst="rect">
            <a:avLst/>
          </a:prstGeom>
        </p:spPr>
      </p:pic>
      <p:sp>
        <p:nvSpPr>
          <p:cNvPr id="6" name="Oval 5"/>
          <p:cNvSpPr/>
          <p:nvPr/>
        </p:nvSpPr>
        <p:spPr>
          <a:xfrm rot="16200000">
            <a:off x="8043069" y="250632"/>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pic>
        <p:nvPicPr>
          <p:cNvPr id="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8018462" y="338737"/>
            <a:ext cx="5540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B55FF5CF-D2C2-49B5-A761-9CD8966653E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31</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8" name="Text Placeholder 5"/>
          <p:cNvSpPr txBox="1">
            <a:spLocks/>
          </p:cNvSpPr>
          <p:nvPr/>
        </p:nvSpPr>
        <p:spPr>
          <a:xfrm>
            <a:off x="810628" y="757658"/>
            <a:ext cx="7467600" cy="2476859"/>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7338" indent="-287338"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MCL allows non-Myanmar investors to have up to a 35% stake in a local business, before it is categorized as a foreign company. </a:t>
            </a:r>
            <a:endPar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Wingdings" panose="05000000000000000000" pitchFamily="2" charset="2"/>
              <a:buChar char="v"/>
            </a:pP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This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encourages domestic businesses to seek overseas expertise and capital via joint-ventures. In addition, the law has opened-up the Yangon Stock Exchange for foreign customers. </a:t>
            </a:r>
            <a:endPar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Wingdings" panose="05000000000000000000" pitchFamily="2" charset="2"/>
              <a:buChar char="v"/>
            </a:pP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For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private companies being set-up, only one director and one shareholder is required. The sole director can also be the sole shareholder of a private company. Therefore, a single person can now register a company in Myanmar.</a:t>
            </a:r>
          </a:p>
          <a:p>
            <a:pPr algn="just">
              <a:lnSpc>
                <a:spcPct val="125000"/>
              </a:lnSpc>
              <a:spcBef>
                <a:spcPct val="0"/>
              </a:spcBef>
              <a:buClr>
                <a:srgbClr val="FF0000"/>
              </a:buClr>
            </a:pPr>
            <a:endPar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le 1"/>
          <p:cNvSpPr>
            <a:spLocks noGrp="1"/>
          </p:cNvSpPr>
          <p:nvPr>
            <p:ph type="title" idx="4294967295"/>
          </p:nvPr>
        </p:nvSpPr>
        <p:spPr>
          <a:xfrm>
            <a:off x="2790825" y="319007"/>
            <a:ext cx="3562350" cy="307587"/>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Myanmar Companies Law (MCL), 2017 (cont’d)</a:t>
            </a:r>
            <a:endParaRPr lang="en-US" dirty="0" smtClean="0">
              <a:effectLst/>
            </a:endParaRPr>
          </a:p>
        </p:txBody>
      </p:sp>
    </p:spTree>
    <p:extLst>
      <p:ext uri="{BB962C8B-B14F-4D97-AF65-F5344CB8AC3E}">
        <p14:creationId xmlns:p14="http://schemas.microsoft.com/office/powerpoint/2010/main" val="419330771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rot="16200000">
            <a:off x="8043069" y="250632"/>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7808912" y="338737"/>
            <a:ext cx="9731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B55FF5CF-D2C2-49B5-A761-9CD8966653E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32</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 y="789916"/>
            <a:ext cx="4041648" cy="3674127"/>
          </a:xfrm>
          <a:prstGeom prst="ellipse">
            <a:avLst/>
          </a:prstGeom>
        </p:spPr>
      </p:pic>
      <p:sp>
        <p:nvSpPr>
          <p:cNvPr id="7" name="Text Placeholder 5"/>
          <p:cNvSpPr txBox="1">
            <a:spLocks/>
          </p:cNvSpPr>
          <p:nvPr/>
        </p:nvSpPr>
        <p:spPr>
          <a:xfrm>
            <a:off x="5248350" y="1733550"/>
            <a:ext cx="3133650" cy="2183966"/>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7338" indent="-287338"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Public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companies require three or more Directors. </a:t>
            </a:r>
            <a:endPar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Wingdings" panose="05000000000000000000" pitchFamily="2" charset="2"/>
              <a:buChar char="v"/>
            </a:pP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Directors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must carry out their duties in such manner as to ensure that the company is properly managed in the best interests of their stakeholders and </a:t>
            </a: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shareholders.</a:t>
            </a: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lgn="just">
              <a:lnSpc>
                <a:spcPct val="125000"/>
              </a:lnSpc>
              <a:spcBef>
                <a:spcPct val="0"/>
              </a:spcBef>
              <a:buClr>
                <a:srgbClr val="FF0000"/>
              </a:buClr>
            </a:pPr>
            <a:endPar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le 1"/>
          <p:cNvSpPr>
            <a:spLocks noGrp="1"/>
          </p:cNvSpPr>
          <p:nvPr>
            <p:ph type="title" idx="4294967295"/>
          </p:nvPr>
        </p:nvSpPr>
        <p:spPr>
          <a:xfrm>
            <a:off x="4968363" y="1020659"/>
            <a:ext cx="3638550" cy="3159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Myanmar Companies Law (MCL), 2017 (cont’d)</a:t>
            </a:r>
            <a:endParaRPr lang="en-US" dirty="0" smtClean="0">
              <a:effectLst/>
            </a:endParaRPr>
          </a:p>
        </p:txBody>
      </p:sp>
    </p:spTree>
    <p:extLst>
      <p:ext uri="{BB962C8B-B14F-4D97-AF65-F5344CB8AC3E}">
        <p14:creationId xmlns:p14="http://schemas.microsoft.com/office/powerpoint/2010/main" val="79345082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rot="16200000">
            <a:off x="8043069" y="250632"/>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8018462" y="338737"/>
            <a:ext cx="5540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B55FF5CF-D2C2-49B5-A761-9CD8966653E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33</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667000" cy="5143500"/>
          </a:xfrm>
          <a:prstGeom prst="rtTriangle">
            <a:avLst/>
          </a:prstGeom>
        </p:spPr>
      </p:pic>
      <p:sp>
        <p:nvSpPr>
          <p:cNvPr id="7" name="Text Placeholder 5"/>
          <p:cNvSpPr txBox="1">
            <a:spLocks/>
          </p:cNvSpPr>
          <p:nvPr/>
        </p:nvSpPr>
        <p:spPr>
          <a:xfrm>
            <a:off x="2819400" y="895350"/>
            <a:ext cx="4305299" cy="36576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just">
              <a:lnSpc>
                <a:spcPct val="125000"/>
              </a:lnSpc>
              <a:spcBef>
                <a:spcPct val="0"/>
              </a:spcBef>
              <a:buClr>
                <a:srgbClr val="FF0000"/>
              </a:buClr>
            </a:pP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The following companies and entities which can be registered under the MCL are: </a:t>
            </a:r>
            <a:endPar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lgn="just">
              <a:lnSpc>
                <a:spcPct val="100000"/>
              </a:lnSpc>
              <a:spcBef>
                <a:spcPct val="0"/>
              </a:spcBef>
              <a:buClr>
                <a:srgbClr val="FF0000"/>
              </a:buClr>
            </a:pP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627063" indent="-287338"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Private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Company Limited by Shares</a:t>
            </a:r>
          </a:p>
          <a:p>
            <a:pPr marL="627063" indent="-287338"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Public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Company Limited by Shares</a:t>
            </a:r>
          </a:p>
          <a:p>
            <a:pPr marL="627063" indent="-287338"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Company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Limited by Guarantee</a:t>
            </a:r>
          </a:p>
          <a:p>
            <a:pPr marL="627063" indent="-287338"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Unlimited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Company</a:t>
            </a:r>
          </a:p>
          <a:p>
            <a:pPr marL="627063" indent="-287338"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Business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Association</a:t>
            </a:r>
          </a:p>
          <a:p>
            <a:pPr marL="627063" indent="-287338"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Public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Company Limited by Shares (under the Special Company Act 1950)</a:t>
            </a:r>
          </a:p>
          <a:p>
            <a:pPr marL="627063" indent="-287338"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Private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Company Limited by Shares (under the Special Company Act 1950)</a:t>
            </a:r>
          </a:p>
          <a:p>
            <a:pPr marL="627063" indent="-287338"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Overseas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Corporation</a:t>
            </a:r>
          </a:p>
          <a:p>
            <a:pPr algn="just">
              <a:lnSpc>
                <a:spcPct val="125000"/>
              </a:lnSpc>
              <a:spcBef>
                <a:spcPct val="0"/>
              </a:spcBef>
              <a:buClr>
                <a:srgbClr val="FF0000"/>
              </a:buClr>
            </a:pPr>
            <a:endPar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le 1"/>
          <p:cNvSpPr>
            <a:spLocks noGrp="1"/>
          </p:cNvSpPr>
          <p:nvPr>
            <p:ph type="title" idx="4294967295"/>
          </p:nvPr>
        </p:nvSpPr>
        <p:spPr>
          <a:xfrm>
            <a:off x="3533774" y="407793"/>
            <a:ext cx="2876550" cy="2397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Types of companies and entities </a:t>
            </a:r>
            <a:endParaRPr lang="en-US" dirty="0" smtClean="0">
              <a:effectLst/>
            </a:endParaRPr>
          </a:p>
        </p:txBody>
      </p:sp>
    </p:spTree>
    <p:extLst>
      <p:ext uri="{BB962C8B-B14F-4D97-AF65-F5344CB8AC3E}">
        <p14:creationId xmlns:p14="http://schemas.microsoft.com/office/powerpoint/2010/main" val="47735607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3099594"/>
            <a:ext cx="4443139" cy="5143500"/>
          </a:xfrm>
          <a:prstGeom prst="rtTriangle">
            <a:avLst/>
          </a:prstGeom>
        </p:spPr>
      </p:pic>
      <p:sp>
        <p:nvSpPr>
          <p:cNvPr id="6" name="Diagonal Stripe 5"/>
          <p:cNvSpPr/>
          <p:nvPr/>
        </p:nvSpPr>
        <p:spPr>
          <a:xfrm rot="5400000">
            <a:off x="5210468" y="155001"/>
            <a:ext cx="4131825" cy="3810000"/>
          </a:xfrm>
          <a:prstGeom prst="diagStri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63" eaLnBrk="1" fontAlgn="auto" hangingPunct="1">
              <a:spcBef>
                <a:spcPts val="0"/>
              </a:spcBef>
              <a:spcAft>
                <a:spcPts val="0"/>
              </a:spcAft>
              <a:defRPr/>
            </a:pPr>
            <a:endParaRPr kumimoji="1" lang="zh-CN" altLang="en-US">
              <a:solidFill>
                <a:schemeClr val="tx1"/>
              </a:solidFill>
            </a:endParaRPr>
          </a:p>
        </p:txBody>
      </p:sp>
      <p:pic>
        <p:nvPicPr>
          <p:cNvPr id="6247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62472" name="TextBox 10"/>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EBFA3725-67A1-4BBB-9B0E-1217E94353A8}"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34</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912"/>
            <a:ext cx="3124200" cy="5143500"/>
          </a:xfrm>
          <a:prstGeom prst="rtTriangle">
            <a:avLst/>
          </a:prstGeom>
        </p:spPr>
      </p:pic>
      <p:sp>
        <p:nvSpPr>
          <p:cNvPr id="8" name="Text Placeholder 5"/>
          <p:cNvSpPr txBox="1">
            <a:spLocks/>
          </p:cNvSpPr>
          <p:nvPr/>
        </p:nvSpPr>
        <p:spPr>
          <a:xfrm>
            <a:off x="2419290" y="1123950"/>
            <a:ext cx="5648216" cy="3282017"/>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30188" indent="-230188" algn="just">
              <a:lnSpc>
                <a:spcPct val="125000"/>
              </a:lnSpc>
              <a:spcBef>
                <a:spcPct val="0"/>
              </a:spcBef>
              <a:buClr>
                <a:srgbClr val="FF0000"/>
              </a:buClr>
              <a:buFont typeface="Wingdings" panose="05000000000000000000" pitchFamily="2" charset="2"/>
              <a:buChar char="v"/>
            </a:pPr>
            <a:r>
              <a:rPr lang="en-US" altLang="en-US" sz="1200" b="1"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Company Limited by Shares</a:t>
            </a:r>
            <a:r>
              <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sz="1200" dirty="0">
                <a:solidFill>
                  <a:srgbClr val="000000"/>
                </a:solidFill>
                <a:latin typeface="Calibri" panose="020F0502020204030204" pitchFamily="34" charset="0"/>
                <a:cs typeface="Calibri" panose="020F0502020204030204" pitchFamily="34" charset="0"/>
                <a:sym typeface="Calibri" panose="020F0502020204030204" pitchFamily="34" charset="0"/>
              </a:rPr>
              <a:t>In a company limited by shares, the liability of shareholders is limited to the amount unpaid on their shares. A company limited by shares is the most common type of company used in Myanmar and in international business</a:t>
            </a:r>
            <a:r>
              <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230188" indent="-230188" algn="just">
              <a:lnSpc>
                <a:spcPct val="125000"/>
              </a:lnSpc>
              <a:spcBef>
                <a:spcPct val="0"/>
              </a:spcBef>
              <a:buClr>
                <a:srgbClr val="FF0000"/>
              </a:buClr>
              <a:buFont typeface="Wingdings" panose="05000000000000000000" pitchFamily="2" charset="2"/>
              <a:buChar char="v"/>
            </a:pPr>
            <a:endPar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30188" indent="-230188" algn="just">
              <a:lnSpc>
                <a:spcPct val="125000"/>
              </a:lnSpc>
              <a:spcBef>
                <a:spcPct val="0"/>
              </a:spcBef>
              <a:buClr>
                <a:srgbClr val="FF0000"/>
              </a:buClr>
              <a:buFont typeface="Wingdings" panose="05000000000000000000" pitchFamily="2" charset="2"/>
              <a:buChar char="v"/>
            </a:pPr>
            <a:r>
              <a:rPr lang="en-US" altLang="en-US" sz="1200" b="1"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Company Limited by Guarantee</a:t>
            </a:r>
            <a:r>
              <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sz="1200" dirty="0">
                <a:solidFill>
                  <a:srgbClr val="000000"/>
                </a:solidFill>
                <a:latin typeface="Calibri" panose="020F0502020204030204" pitchFamily="34" charset="0"/>
                <a:cs typeface="Calibri" panose="020F0502020204030204" pitchFamily="34" charset="0"/>
                <a:sym typeface="Calibri" panose="020F0502020204030204" pitchFamily="34" charset="0"/>
              </a:rPr>
              <a:t>In a company limited by guarantee, the liability of members is limited to the amount that the member undertakes to contribute if the company is liquidated and there are insufficient assets to pay any outstanding debts. The sum guaranteed by member is usually specified in the company’s constitution</a:t>
            </a:r>
            <a:r>
              <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230188" indent="-230188" algn="just">
              <a:lnSpc>
                <a:spcPct val="125000"/>
              </a:lnSpc>
              <a:spcBef>
                <a:spcPct val="0"/>
              </a:spcBef>
              <a:buClr>
                <a:srgbClr val="FF0000"/>
              </a:buClr>
              <a:buFont typeface="Wingdings" panose="05000000000000000000" pitchFamily="2" charset="2"/>
              <a:buChar char="v"/>
            </a:pPr>
            <a:endParaRPr lang="en-US" altLang="en-US" sz="12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30188" indent="-230188" algn="just">
              <a:lnSpc>
                <a:spcPct val="125000"/>
              </a:lnSpc>
              <a:spcBef>
                <a:spcPct val="0"/>
              </a:spcBef>
              <a:buClr>
                <a:srgbClr val="FF0000"/>
              </a:buClr>
              <a:buFont typeface="Wingdings" panose="05000000000000000000" pitchFamily="2" charset="2"/>
              <a:buChar char="v"/>
            </a:pPr>
            <a:r>
              <a:rPr lang="en-US" altLang="en-US" sz="1200" b="1"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Unlimited Company</a:t>
            </a:r>
            <a:r>
              <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sz="1200" dirty="0">
                <a:solidFill>
                  <a:srgbClr val="000000"/>
                </a:solidFill>
                <a:latin typeface="Calibri" panose="020F0502020204030204" pitchFamily="34" charset="0"/>
                <a:cs typeface="Calibri" panose="020F0502020204030204" pitchFamily="34" charset="0"/>
                <a:sym typeface="Calibri" panose="020F0502020204030204" pitchFamily="34" charset="0"/>
              </a:rPr>
              <a:t>An unlimited company does not have any limit on the liability of its members. Therefore, members have an obligation to meet any outstanding financial liability of the company which cannot be repaid from its asset in the event of liquidation. This type of company is much less commonly used.</a:t>
            </a:r>
            <a:endPar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3" name="Title 2"/>
          <p:cNvSpPr>
            <a:spLocks noGrp="1"/>
          </p:cNvSpPr>
          <p:nvPr>
            <p:ph type="title" idx="4294967295"/>
          </p:nvPr>
        </p:nvSpPr>
        <p:spPr>
          <a:xfrm>
            <a:off x="4119563" y="553244"/>
            <a:ext cx="2241972" cy="2397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Main Types of Companies </a:t>
            </a:r>
            <a:endParaRPr lang="en-US" dirty="0" smtClean="0">
              <a:effectLst/>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a:defRPr/>
            </a:pPr>
            <a:endParaRPr lang="en-US">
              <a:latin typeface="Montserrat" charset="0"/>
            </a:endParaRPr>
          </a:p>
        </p:txBody>
      </p:sp>
      <p:sp>
        <p:nvSpPr>
          <p:cNvPr id="63495" name="TextBox 11"/>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p>
            <a:pPr algn="ctr"/>
            <a:fld id="{FAE2422A-9ADE-4997-BCF6-0CA3A072B6A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a:t>35</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9208" r="1"/>
          <a:stretch/>
        </p:blipFill>
        <p:spPr>
          <a:xfrm>
            <a:off x="0" y="7226"/>
            <a:ext cx="2667000" cy="5159922"/>
          </a:xfrm>
          <a:prstGeom prst="homePlate">
            <a:avLst/>
          </a:prstGeom>
        </p:spPr>
      </p:pic>
      <p:sp>
        <p:nvSpPr>
          <p:cNvPr id="7" name="Text Placeholder 5"/>
          <p:cNvSpPr txBox="1">
            <a:spLocks/>
          </p:cNvSpPr>
          <p:nvPr/>
        </p:nvSpPr>
        <p:spPr>
          <a:xfrm>
            <a:off x="2438400" y="752269"/>
            <a:ext cx="5658184" cy="3953081"/>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FF0000"/>
              </a:buClr>
              <a:buFont typeface="Wingdings" panose="05000000000000000000" pitchFamily="2" charset="2"/>
              <a:buChar char="v"/>
            </a:pPr>
            <a:r>
              <a:rPr lang="en-US" altLang="en-US" sz="1250" dirty="0">
                <a:solidFill>
                  <a:srgbClr val="000000"/>
                </a:solidFill>
                <a:latin typeface="Calibri" panose="020F0502020204030204" pitchFamily="34" charset="0"/>
                <a:cs typeface="Calibri" panose="020F0502020204030204" pitchFamily="34" charset="0"/>
                <a:sym typeface="Calibri" panose="020F0502020204030204" pitchFamily="34" charset="0"/>
              </a:rPr>
              <a:t>Under the MCL, a private company must have at least one director and a public company must have at least three directors. At least one director of every company must be ordinary resident in Myanmar. The ordinary resident director may be a permanent resident of Myanmar or be resident in the country for at least 183 days in every 12-month period</a:t>
            </a:r>
            <a:r>
              <a:rPr lang="en-US" altLang="en-US" sz="125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514350" indent="-285750" algn="just">
              <a:lnSpc>
                <a:spcPct val="125000"/>
              </a:lnSpc>
              <a:spcBef>
                <a:spcPct val="0"/>
              </a:spcBef>
              <a:buClr>
                <a:srgbClr val="FF0000"/>
              </a:buClr>
              <a:buFont typeface="Wingdings" panose="05000000000000000000" pitchFamily="2" charset="2"/>
              <a:buChar char="v"/>
            </a:pPr>
            <a:endParaRPr lang="en-US" altLang="en-US" sz="125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514350" indent="-285750">
              <a:lnSpc>
                <a:spcPct val="125000"/>
              </a:lnSpc>
              <a:spcBef>
                <a:spcPct val="0"/>
              </a:spcBef>
              <a:buClr>
                <a:srgbClr val="FF0000"/>
              </a:buClr>
              <a:buFont typeface="Wingdings" panose="05000000000000000000" pitchFamily="2" charset="2"/>
              <a:buChar char="v"/>
            </a:pPr>
            <a:r>
              <a:rPr lang="en-US" altLang="en-US" sz="125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 MCL sets out the minimum qualifications for directors of companies:</a:t>
            </a:r>
          </a:p>
          <a:p>
            <a:pPr marL="514350" indent="-285750">
              <a:lnSpc>
                <a:spcPct val="125000"/>
              </a:lnSpc>
              <a:spcBef>
                <a:spcPct val="0"/>
              </a:spcBef>
              <a:buClr>
                <a:srgbClr val="FF0000"/>
              </a:buClr>
              <a:buFont typeface="Wingdings" panose="05000000000000000000" pitchFamily="2" charset="2"/>
              <a:buChar char="v"/>
            </a:pPr>
            <a:endParaRPr lang="en-US" altLang="en-US" sz="125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855663" indent="-285750">
              <a:lnSpc>
                <a:spcPct val="125000"/>
              </a:lnSpc>
              <a:spcBef>
                <a:spcPct val="0"/>
              </a:spcBef>
              <a:buClr>
                <a:srgbClr val="FF0000"/>
              </a:buClr>
              <a:buFont typeface="Courier New" panose="02070309020205020404" pitchFamily="49" charset="0"/>
              <a:buChar char="o"/>
            </a:pPr>
            <a:r>
              <a:rPr lang="en-US" altLang="en-US" sz="125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 </a:t>
            </a:r>
            <a:r>
              <a:rPr lang="en-US" altLang="en-US" sz="1250" dirty="0">
                <a:solidFill>
                  <a:srgbClr val="000000"/>
                </a:solidFill>
                <a:latin typeface="Calibri" panose="020F0502020204030204" pitchFamily="34" charset="0"/>
                <a:cs typeface="Calibri" panose="020F0502020204030204" pitchFamily="34" charset="0"/>
                <a:sym typeface="Calibri" panose="020F0502020204030204" pitchFamily="34" charset="0"/>
              </a:rPr>
              <a:t>director must be a natural person who is at least 18 years old;</a:t>
            </a:r>
          </a:p>
          <a:p>
            <a:pPr marL="855663" indent="-285750">
              <a:lnSpc>
                <a:spcPct val="125000"/>
              </a:lnSpc>
              <a:spcBef>
                <a:spcPct val="0"/>
              </a:spcBef>
              <a:buClr>
                <a:srgbClr val="FF0000"/>
              </a:buClr>
              <a:buFont typeface="Courier New" panose="02070309020205020404" pitchFamily="49" charset="0"/>
              <a:buChar char="o"/>
            </a:pPr>
            <a:r>
              <a:rPr lang="en-US" altLang="en-US" sz="125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 </a:t>
            </a:r>
            <a:r>
              <a:rPr lang="en-US" altLang="en-US" sz="1250" dirty="0">
                <a:solidFill>
                  <a:srgbClr val="000000"/>
                </a:solidFill>
                <a:latin typeface="Calibri" panose="020F0502020204030204" pitchFamily="34" charset="0"/>
                <a:cs typeface="Calibri" panose="020F0502020204030204" pitchFamily="34" charset="0"/>
                <a:sym typeface="Calibri" panose="020F0502020204030204" pitchFamily="34" charset="0"/>
              </a:rPr>
              <a:t>director must be of sound mind;</a:t>
            </a:r>
          </a:p>
          <a:p>
            <a:pPr marL="855663" indent="-285750" algn="just">
              <a:lnSpc>
                <a:spcPct val="125000"/>
              </a:lnSpc>
              <a:spcBef>
                <a:spcPct val="0"/>
              </a:spcBef>
              <a:buClr>
                <a:srgbClr val="FF0000"/>
              </a:buClr>
              <a:buFont typeface="Courier New" panose="02070309020205020404" pitchFamily="49" charset="0"/>
              <a:buChar char="o"/>
            </a:pPr>
            <a:r>
              <a:rPr lang="en-US" altLang="en-US" sz="125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 </a:t>
            </a:r>
            <a:r>
              <a:rPr lang="en-US" altLang="en-US" sz="1250" dirty="0">
                <a:solidFill>
                  <a:srgbClr val="000000"/>
                </a:solidFill>
                <a:latin typeface="Calibri" panose="020F0502020204030204" pitchFamily="34" charset="0"/>
                <a:cs typeface="Calibri" panose="020F0502020204030204" pitchFamily="34" charset="0"/>
                <a:sym typeface="Calibri" panose="020F0502020204030204" pitchFamily="34" charset="0"/>
              </a:rPr>
              <a:t>director must not be a person who has been disqualified from acting as a director under the MCL or any other applicable law; and </a:t>
            </a:r>
          </a:p>
          <a:p>
            <a:pPr marL="855663" indent="-285750">
              <a:lnSpc>
                <a:spcPct val="125000"/>
              </a:lnSpc>
              <a:spcBef>
                <a:spcPct val="0"/>
              </a:spcBef>
              <a:buClr>
                <a:srgbClr val="FF0000"/>
              </a:buClr>
              <a:buFont typeface="Courier New" panose="02070309020205020404" pitchFamily="49" charset="0"/>
              <a:buChar char="o"/>
            </a:pPr>
            <a:r>
              <a:rPr lang="en-US" altLang="en-US" sz="125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 </a:t>
            </a:r>
            <a:r>
              <a:rPr lang="en-US" altLang="en-US" sz="1250" dirty="0">
                <a:solidFill>
                  <a:srgbClr val="000000"/>
                </a:solidFill>
                <a:latin typeface="Calibri" panose="020F0502020204030204" pitchFamily="34" charset="0"/>
                <a:cs typeface="Calibri" panose="020F0502020204030204" pitchFamily="34" charset="0"/>
                <a:sym typeface="Calibri" panose="020F0502020204030204" pitchFamily="34" charset="0"/>
              </a:rPr>
              <a:t>director must not be an undischarged bankrupt.</a:t>
            </a:r>
          </a:p>
          <a:p>
            <a:pPr marL="514350" indent="-285750">
              <a:lnSpc>
                <a:spcPct val="125000"/>
              </a:lnSpc>
              <a:spcBef>
                <a:spcPct val="0"/>
              </a:spcBef>
              <a:buClr>
                <a:srgbClr val="FF0000"/>
              </a:buClr>
              <a:buFont typeface="Courier New" panose="02070309020205020404" pitchFamily="49" charset="0"/>
              <a:buChar char="o"/>
            </a:pPr>
            <a:endParaRPr lang="en-US" altLang="en-US" sz="125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514350" indent="-285750" algn="just">
              <a:lnSpc>
                <a:spcPct val="125000"/>
              </a:lnSpc>
              <a:spcBef>
                <a:spcPct val="0"/>
              </a:spcBef>
              <a:buClr>
                <a:srgbClr val="FF0000"/>
              </a:buClr>
              <a:buFont typeface="Wingdings" panose="05000000000000000000" pitchFamily="2" charset="2"/>
              <a:buChar char="v"/>
            </a:pPr>
            <a:r>
              <a:rPr lang="en-US" altLang="en-US" sz="1250" dirty="0">
                <a:solidFill>
                  <a:srgbClr val="000000"/>
                </a:solidFill>
                <a:latin typeface="Calibri" panose="020F0502020204030204" pitchFamily="34" charset="0"/>
                <a:cs typeface="Calibri" panose="020F0502020204030204" pitchFamily="34" charset="0"/>
                <a:sym typeface="Calibri" panose="020F0502020204030204" pitchFamily="34" charset="0"/>
              </a:rPr>
              <a:t>A company may set out additional qualifications of directors in the company constitution such as a requirement to hold shares in the company.</a:t>
            </a:r>
            <a:endParaRPr lang="en-US" altLang="en-US" sz="125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le 1"/>
          <p:cNvSpPr>
            <a:spLocks noGrp="1"/>
          </p:cNvSpPr>
          <p:nvPr>
            <p:ph type="title" idx="4294967295"/>
          </p:nvPr>
        </p:nvSpPr>
        <p:spPr>
          <a:xfrm>
            <a:off x="4315619" y="323287"/>
            <a:ext cx="2266950" cy="2397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Requirements for Directors</a:t>
            </a:r>
            <a:endParaRPr lang="en-US" dirty="0" smtClean="0">
              <a:effectLst/>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7587"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67589" name="TextBox 13"/>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616DD4C7-B4A1-43A0-A564-FA738EF646B7}"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36</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10" name="Rectangle 9"/>
          <p:cNvSpPr/>
          <p:nvPr/>
        </p:nvSpPr>
        <p:spPr>
          <a:xfrm>
            <a:off x="814552" y="728060"/>
            <a:ext cx="7620000" cy="3740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
          <p:cNvSpPr txBox="1">
            <a:spLocks/>
          </p:cNvSpPr>
          <p:nvPr/>
        </p:nvSpPr>
        <p:spPr>
          <a:xfrm>
            <a:off x="1349539" y="1254673"/>
            <a:ext cx="6499061" cy="2993477"/>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just">
              <a:lnSpc>
                <a:spcPct val="125000"/>
              </a:lnSpc>
              <a:spcBef>
                <a:spcPct val="0"/>
              </a:spcBef>
              <a:buClr>
                <a:srgbClr val="FF0000"/>
              </a:buClr>
            </a:pPr>
            <a:r>
              <a:rPr lang="en-US" altLang="en-US" sz="1300" b="1" dirty="0" smtClean="0">
                <a:solidFill>
                  <a:srgbClr val="C00000"/>
                </a:solidFill>
                <a:latin typeface="Calibri" panose="020F0502020204030204" pitchFamily="34" charset="0"/>
                <a:cs typeface="Calibri" panose="020F0502020204030204" pitchFamily="34" charset="0"/>
                <a:sym typeface="Calibri" panose="020F0502020204030204" pitchFamily="34" charset="0"/>
              </a:rPr>
              <a:t>Single Director and Single Shareholder Company</a:t>
            </a:r>
          </a:p>
          <a:p>
            <a:pPr algn="just">
              <a:lnSpc>
                <a:spcPct val="125000"/>
              </a:lnSpc>
              <a:spcBef>
                <a:spcPct val="0"/>
              </a:spcBef>
              <a:buClr>
                <a:srgbClr val="FF0000"/>
              </a:buClr>
            </a:pP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Under MCL, a private company can be established with at least one shareholder and one director who ordinarily reside in Myanmar. The sole director can also be the sole shareholder of a private company. Therefore, a single person can now register a company in Myanmar</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algn="just">
              <a:lnSpc>
                <a:spcPct val="125000"/>
              </a:lnSpc>
              <a:spcBef>
                <a:spcPct val="0"/>
              </a:spcBef>
              <a:buClr>
                <a:srgbClr val="FF0000"/>
              </a:buClr>
            </a:pP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lgn="just">
              <a:lnSpc>
                <a:spcPct val="125000"/>
              </a:lnSpc>
              <a:spcBef>
                <a:spcPct val="0"/>
              </a:spcBef>
              <a:buClr>
                <a:srgbClr val="FF0000"/>
              </a:buClr>
            </a:pPr>
            <a:r>
              <a:rPr lang="en-US" altLang="en-US" sz="1300" b="1" dirty="0" smtClean="0">
                <a:solidFill>
                  <a:srgbClr val="C00000"/>
                </a:solidFill>
                <a:latin typeface="Calibri" panose="020F0502020204030204" pitchFamily="34" charset="0"/>
                <a:cs typeface="Calibri" panose="020F0502020204030204" pitchFamily="34" charset="0"/>
                <a:sym typeface="Calibri" panose="020F0502020204030204" pitchFamily="34" charset="0"/>
              </a:rPr>
              <a:t>What is Company Constitution?</a:t>
            </a:r>
          </a:p>
          <a:p>
            <a:pPr algn="just">
              <a:lnSpc>
                <a:spcPct val="125000"/>
              </a:lnSpc>
              <a:spcBef>
                <a:spcPct val="0"/>
              </a:spcBef>
              <a:buClr>
                <a:srgbClr val="FF0000"/>
              </a:buClr>
            </a:pP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According to MCL, Memorandum of Association and Articles of Association (MOA &amp; AOA) are replaced by a single document, the company constitution, and the requirement to have objects has been removed. The company constitution is an important document which sets out the rules for how the company is governed, including the rights and obligations of shareholders. It has legal effect as a contract between the company and its shareholders and is legally binding on all shareholders.</a:t>
            </a: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le 1"/>
          <p:cNvSpPr>
            <a:spLocks noGrp="1"/>
          </p:cNvSpPr>
          <p:nvPr>
            <p:ph type="title" idx="4294967295"/>
          </p:nvPr>
        </p:nvSpPr>
        <p:spPr>
          <a:xfrm>
            <a:off x="3262477" y="917932"/>
            <a:ext cx="2724150" cy="23336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MCL: Some Distinct Changes</a:t>
            </a:r>
            <a:endParaRPr lang="en-US" dirty="0" smtClean="0">
              <a:effectLst/>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382814" cy="5143500"/>
          </a:xfrm>
          <a:prstGeom prst="rect">
            <a:avLst/>
          </a:prstGeom>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60421" name="TextBox 8"/>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7EDE3C47-B826-4E05-977B-7F8C5A8EE546}"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37</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7" name="Text Placeholder 5"/>
          <p:cNvSpPr txBox="1">
            <a:spLocks/>
          </p:cNvSpPr>
          <p:nvPr/>
        </p:nvSpPr>
        <p:spPr>
          <a:xfrm>
            <a:off x="4989541" y="1657350"/>
            <a:ext cx="3244822" cy="22098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28600" algn="just">
              <a:lnSpc>
                <a:spcPct val="125000"/>
              </a:lnSpc>
              <a:spcBef>
                <a:spcPct val="0"/>
              </a:spcBef>
              <a:buClr>
                <a:srgbClr val="FF0000"/>
              </a:buClr>
            </a:pPr>
            <a:r>
              <a:rPr lang="en-US" altLang="en-US" sz="1400" b="1" dirty="0" smtClean="0">
                <a:solidFill>
                  <a:srgbClr val="C00000"/>
                </a:solidFill>
                <a:latin typeface="Calibri" panose="020F0502020204030204" pitchFamily="34" charset="0"/>
                <a:cs typeface="Calibri" panose="020F0502020204030204" pitchFamily="34" charset="0"/>
                <a:sym typeface="Calibri" panose="020F0502020204030204" pitchFamily="34" charset="0"/>
              </a:rPr>
              <a:t>Ownership Ratio</a:t>
            </a:r>
          </a:p>
          <a:p>
            <a:pPr marL="228600" algn="just">
              <a:lnSpc>
                <a:spcPct val="125000"/>
              </a:lnSpc>
              <a:spcBef>
                <a:spcPct val="0"/>
              </a:spcBef>
              <a:buClr>
                <a:srgbClr val="FF0000"/>
              </a:buClr>
            </a:pP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The MCL allows foreigners or foreign companies to obtain up to 35% equity in a Myanmar company and this company will still be categorized as a Myanmar company. If the threshold of 35% is exceeded, the company will be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categorised</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as a foreign company.</a:t>
            </a:r>
            <a:endPar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le 1"/>
          <p:cNvSpPr>
            <a:spLocks noGrp="1"/>
          </p:cNvSpPr>
          <p:nvPr>
            <p:ph type="title" idx="4294967295"/>
          </p:nvPr>
        </p:nvSpPr>
        <p:spPr>
          <a:xfrm>
            <a:off x="5257800" y="1077119"/>
            <a:ext cx="3028950" cy="2397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MCL: Some Distinct Changes (cont’d)</a:t>
            </a:r>
            <a:endParaRPr lang="en-US" dirty="0" smtClean="0">
              <a:effectLst/>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1"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65543" name="TextBox 9"/>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85AF4CB7-75CE-44A1-856B-690FFD2B053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38</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2099" y="0"/>
            <a:ext cx="7744198" cy="5143500"/>
          </a:xfrm>
          <a:prstGeom prst="triangle">
            <a:avLst/>
          </a:prstGeom>
        </p:spPr>
      </p:pic>
      <p:sp>
        <p:nvSpPr>
          <p:cNvPr id="7" name="Text Placeholder 5"/>
          <p:cNvSpPr txBox="1">
            <a:spLocks/>
          </p:cNvSpPr>
          <p:nvPr/>
        </p:nvSpPr>
        <p:spPr>
          <a:xfrm>
            <a:off x="3200400" y="1047750"/>
            <a:ext cx="4895424" cy="3554224"/>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7338" indent="-285750" algn="just">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Foreign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companies that carry on business in Myanmar may have to be registered as an overseas corporation with the Directorate of Investment and Company Administration (DICA). Otherwise, an overseas corporation is basically a Myanmar branch of a company that has been incorporated outside Myanmar</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287338" indent="-285750" algn="just">
              <a:lnSpc>
                <a:spcPct val="125000"/>
              </a:lnSpc>
              <a:spcBef>
                <a:spcPct val="0"/>
              </a:spcBef>
              <a:buClr>
                <a:srgbClr val="FF0000"/>
              </a:buClr>
              <a:buFont typeface="Wingdings" panose="05000000000000000000" pitchFamily="2" charset="2"/>
              <a:buChar char="v"/>
            </a:pP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5750" algn="just">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In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the case of registration of an overseas corporation - section 47(b) (ix) of the MCL provides that the application must be accompanied by evidence of incorporation of the overseas corporation and a copy of the instrument constituting or defining the constitution of the corporation, and, if not in Myanmar language, a Myanmar language translation of such documents and a summary statement in the English language (if the original is not in English language) duly certified by a director. </a:t>
            </a:r>
            <a:endParaRPr lang="en-US" altLang="en-US" sz="1300" dirty="0" smtClean="0">
              <a:solidFill>
                <a:srgbClr val="000000"/>
              </a:solidFill>
              <a:latin typeface="Arial" panose="020B0604020202020204" pitchFamily="34" charset="0"/>
              <a:cs typeface="Calibri" panose="020F0502020204030204" pitchFamily="34" charset="0"/>
              <a:sym typeface="Calibri" panose="020F0502020204030204" pitchFamily="34" charset="0"/>
            </a:endParaRPr>
          </a:p>
        </p:txBody>
      </p:sp>
      <p:sp>
        <p:nvSpPr>
          <p:cNvPr id="2" name="Title 1"/>
          <p:cNvSpPr>
            <a:spLocks noGrp="1"/>
          </p:cNvSpPr>
          <p:nvPr>
            <p:ph type="title" idx="4294967295"/>
          </p:nvPr>
        </p:nvSpPr>
        <p:spPr>
          <a:xfrm>
            <a:off x="4552737" y="553244"/>
            <a:ext cx="2190750" cy="2397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MCL: Overseas Corporation</a:t>
            </a:r>
            <a:endParaRPr lang="en-US" dirty="0" smtClean="0">
              <a:effectLst/>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
        <p:nvSpPr>
          <p:cNvPr id="10" name="Hexagon 9"/>
          <p:cNvSpPr/>
          <p:nvPr/>
        </p:nvSpPr>
        <p:spPr>
          <a:xfrm>
            <a:off x="-1338373" y="1352550"/>
            <a:ext cx="11974513" cy="2556285"/>
          </a:xfrm>
          <a:prstGeom prst="hexag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pic>
        <p:nvPicPr>
          <p:cNvPr id="6656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66568" name="TextBox 11"/>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3067F5ED-61B5-4107-94C7-E54135394962}"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39</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7" name="Text Placeholder 5"/>
          <p:cNvSpPr txBox="1">
            <a:spLocks/>
          </p:cNvSpPr>
          <p:nvPr/>
        </p:nvSpPr>
        <p:spPr>
          <a:xfrm>
            <a:off x="1197657" y="1891692"/>
            <a:ext cx="6902451" cy="18669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just">
              <a:lnSpc>
                <a:spcPct val="125000"/>
              </a:lnSpc>
              <a:spcBef>
                <a:spcPct val="0"/>
              </a:spcBef>
            </a:pPr>
            <a:r>
              <a:rPr lang="en-US" altLang="en-US" sz="1300" b="1" dirty="0" smtClean="0">
                <a:solidFill>
                  <a:srgbClr val="C00000"/>
                </a:solidFill>
                <a:latin typeface="Calibri" panose="020F0502020204030204" pitchFamily="34" charset="0"/>
                <a:cs typeface="Calibri" panose="020F0502020204030204" pitchFamily="34" charset="0"/>
                <a:sym typeface="Calibri" panose="020F0502020204030204" pitchFamily="34" charset="0"/>
              </a:rPr>
              <a:t>A. Evidence of incorporation:</a:t>
            </a:r>
            <a:r>
              <a:rPr lang="en-US" altLang="en-US" sz="1300" b="1"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Submit a Certificate of Incorporation, a Certified Extract, a Certificate of Good Standing or equivalent document from the registrar of corporations in its jurisdiction of incorporation dated no more than thirty (30) days before the date of submission of the application. </a:t>
            </a: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lgn="just">
              <a:lnSpc>
                <a:spcPct val="125000"/>
              </a:lnSpc>
              <a:spcBef>
                <a:spcPct val="0"/>
              </a:spcBef>
            </a:pP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lgn="just">
              <a:lnSpc>
                <a:spcPct val="125000"/>
              </a:lnSpc>
              <a:spcBef>
                <a:spcPct val="0"/>
              </a:spcBef>
            </a:pPr>
            <a:r>
              <a:rPr lang="en-US" altLang="en-US" sz="1300" b="1" dirty="0" smtClean="0">
                <a:solidFill>
                  <a:srgbClr val="C00000"/>
                </a:solidFill>
                <a:latin typeface="Calibri" panose="020F0502020204030204" pitchFamily="34" charset="0"/>
                <a:cs typeface="Calibri" panose="020F0502020204030204" pitchFamily="34" charset="0"/>
                <a:sym typeface="Calibri" panose="020F0502020204030204" pitchFamily="34" charset="0"/>
              </a:rPr>
              <a:t>B. Constitution: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The overseas corporation must include a copy of its Constitution (or equivalent), a Myanmar language translation of such document and a summary statement in the English language (if the original is not in English language) duly certified by a director.</a:t>
            </a: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le 1"/>
          <p:cNvSpPr>
            <a:spLocks noGrp="1"/>
          </p:cNvSpPr>
          <p:nvPr>
            <p:ph type="title" idx="4294967295"/>
          </p:nvPr>
        </p:nvSpPr>
        <p:spPr>
          <a:xfrm>
            <a:off x="3286807" y="1501737"/>
            <a:ext cx="2724150" cy="2397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MCL: Overseas Corporation (cont’d)</a:t>
            </a:r>
            <a:endParaRPr lang="en-US" dirty="0" smtClean="0">
              <a:effectLst/>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00350"/>
            <a:ext cx="9144000" cy="2342133"/>
          </a:xfrm>
          <a:prstGeom prst="rect">
            <a:avLst/>
          </a:prstGeom>
        </p:spPr>
      </p:pic>
      <p:pic>
        <p:nvPicPr>
          <p:cNvPr id="3174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31750" name="TextBox 11"/>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0AD681D6-8280-4CE4-836B-DCB566849CC6}"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10" name="Google Shape;132;p5"/>
          <p:cNvSpPr txBox="1">
            <a:spLocks noChangeArrowheads="1"/>
          </p:cNvSpPr>
          <p:nvPr/>
        </p:nvSpPr>
        <p:spPr bwMode="auto">
          <a:xfrm>
            <a:off x="261144" y="765254"/>
            <a:ext cx="8250237" cy="187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25" rIns="0" bIns="0">
            <a:spAutoFit/>
          </a:bodyPr>
          <a:lstStyle>
            <a:lvl1pPr marL="4572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125000"/>
              </a:lnSpc>
              <a:buClr>
                <a:srgbClr val="FF0000"/>
              </a:buClr>
              <a:buFont typeface="Wingdings" panose="05000000000000000000" pitchFamily="2" charset="2"/>
              <a:buChar char="v"/>
            </a:pPr>
            <a:r>
              <a:rPr lang="en-US" altLang="en-US" dirty="0" smtClean="0">
                <a:latin typeface="Calibri" panose="020F0502020204030204" pitchFamily="34" charset="0"/>
                <a:cs typeface="Calibri" panose="020F0502020204030204" pitchFamily="34" charset="0"/>
              </a:rPr>
              <a:t>Global </a:t>
            </a:r>
            <a:r>
              <a:rPr lang="en-US" altLang="en-US" dirty="0">
                <a:latin typeface="Calibri" panose="020F0502020204030204" pitchFamily="34" charset="0"/>
                <a:cs typeface="Calibri" panose="020F0502020204030204" pitchFamily="34" charset="0"/>
              </a:rPr>
              <a:t>growth is expected to remain subdued over the forecast period</a:t>
            </a:r>
          </a:p>
          <a:p>
            <a:pPr>
              <a:lnSpc>
                <a:spcPct val="125000"/>
              </a:lnSpc>
              <a:buClr>
                <a:srgbClr val="FF0000"/>
              </a:buClr>
              <a:buFont typeface="Wingdings" panose="05000000000000000000" pitchFamily="2" charset="2"/>
              <a:buChar char="v"/>
            </a:pPr>
            <a:r>
              <a:rPr lang="en-US" altLang="en-US" dirty="0" smtClean="0">
                <a:latin typeface="Calibri" panose="020F0502020204030204" pitchFamily="34" charset="0"/>
                <a:cs typeface="Calibri" panose="020F0502020204030204" pitchFamily="34" charset="0"/>
              </a:rPr>
              <a:t>Myanmar’s </a:t>
            </a:r>
            <a:r>
              <a:rPr lang="en-US" altLang="en-US" dirty="0">
                <a:latin typeface="Calibri" panose="020F0502020204030204" pitchFamily="34" charset="0"/>
                <a:cs typeface="Calibri" panose="020F0502020204030204" pitchFamily="34" charset="0"/>
              </a:rPr>
              <a:t>GDP growth rates are lower than previously estimated</a:t>
            </a:r>
          </a:p>
          <a:p>
            <a:pPr>
              <a:lnSpc>
                <a:spcPct val="125000"/>
              </a:lnSpc>
              <a:buClr>
                <a:srgbClr val="FF0000"/>
              </a:buClr>
              <a:buFont typeface="Wingdings" panose="05000000000000000000" pitchFamily="2" charset="2"/>
              <a:buChar char="v"/>
            </a:pPr>
            <a:r>
              <a:rPr lang="en-US" altLang="en-US" dirty="0" smtClean="0">
                <a:latin typeface="Calibri" panose="020F0502020204030204" pitchFamily="34" charset="0"/>
                <a:cs typeface="Calibri" panose="020F0502020204030204" pitchFamily="34" charset="0"/>
              </a:rPr>
              <a:t>Agricultural </a:t>
            </a:r>
            <a:r>
              <a:rPr lang="en-US" altLang="en-US" dirty="0">
                <a:latin typeface="Calibri" panose="020F0502020204030204" pitchFamily="34" charset="0"/>
                <a:cs typeface="Calibri" panose="020F0502020204030204" pitchFamily="34" charset="0"/>
              </a:rPr>
              <a:t>growth has proven resilient</a:t>
            </a:r>
          </a:p>
          <a:p>
            <a:pPr>
              <a:lnSpc>
                <a:spcPct val="125000"/>
              </a:lnSpc>
              <a:buClr>
                <a:srgbClr val="FF0000"/>
              </a:buClr>
              <a:buFont typeface="Wingdings" panose="05000000000000000000" pitchFamily="2" charset="2"/>
              <a:buChar char="v"/>
            </a:pPr>
            <a:r>
              <a:rPr lang="en-US" altLang="en-US" dirty="0" smtClean="0">
                <a:latin typeface="Calibri" panose="020F0502020204030204" pitchFamily="34" charset="0"/>
                <a:cs typeface="Calibri" panose="020F0502020204030204" pitchFamily="34" charset="0"/>
              </a:rPr>
              <a:t>Manufacturing </a:t>
            </a:r>
            <a:r>
              <a:rPr lang="en-US" altLang="en-US" dirty="0">
                <a:latin typeface="Calibri" panose="020F0502020204030204" pitchFamily="34" charset="0"/>
                <a:cs typeface="Calibri" panose="020F0502020204030204" pitchFamily="34" charset="0"/>
              </a:rPr>
              <a:t>is driving the growth of industry, and new foreign firms are entering the market, but domestic small enterprises face challenges</a:t>
            </a:r>
          </a:p>
          <a:p>
            <a:pPr>
              <a:lnSpc>
                <a:spcPct val="125000"/>
              </a:lnSpc>
              <a:buClr>
                <a:srgbClr val="FF0000"/>
              </a:buClr>
              <a:buFont typeface="Wingdings" panose="05000000000000000000" pitchFamily="2" charset="2"/>
              <a:buChar char="v"/>
            </a:pPr>
            <a:r>
              <a:rPr lang="en-US" altLang="en-US" dirty="0" smtClean="0">
                <a:latin typeface="Calibri" panose="020F0502020204030204" pitchFamily="34" charset="0"/>
                <a:cs typeface="Calibri" panose="020F0502020204030204" pitchFamily="34" charset="0"/>
              </a:rPr>
              <a:t>The </a:t>
            </a:r>
            <a:r>
              <a:rPr lang="en-US" altLang="en-US" dirty="0">
                <a:latin typeface="Calibri" panose="020F0502020204030204" pitchFamily="34" charset="0"/>
                <a:cs typeface="Calibri" panose="020F0502020204030204" pitchFamily="34" charset="0"/>
              </a:rPr>
              <a:t>construction sector is recovering slowly despite the huge market potential of residential buildings and transportation infrastructure</a:t>
            </a:r>
          </a:p>
        </p:txBody>
      </p:sp>
      <p:sp>
        <p:nvSpPr>
          <p:cNvPr id="4" name="Title 3"/>
          <p:cNvSpPr>
            <a:spLocks noGrp="1"/>
          </p:cNvSpPr>
          <p:nvPr>
            <p:ph type="title" idx="4294967295"/>
          </p:nvPr>
        </p:nvSpPr>
        <p:spPr>
          <a:xfrm>
            <a:off x="2747962" y="222724"/>
            <a:ext cx="3276600" cy="390525"/>
          </a:xfrm>
        </p:spPr>
        <p:txBody>
          <a:bodyPr/>
          <a:lstStyle/>
          <a:p>
            <a:pPr rtl="0" eaLnBrk="1" fontAlgn="base" hangingPunct="1"/>
            <a:r>
              <a:rPr lang="en-US" sz="1400" b="1" kern="1200" dirty="0" smtClean="0">
                <a:solidFill>
                  <a:srgbClr val="C70D1D"/>
                </a:solidFill>
                <a:effectLst/>
                <a:latin typeface="Calibri" panose="020F0502020204030204" pitchFamily="34" charset="0"/>
                <a:ea typeface="+mn-ea"/>
                <a:cs typeface="Calibri" panose="020F0502020204030204" pitchFamily="34" charset="0"/>
              </a:rPr>
              <a:t>Myanmar: Recent Economic Development</a:t>
            </a:r>
            <a:endParaRPr lang="en-US" dirty="0" smtClean="0">
              <a:effectLst/>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68614" name="TextBox 8"/>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0E1424C1-9A2C-4F4B-AF36-3D71DB875915}"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40</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4814" r="59510"/>
          <a:stretch/>
        </p:blipFill>
        <p:spPr>
          <a:xfrm>
            <a:off x="2629" y="-13642"/>
            <a:ext cx="1521371" cy="5157141"/>
          </a:xfrm>
          <a:prstGeom prst="rect">
            <a:avLst/>
          </a:prstGeom>
        </p:spPr>
      </p:pic>
      <p:sp>
        <p:nvSpPr>
          <p:cNvPr id="7" name="Text Placeholder 5"/>
          <p:cNvSpPr txBox="1">
            <a:spLocks/>
          </p:cNvSpPr>
          <p:nvPr/>
        </p:nvSpPr>
        <p:spPr>
          <a:xfrm>
            <a:off x="1967490" y="629045"/>
            <a:ext cx="6374245" cy="399693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 </a:t>
            </a:r>
            <a:r>
              <a:rPr lang="en-US" altLang="en-US" sz="1300" dirty="0" err="1">
                <a:solidFill>
                  <a:srgbClr val="000000"/>
                </a:solidFill>
                <a:latin typeface="Calibri" panose="020F0502020204030204" pitchFamily="34" charset="0"/>
                <a:cs typeface="Calibri" panose="020F0502020204030204" pitchFamily="34" charset="0"/>
                <a:sym typeface="Calibri" panose="020F0502020204030204" pitchFamily="34" charset="0"/>
              </a:rPr>
              <a:t>MyCO</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 registry is established and maintained by DICA as a public registry of all companies and </a:t>
            </a:r>
            <a:r>
              <a:rPr lang="en-US" altLang="en-US" sz="1300" dirty="0" err="1">
                <a:solidFill>
                  <a:srgbClr val="000000"/>
                </a:solidFill>
                <a:latin typeface="Calibri" panose="020F0502020204030204" pitchFamily="34" charset="0"/>
                <a:cs typeface="Calibri" panose="020F0502020204030204" pitchFamily="34" charset="0"/>
                <a:sym typeface="Calibri" panose="020F0502020204030204" pitchFamily="34" charset="0"/>
              </a:rPr>
              <a:t>entites</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 registered under MCL. The information on the </a:t>
            </a:r>
            <a:r>
              <a:rPr lang="en-US" altLang="en-US" sz="1300" dirty="0" err="1">
                <a:solidFill>
                  <a:srgbClr val="000000"/>
                </a:solidFill>
                <a:latin typeface="Calibri" panose="020F0502020204030204" pitchFamily="34" charset="0"/>
                <a:cs typeface="Calibri" panose="020F0502020204030204" pitchFamily="34" charset="0"/>
                <a:sym typeface="Calibri" panose="020F0502020204030204" pitchFamily="34" charset="0"/>
              </a:rPr>
              <a:t>MyCO</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 registry is maintained electronically and is publicly accessible 24 hours a day</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514350" indent="-285750" algn="just">
              <a:lnSpc>
                <a:spcPct val="125000"/>
              </a:lnSpc>
              <a:spcBef>
                <a:spcPct val="0"/>
              </a:spcBef>
              <a:buClr>
                <a:srgbClr val="FF0000"/>
              </a:buClr>
              <a:buFont typeface="Wingdings" panose="05000000000000000000" pitchFamily="2" charset="2"/>
              <a:buChar char="v"/>
            </a:pPr>
            <a:endPar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514350" indent="-285750" algn="just">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All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forms and documents required to be filed with the Registrar under MCL can be submitted by a representative of the company or a third party on behalf of the company in the following ways:</a:t>
            </a:r>
          </a:p>
          <a:p>
            <a:pPr marL="514350" indent="-285750" algn="just">
              <a:lnSpc>
                <a:spcPct val="125000"/>
              </a:lnSpc>
              <a:spcBef>
                <a:spcPct val="0"/>
              </a:spcBef>
              <a:buClr>
                <a:srgbClr val="FF0000"/>
              </a:buClr>
              <a:buFont typeface="Wingdings" panose="05000000000000000000" pitchFamily="2" charset="2"/>
              <a:buChar char="v"/>
            </a:pPr>
            <a:endPar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914400" indent="-285750" algn="just">
              <a:lnSpc>
                <a:spcPct val="125000"/>
              </a:lnSpc>
              <a:spcBef>
                <a:spcPct val="0"/>
              </a:spcBef>
              <a:buClr>
                <a:srgbClr val="FF0000"/>
              </a:buClr>
              <a:buFont typeface="Courier New" panose="02070309020205020404" pitchFamily="49" charset="0"/>
              <a:buChar char="o"/>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Online on the </a:t>
            </a:r>
            <a:r>
              <a:rPr lang="en-US" altLang="en-US" sz="1300" dirty="0" err="1" smtClean="0">
                <a:solidFill>
                  <a:srgbClr val="000000"/>
                </a:solidFill>
                <a:latin typeface="Calibri" panose="020F0502020204030204" pitchFamily="34" charset="0"/>
                <a:cs typeface="Calibri" panose="020F0502020204030204" pitchFamily="34" charset="0"/>
                <a:sym typeface="Calibri" panose="020F0502020204030204" pitchFamily="34" charset="0"/>
              </a:rPr>
              <a:t>MyCO</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 registry at </a:t>
            </a:r>
            <a:r>
              <a:rPr lang="en-US" altLang="en-US" sz="1300" u="sng" dirty="0" smtClean="0">
                <a:solidFill>
                  <a:srgbClr val="000000"/>
                </a:solidFill>
                <a:latin typeface="Calibri" panose="020F0502020204030204" pitchFamily="34" charset="0"/>
                <a:cs typeface="Calibri" panose="020F0502020204030204" pitchFamily="34" charset="0"/>
                <a:sym typeface="Calibri" panose="020F0502020204030204" pitchFamily="34" charset="0"/>
                <a:hlinkClick r:id="rId4"/>
              </a:rPr>
              <a:t>www.myco.dica.gov.mm</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 or</a:t>
            </a:r>
          </a:p>
          <a:p>
            <a:pPr marL="914400" indent="-285750" algn="just">
              <a:lnSpc>
                <a:spcPct val="125000"/>
              </a:lnSpc>
              <a:spcBef>
                <a:spcPct val="0"/>
              </a:spcBef>
              <a:buClr>
                <a:srgbClr val="FF0000"/>
              </a:buClr>
              <a:buFont typeface="Courier New" panose="02070309020205020404" pitchFamily="49" charset="0"/>
              <a:buChar char="o"/>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In person at a DICA office to be uploaded electronically on the </a:t>
            </a:r>
            <a:r>
              <a:rPr lang="en-US" altLang="en-US" sz="1300" dirty="0" err="1" smtClean="0">
                <a:solidFill>
                  <a:srgbClr val="000000"/>
                </a:solidFill>
                <a:latin typeface="Calibri" panose="020F0502020204030204" pitchFamily="34" charset="0"/>
                <a:cs typeface="Calibri" panose="020F0502020204030204" pitchFamily="34" charset="0"/>
                <a:sym typeface="Calibri" panose="020F0502020204030204" pitchFamily="34" charset="0"/>
              </a:rPr>
              <a:t>MyCO</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 registry.</a:t>
            </a:r>
          </a:p>
          <a:p>
            <a:pPr marL="514350" indent="-285750" algn="just">
              <a:lnSpc>
                <a:spcPct val="125000"/>
              </a:lnSpc>
              <a:spcBef>
                <a:spcPct val="0"/>
              </a:spcBef>
              <a:buClr>
                <a:srgbClr val="FF0000"/>
              </a:buClr>
              <a:buFont typeface="Courier New" panose="02070309020205020404" pitchFamily="49" charset="0"/>
              <a:buChar char="o"/>
            </a:pP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514350" indent="-285750" algn="just">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Directors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of a company (or the company secretary if the company has appointed one) are legally responsible for filing documents and for the accuracy of the information filed with the Registrar. Directors are also legally responsible even if they have appointed a third party (such as an accountant, agent or lawyer) to lodge documents on behalf of the company.</a:t>
            </a: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9" name="Text Placeholder 5"/>
          <p:cNvSpPr txBox="1">
            <a:spLocks/>
          </p:cNvSpPr>
          <p:nvPr/>
        </p:nvSpPr>
        <p:spPr bwMode="auto">
          <a:xfrm>
            <a:off x="2055962" y="4786578"/>
            <a:ext cx="4038600" cy="19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77800" indent="0">
              <a:lnSpc>
                <a:spcPct val="125000"/>
              </a:lnSpc>
              <a:buClr>
                <a:srgbClr val="FF0000"/>
              </a:buClr>
              <a:defRPr/>
            </a:pPr>
            <a:r>
              <a:rPr lang="en-US" altLang="en-US" sz="1000" kern="0" dirty="0" smtClean="0">
                <a:solidFill>
                  <a:srgbClr val="000000"/>
                </a:solidFill>
                <a:latin typeface="Calibri" panose="020F0502020204030204" pitchFamily="34" charset="0"/>
                <a:cs typeface="Calibri" panose="020F0502020204030204" pitchFamily="34" charset="0"/>
                <a:sym typeface="Calibri" pitchFamily="34" charset="0"/>
              </a:rPr>
              <a:t>Source: Directorate of Investment and Company Administration (DICA)</a:t>
            </a:r>
          </a:p>
        </p:txBody>
      </p:sp>
      <p:sp>
        <p:nvSpPr>
          <p:cNvPr id="2" name="Title 1"/>
          <p:cNvSpPr>
            <a:spLocks noGrp="1"/>
          </p:cNvSpPr>
          <p:nvPr>
            <p:ph type="title" idx="4294967295"/>
          </p:nvPr>
        </p:nvSpPr>
        <p:spPr>
          <a:xfrm>
            <a:off x="3373437" y="311817"/>
            <a:ext cx="3562350" cy="2397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Myanmar Companies Online (</a:t>
            </a:r>
            <a:r>
              <a:rPr lang="en-US" sz="1400" b="1" kern="1200" dirty="0" err="1" smtClean="0">
                <a:solidFill>
                  <a:srgbClr val="C00000"/>
                </a:solidFill>
                <a:effectLst/>
                <a:latin typeface="Calibri" panose="020F0502020204030204" pitchFamily="34" charset="0"/>
                <a:ea typeface="+mn-ea"/>
                <a:cs typeface="Calibri" panose="020F0502020204030204" pitchFamily="34" charset="0"/>
              </a:rPr>
              <a:t>MyCO</a:t>
            </a:r>
            <a:r>
              <a:rPr lang="en-US" sz="1400" b="1" kern="1200" dirty="0" smtClean="0">
                <a:solidFill>
                  <a:srgbClr val="C00000"/>
                </a:solidFill>
                <a:effectLst/>
                <a:latin typeface="Calibri" panose="020F0502020204030204" pitchFamily="34" charset="0"/>
                <a:ea typeface="+mn-ea"/>
                <a:cs typeface="Calibri" panose="020F0502020204030204" pitchFamily="34" charset="0"/>
              </a:rPr>
              <a:t>) Registry</a:t>
            </a:r>
            <a:endParaRPr lang="en-US" dirty="0" smtClean="0">
              <a:effectLst/>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9497" r="36170"/>
          <a:stretch/>
        </p:blipFill>
        <p:spPr>
          <a:xfrm>
            <a:off x="4953000" y="9853"/>
            <a:ext cx="4191000" cy="5143500"/>
          </a:xfrm>
          <a:prstGeom prst="rect">
            <a:avLst/>
          </a:prstGeom>
        </p:spPr>
      </p:pic>
      <p:sp>
        <p:nvSpPr>
          <p:cNvPr id="59395" name="TextBox 5"/>
          <p:cNvSpPr txBox="1">
            <a:spLocks noChangeArrowheads="1"/>
          </p:cNvSpPr>
          <p:nvPr/>
        </p:nvSpPr>
        <p:spPr bwMode="auto">
          <a:xfrm>
            <a:off x="8143875" y="231775"/>
            <a:ext cx="5556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79260C07-0346-4E4A-A2BC-E4EE5EB01766}" type="slidenum">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41</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59396" name="TextBox 6"/>
          <p:cNvSpPr txBox="1">
            <a:spLocks noChangeArrowheads="1"/>
          </p:cNvSpPr>
          <p:nvPr/>
        </p:nvSpPr>
        <p:spPr bwMode="auto">
          <a:xfrm>
            <a:off x="8056563" y="279400"/>
            <a:ext cx="5556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F6309452-FFB0-4152-8101-12A7AD303E92}" type="slidenum">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41</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9" name="Oval 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59398" name="TextBox 9"/>
          <p:cNvSpPr txBox="1">
            <a:spLocks noChangeArrowheads="1"/>
          </p:cNvSpPr>
          <p:nvPr/>
        </p:nvSpPr>
        <p:spPr bwMode="auto">
          <a:xfrm>
            <a:off x="8223250"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C539FE50-9479-409A-8892-1F2E95545100}"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41</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59399"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5"/>
          <p:cNvSpPr txBox="1">
            <a:spLocks/>
          </p:cNvSpPr>
          <p:nvPr/>
        </p:nvSpPr>
        <p:spPr>
          <a:xfrm>
            <a:off x="228600" y="1657350"/>
            <a:ext cx="3886200" cy="22860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FF0000"/>
              </a:buClr>
              <a:buFont typeface="Wingdings" panose="05000000000000000000" pitchFamily="2" charset="2"/>
              <a:buChar char="v"/>
            </a:pP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There is no minimum capital requirement when registering a company in Myanmar. For details pertaining to the minimum requirement for banking, Insurance, securities and trading companies, reference should be had to the Central Bank of Myanmar, and Ministry of Planning and Finance and Ministry of Commerce.</a:t>
            </a:r>
            <a:endPar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le 1"/>
          <p:cNvSpPr>
            <a:spLocks noGrp="1"/>
          </p:cNvSpPr>
          <p:nvPr>
            <p:ph type="title" idx="4294967295"/>
          </p:nvPr>
        </p:nvSpPr>
        <p:spPr>
          <a:xfrm>
            <a:off x="1371600" y="1047750"/>
            <a:ext cx="2183376" cy="276225"/>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Share Capital Requirement</a:t>
            </a:r>
            <a:endParaRPr lang="en-US" dirty="0" smtClean="0">
              <a:effectLst/>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9748" r="49198"/>
          <a:stretch/>
        </p:blipFill>
        <p:spPr>
          <a:xfrm>
            <a:off x="7239000" y="-247650"/>
            <a:ext cx="2209800" cy="2304269"/>
          </a:xfrm>
          <a:prstGeom prst="rect">
            <a:avLst/>
          </a:prstGeom>
        </p:spPr>
      </p:pic>
      <p:pic>
        <p:nvPicPr>
          <p:cNvPr id="6247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62472" name="TextBox 10"/>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EBFA3725-67A1-4BBB-9B0E-1217E94353A8}"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42</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3127248" cy="5143499"/>
          </a:xfrm>
          <a:prstGeom prst="rtTriangle">
            <a:avLst/>
          </a:prstGeom>
        </p:spPr>
      </p:pic>
      <p:sp>
        <p:nvSpPr>
          <p:cNvPr id="8" name="Diagonal Stripe 7"/>
          <p:cNvSpPr/>
          <p:nvPr/>
        </p:nvSpPr>
        <p:spPr>
          <a:xfrm rot="5400000">
            <a:off x="5160802" y="148629"/>
            <a:ext cx="4131825" cy="3834570"/>
          </a:xfrm>
          <a:prstGeom prst="diagStri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63" eaLnBrk="1" fontAlgn="auto" hangingPunct="1">
              <a:spcBef>
                <a:spcPts val="0"/>
              </a:spcBef>
              <a:spcAft>
                <a:spcPts val="0"/>
              </a:spcAft>
              <a:defRPr/>
            </a:pPr>
            <a:endParaRPr kumimoji="1" lang="zh-CN" altLang="en-US">
              <a:solidFill>
                <a:schemeClr val="tx1"/>
              </a:solidFill>
            </a:endParaRPr>
          </a:p>
        </p:txBody>
      </p:sp>
      <p:sp>
        <p:nvSpPr>
          <p:cNvPr id="14" name="Text Placeholder 5"/>
          <p:cNvSpPr txBox="1">
            <a:spLocks/>
          </p:cNvSpPr>
          <p:nvPr/>
        </p:nvSpPr>
        <p:spPr>
          <a:xfrm>
            <a:off x="2410918" y="851875"/>
            <a:ext cx="5510971" cy="3527722"/>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just">
              <a:lnSpc>
                <a:spcPct val="125000"/>
              </a:lnSpc>
              <a:spcBef>
                <a:spcPct val="0"/>
              </a:spcBef>
              <a:buClr>
                <a:srgbClr val="FF0000"/>
              </a:buClr>
            </a:pPr>
            <a:r>
              <a:rPr lang="en-US" altLang="en-US" b="1" dirty="0">
                <a:solidFill>
                  <a:srgbClr val="C00000"/>
                </a:solidFill>
                <a:latin typeface="Calibri" panose="020F0502020204030204" pitchFamily="34" charset="0"/>
                <a:cs typeface="Calibri" panose="020F0502020204030204" pitchFamily="34" charset="0"/>
                <a:sym typeface="Calibri" panose="020F0502020204030204" pitchFamily="34" charset="0"/>
              </a:rPr>
              <a:t>Registration and permits</a:t>
            </a:r>
          </a:p>
          <a:p>
            <a:pPr marL="287338" indent="-287338"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Pursuant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to the Myanmar Ministry of Commerce Notification No. 25/2018 dated 9 May 2018, wholly foreign-owned companies and joint ventures with foreign shareholdings are permitted to engage in retail and wholesale trading (of domestically produced and/or imported goods) in Myanmar, subject to compliance with certain requirements and investment criteria</a:t>
            </a: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287338" indent="-287338" algn="just">
              <a:lnSpc>
                <a:spcPct val="125000"/>
              </a:lnSpc>
              <a:spcBef>
                <a:spcPct val="0"/>
              </a:spcBef>
              <a:buClr>
                <a:srgbClr val="FF0000"/>
              </a:buClr>
              <a:buFont typeface="Wingdings" panose="05000000000000000000" pitchFamily="2" charset="2"/>
              <a:buChar char="v"/>
            </a:pPr>
            <a:endPar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All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wholly foreign-owned companies and joint ventures with foreign shareholdings are required to register with the Ministry of Commerce, and obtain a permit before they can engage in trading activities. The following documents and information must be submitted to the Ministry of Commerce for purposes of registration:</a:t>
            </a:r>
            <a:endPar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le 1"/>
          <p:cNvSpPr>
            <a:spLocks noGrp="1"/>
          </p:cNvSpPr>
          <p:nvPr>
            <p:ph type="title" idx="4294967295"/>
          </p:nvPr>
        </p:nvSpPr>
        <p:spPr>
          <a:xfrm>
            <a:off x="3122332" y="357727"/>
            <a:ext cx="2952750" cy="2397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Wholesale and Retail Trading Business</a:t>
            </a:r>
            <a:endParaRPr lang="en-US" dirty="0" smtClean="0">
              <a:effectLst/>
            </a:endParaRPr>
          </a:p>
        </p:txBody>
      </p:sp>
    </p:spTree>
    <p:extLst>
      <p:ext uri="{BB962C8B-B14F-4D97-AF65-F5344CB8AC3E}">
        <p14:creationId xmlns:p14="http://schemas.microsoft.com/office/powerpoint/2010/main" val="60372038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2746" y="2724147"/>
            <a:ext cx="2296510" cy="2419355"/>
          </a:xfrm>
          <a:prstGeom prst="rect">
            <a:avLst/>
          </a:prstGeom>
        </p:spPr>
      </p:pic>
      <p:pic>
        <p:nvPicPr>
          <p:cNvPr id="6963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69639" name="TextBox 9"/>
          <p:cNvSpPr txBox="1">
            <a:spLocks noChangeArrowheads="1"/>
          </p:cNvSpPr>
          <p:nvPr/>
        </p:nvSpPr>
        <p:spPr bwMode="auto">
          <a:xfrm>
            <a:off x="8232775" y="284163"/>
            <a:ext cx="55562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593B664A-229E-4ACE-920B-B8C2C1AD790A}"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43</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8261"/>
          <a:stretch/>
        </p:blipFill>
        <p:spPr>
          <a:xfrm>
            <a:off x="2286001" y="2724149"/>
            <a:ext cx="2286000" cy="2419353"/>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40987"/>
          <a:stretch/>
        </p:blipFill>
        <p:spPr>
          <a:xfrm>
            <a:off x="1" y="2724150"/>
            <a:ext cx="2286000" cy="2419352"/>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5379" r="40828"/>
          <a:stretch/>
        </p:blipFill>
        <p:spPr>
          <a:xfrm>
            <a:off x="4572001" y="2724150"/>
            <a:ext cx="2280744" cy="2419349"/>
          </a:xfrm>
          <a:prstGeom prst="rect">
            <a:avLst/>
          </a:prstGeom>
        </p:spPr>
      </p:pic>
      <p:sp>
        <p:nvSpPr>
          <p:cNvPr id="10" name="Text Placeholder 5"/>
          <p:cNvSpPr txBox="1">
            <a:spLocks/>
          </p:cNvSpPr>
          <p:nvPr/>
        </p:nvSpPr>
        <p:spPr>
          <a:xfrm>
            <a:off x="304800" y="590550"/>
            <a:ext cx="8302625" cy="1903422"/>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certification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of incorporation;</a:t>
            </a:r>
          </a:p>
          <a:p>
            <a:pPr marL="5143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copy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of Myanmar Investment Commission (MIC) permit or MIC endorsement (where applicable);</a:t>
            </a:r>
          </a:p>
          <a:p>
            <a:pPr marL="5143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recommendation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letter from the relevant City Development Committee or Township Development Committee in each region or state in which the company proposes to trade;</a:t>
            </a:r>
          </a:p>
          <a:p>
            <a:pPr marL="5143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list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of goods proposed to be traded; and</a:t>
            </a:r>
          </a:p>
          <a:p>
            <a:pPr marL="5143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detailed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business plan (including the initial investment amount, the proposed trading location(s), area of land use and proposed trade volumes).</a:t>
            </a:r>
          </a:p>
        </p:txBody>
      </p:sp>
      <p:sp>
        <p:nvSpPr>
          <p:cNvPr id="2" name="Title 1"/>
          <p:cNvSpPr>
            <a:spLocks noGrp="1"/>
          </p:cNvSpPr>
          <p:nvPr>
            <p:ph type="title" idx="4294967295"/>
          </p:nvPr>
        </p:nvSpPr>
        <p:spPr>
          <a:xfrm>
            <a:off x="2819400" y="284163"/>
            <a:ext cx="3638550" cy="2397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Wholesale and Retail Trading Business (cont’d)</a:t>
            </a:r>
            <a:endParaRPr lang="en-US" dirty="0" smtClean="0">
              <a:effectLst/>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55927"/>
          <a:stretch/>
        </p:blipFill>
        <p:spPr>
          <a:xfrm>
            <a:off x="7417422" y="0"/>
            <a:ext cx="3453156" cy="5143500"/>
          </a:xfrm>
          <a:prstGeom prst="triangle">
            <a:avLst/>
          </a:prstGeom>
        </p:spPr>
      </p:pic>
      <p:pic>
        <p:nvPicPr>
          <p:cNvPr id="7270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72709" name="TextBox 9"/>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1AC5F51F-4931-44BD-8DF5-A06486DB9C12}"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44</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5333" y="0"/>
            <a:ext cx="3710666" cy="5143500"/>
          </a:xfrm>
          <a:prstGeom prst="triangle">
            <a:avLst/>
          </a:prstGeom>
        </p:spPr>
      </p:pic>
      <p:sp>
        <p:nvSpPr>
          <p:cNvPr id="10" name="Text Placeholder 5"/>
          <p:cNvSpPr txBox="1">
            <a:spLocks/>
          </p:cNvSpPr>
          <p:nvPr/>
        </p:nvSpPr>
        <p:spPr>
          <a:xfrm>
            <a:off x="1718068" y="821530"/>
            <a:ext cx="5508172" cy="3883819"/>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28600" algn="just">
              <a:lnSpc>
                <a:spcPct val="125000"/>
              </a:lnSpc>
              <a:spcBef>
                <a:spcPct val="0"/>
              </a:spcBef>
              <a:buClr>
                <a:srgbClr val="FF0000"/>
              </a:buClr>
            </a:pPr>
            <a:r>
              <a:rPr lang="en-US" altLang="en-US" sz="1400" b="1" dirty="0" smtClean="0">
                <a:solidFill>
                  <a:srgbClr val="C00000"/>
                </a:solidFill>
                <a:latin typeface="Calibri" panose="020F0502020204030204" pitchFamily="34" charset="0"/>
                <a:cs typeface="Calibri" panose="020F0502020204030204" pitchFamily="34" charset="0"/>
                <a:sym typeface="Calibri" panose="020F0502020204030204" pitchFamily="34" charset="0"/>
              </a:rPr>
              <a:t>Corporate Tax (Profit Tax)</a:t>
            </a:r>
            <a:endParaRPr lang="en-US" altLang="en-US" sz="1400" dirty="0" smtClean="0">
              <a:solidFill>
                <a:srgbClr val="C00000"/>
              </a:solidFill>
              <a:latin typeface="Calibri" panose="020F0502020204030204" pitchFamily="34" charset="0"/>
              <a:cs typeface="Calibri" panose="020F0502020204030204" pitchFamily="34" charset="0"/>
              <a:sym typeface="Calibri" panose="020F0502020204030204" pitchFamily="34" charset="0"/>
            </a:endParaRPr>
          </a:p>
          <a:p>
            <a:pPr marL="228600" algn="just">
              <a:lnSpc>
                <a:spcPct val="125000"/>
              </a:lnSpc>
              <a:spcBef>
                <a:spcPct val="0"/>
              </a:spcBef>
              <a:buClr>
                <a:srgbClr val="FF0000"/>
              </a:buClr>
            </a:pP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 company that is incorporated in Myanmar and established under the Myanmar Companies Law and Special Company Act 1950 and businesses that receive approval from Myanmar Investment Commission have their income taxed at a rate of 25%. </a:t>
            </a:r>
            <a:endPar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28600" algn="just">
              <a:lnSpc>
                <a:spcPct val="125000"/>
              </a:lnSpc>
              <a:spcBef>
                <a:spcPct val="0"/>
              </a:spcBef>
              <a:buClr>
                <a:srgbClr val="FF0000"/>
              </a:buClr>
            </a:pPr>
            <a:endPar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28600" algn="just">
              <a:lnSpc>
                <a:spcPct val="125000"/>
              </a:lnSpc>
              <a:spcBef>
                <a:spcPct val="0"/>
              </a:spcBef>
              <a:buClr>
                <a:srgbClr val="FF0000"/>
              </a:buClr>
            </a:pPr>
            <a:r>
              <a:rPr lang="en-US" altLang="en-US" b="1" dirty="0">
                <a:solidFill>
                  <a:srgbClr val="C00000"/>
                </a:solidFill>
                <a:latin typeface="Calibri" panose="020F0502020204030204" pitchFamily="34" charset="0"/>
                <a:cs typeface="Calibri" panose="020F0502020204030204" pitchFamily="34" charset="0"/>
                <a:sym typeface="Calibri" panose="020F0502020204030204" pitchFamily="34" charset="0"/>
              </a:rPr>
              <a:t>Salaries Tax</a:t>
            </a:r>
          </a:p>
          <a:p>
            <a:pPr marL="228600" algn="just">
              <a:lnSpc>
                <a:spcPct val="125000"/>
              </a:lnSpc>
              <a:spcBef>
                <a:spcPct val="0"/>
              </a:spcBef>
              <a:buClr>
                <a:srgbClr val="FF0000"/>
              </a:buClr>
            </a:pPr>
            <a:r>
              <a:rPr lang="en-US" altLang="en-US" dirty="0">
                <a:solidFill>
                  <a:schemeClr val="tx2"/>
                </a:solidFill>
                <a:latin typeface="Calibri" panose="020F0502020204030204" pitchFamily="34" charset="0"/>
                <a:cs typeface="Calibri" panose="020F0502020204030204" pitchFamily="34" charset="0"/>
                <a:sym typeface="Calibri" panose="020F0502020204030204" pitchFamily="34" charset="0"/>
              </a:rPr>
              <a:t>Myanmar residents are subject to tax on their worldwide income subject only to a few exceptions. Taxable income includes salaries income. Myanmar has a progressive tax rate from 0% - 25% which applies to income received from salary, property, business and others. </a:t>
            </a:r>
            <a:endParaRPr lang="en-US" altLang="en-US" dirty="0" smtClean="0">
              <a:solidFill>
                <a:schemeClr val="tx2"/>
              </a:solidFill>
              <a:latin typeface="Calibri" panose="020F0502020204030204" pitchFamily="34" charset="0"/>
              <a:cs typeface="Calibri" panose="020F0502020204030204" pitchFamily="34" charset="0"/>
              <a:sym typeface="Calibri" panose="020F0502020204030204" pitchFamily="34" charset="0"/>
            </a:endParaRPr>
          </a:p>
          <a:p>
            <a:pPr marL="228600" algn="just">
              <a:lnSpc>
                <a:spcPct val="125000"/>
              </a:lnSpc>
              <a:spcBef>
                <a:spcPct val="0"/>
              </a:spcBef>
              <a:buClr>
                <a:srgbClr val="FF0000"/>
              </a:buClr>
            </a:pPr>
            <a:endParaRPr lang="en-US" altLang="en-US" dirty="0">
              <a:solidFill>
                <a:schemeClr val="tx2"/>
              </a:solidFill>
              <a:latin typeface="Calibri" panose="020F0502020204030204" pitchFamily="34" charset="0"/>
              <a:cs typeface="Calibri" panose="020F0502020204030204" pitchFamily="34" charset="0"/>
              <a:sym typeface="Calibri" panose="020F0502020204030204" pitchFamily="34" charset="0"/>
            </a:endParaRPr>
          </a:p>
          <a:p>
            <a:pPr marL="228600" algn="just">
              <a:lnSpc>
                <a:spcPct val="125000"/>
              </a:lnSpc>
              <a:spcBef>
                <a:spcPct val="0"/>
              </a:spcBef>
              <a:buClr>
                <a:srgbClr val="FF0000"/>
              </a:buClr>
            </a:pPr>
            <a:r>
              <a:rPr lang="en-US" altLang="en-US" dirty="0">
                <a:solidFill>
                  <a:schemeClr val="tx2"/>
                </a:solidFill>
                <a:latin typeface="Calibri" panose="020F0502020204030204" pitchFamily="34" charset="0"/>
                <a:cs typeface="Calibri" panose="020F0502020204030204" pitchFamily="34" charset="0"/>
                <a:sym typeface="Calibri" panose="020F0502020204030204" pitchFamily="34" charset="0"/>
              </a:rPr>
              <a:t>Nonresident foreigners are charged tax on their salary income at rates which range from 0% - 25% before any exemptions are applied. </a:t>
            </a:r>
          </a:p>
          <a:p>
            <a:pPr marL="228600" algn="just">
              <a:lnSpc>
                <a:spcPct val="125000"/>
              </a:lnSpc>
              <a:spcBef>
                <a:spcPct val="0"/>
              </a:spcBef>
            </a:pPr>
            <a:r>
              <a:rPr lang="en-US" altLang="en-US" sz="1400" dirty="0" smtClean="0">
                <a:solidFill>
                  <a:srgbClr val="000000"/>
                </a:solidFill>
                <a:latin typeface="Arial" panose="020B0604020202020204" pitchFamily="34" charset="0"/>
                <a:cs typeface="Calibri" panose="020F0502020204030204" pitchFamily="34" charset="0"/>
                <a:sym typeface="Calibri" panose="020F0502020204030204" pitchFamily="34" charset="0"/>
              </a:rPr>
              <a:t> </a:t>
            </a:r>
          </a:p>
        </p:txBody>
      </p:sp>
      <p:sp>
        <p:nvSpPr>
          <p:cNvPr id="2" name="Title 1"/>
          <p:cNvSpPr>
            <a:spLocks noGrp="1"/>
          </p:cNvSpPr>
          <p:nvPr>
            <p:ph type="title" idx="4294967295"/>
          </p:nvPr>
        </p:nvSpPr>
        <p:spPr>
          <a:xfrm>
            <a:off x="4176879" y="435182"/>
            <a:ext cx="590550" cy="2397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Taxes </a:t>
            </a:r>
            <a:endParaRPr lang="en-US" dirty="0" smtClean="0">
              <a:effectLst/>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0516" r="41340"/>
          <a:stretch/>
        </p:blipFill>
        <p:spPr>
          <a:xfrm>
            <a:off x="7620000" y="0"/>
            <a:ext cx="1524000" cy="5143500"/>
          </a:xfrm>
          <a:prstGeom prst="rect">
            <a:avLst/>
          </a:prstGeom>
        </p:spPr>
      </p:pic>
      <p:pic>
        <p:nvPicPr>
          <p:cNvPr id="7066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70665" name="TextBox 14"/>
          <p:cNvSpPr txBox="1">
            <a:spLocks noChangeArrowheads="1"/>
          </p:cNvSpPr>
          <p:nvPr/>
        </p:nvSpPr>
        <p:spPr bwMode="auto">
          <a:xfrm>
            <a:off x="8234363" y="284163"/>
            <a:ext cx="55562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E19D3D5D-0568-4DF9-9176-7EC1EB0A953A}"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45</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8" name="Text Placeholder 5"/>
          <p:cNvSpPr txBox="1">
            <a:spLocks/>
          </p:cNvSpPr>
          <p:nvPr/>
        </p:nvSpPr>
        <p:spPr>
          <a:xfrm>
            <a:off x="684212" y="686593"/>
            <a:ext cx="6172200" cy="4094957"/>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just">
              <a:lnSpc>
                <a:spcPct val="125000"/>
              </a:lnSpc>
              <a:spcBef>
                <a:spcPct val="0"/>
              </a:spcBef>
              <a:buClr>
                <a:srgbClr val="FF0000"/>
              </a:buClr>
            </a:pPr>
            <a:r>
              <a:rPr lang="en-US" altLang="en-US" b="1" dirty="0">
                <a:solidFill>
                  <a:srgbClr val="C00000"/>
                </a:solidFill>
                <a:latin typeface="Calibri" panose="020F0502020204030204" pitchFamily="34" charset="0"/>
                <a:cs typeface="Calibri" panose="020F0502020204030204" pitchFamily="34" charset="0"/>
                <a:sym typeface="Calibri" panose="020F0502020204030204" pitchFamily="34" charset="0"/>
              </a:rPr>
              <a:t>Commercial Tax</a:t>
            </a:r>
          </a:p>
          <a:p>
            <a:pPr algn="just">
              <a:lnSpc>
                <a:spcPct val="125000"/>
              </a:lnSpc>
              <a:spcBef>
                <a:spcPct val="0"/>
              </a:spcBef>
              <a:buClr>
                <a:srgbClr val="FF0000"/>
              </a:buClr>
            </a:pPr>
            <a:r>
              <a:rPr lang="en-US" altLang="en-US" dirty="0">
                <a:solidFill>
                  <a:schemeClr val="tx2"/>
                </a:solidFill>
                <a:latin typeface="Calibri" panose="020F0502020204030204" pitchFamily="34" charset="0"/>
                <a:cs typeface="Calibri" panose="020F0502020204030204" pitchFamily="34" charset="0"/>
                <a:sym typeface="Calibri" panose="020F0502020204030204" pitchFamily="34" charset="0"/>
              </a:rPr>
              <a:t>Commercial tax is payable on goods that are imported or produced in Myanmar, as well as trading sales and services. The commercial tax levied on the export of electricity is at a rate of 8% and crude oil at a rate of 5%. Commercial tax does not apply to the rest of the sales of exported products</a:t>
            </a:r>
            <a:r>
              <a:rPr lang="en-US" altLang="en-US" dirty="0" smtClean="0">
                <a:solidFill>
                  <a:schemeClr val="tx2"/>
                </a:solidFill>
                <a:latin typeface="Calibri" panose="020F0502020204030204" pitchFamily="34" charset="0"/>
                <a:cs typeface="Calibri" panose="020F0502020204030204" pitchFamily="34" charset="0"/>
                <a:sym typeface="Calibri" panose="020F0502020204030204" pitchFamily="34" charset="0"/>
              </a:rPr>
              <a:t>.</a:t>
            </a:r>
          </a:p>
          <a:p>
            <a:pPr algn="just">
              <a:lnSpc>
                <a:spcPct val="125000"/>
              </a:lnSpc>
              <a:spcBef>
                <a:spcPct val="0"/>
              </a:spcBef>
              <a:buClr>
                <a:srgbClr val="FF0000"/>
              </a:buClr>
            </a:pPr>
            <a:endPar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lgn="just">
              <a:lnSpc>
                <a:spcPct val="125000"/>
              </a:lnSpc>
              <a:spcBef>
                <a:spcPct val="0"/>
              </a:spcBef>
              <a:buClr>
                <a:srgbClr val="FF0000"/>
              </a:buClr>
            </a:pPr>
            <a:r>
              <a:rPr lang="en-US" altLang="en-US" b="1" dirty="0">
                <a:solidFill>
                  <a:srgbClr val="C00000"/>
                </a:solidFill>
                <a:latin typeface="Calibri" panose="020F0502020204030204" pitchFamily="34" charset="0"/>
                <a:cs typeface="Calibri" panose="020F0502020204030204" pitchFamily="34" charset="0"/>
                <a:sym typeface="Calibri" panose="020F0502020204030204" pitchFamily="34" charset="0"/>
              </a:rPr>
              <a:t>Specific Goods Tax</a:t>
            </a:r>
          </a:p>
          <a:p>
            <a:pPr algn="just">
              <a:lnSpc>
                <a:spcPct val="125000"/>
              </a:lnSpc>
              <a:spcBef>
                <a:spcPct val="0"/>
              </a:spcBef>
              <a:buClr>
                <a:srgbClr val="FF0000"/>
              </a:buClr>
            </a:pPr>
            <a:r>
              <a:rPr lang="en-US" altLang="en-US" dirty="0">
                <a:solidFill>
                  <a:schemeClr val="tx2"/>
                </a:solidFill>
                <a:latin typeface="Calibri" panose="020F0502020204030204" pitchFamily="34" charset="0"/>
                <a:cs typeface="Calibri" panose="020F0502020204030204" pitchFamily="34" charset="0"/>
                <a:sym typeface="Calibri" panose="020F0502020204030204" pitchFamily="34" charset="0"/>
              </a:rPr>
              <a:t>The Specific Goods Tax Law replaces commercial tax on a list of specific goods that are imported into Myanmar, manufactured in Myanmar, or exported to a foreign country. The list of specific goods include cigarettes, tobacco leaves, </a:t>
            </a:r>
            <a:r>
              <a:rPr lang="en-US" altLang="en-US" dirty="0" err="1">
                <a:solidFill>
                  <a:schemeClr val="tx2"/>
                </a:solidFill>
                <a:latin typeface="Calibri" panose="020F0502020204030204" pitchFamily="34" charset="0"/>
                <a:cs typeface="Calibri" panose="020F0502020204030204" pitchFamily="34" charset="0"/>
                <a:sym typeface="Calibri" panose="020F0502020204030204" pitchFamily="34" charset="0"/>
              </a:rPr>
              <a:t>virginia</a:t>
            </a:r>
            <a:r>
              <a:rPr lang="en-US" altLang="en-US" dirty="0">
                <a:solidFill>
                  <a:schemeClr val="tx2"/>
                </a:solidFill>
                <a:latin typeface="Calibri" panose="020F0502020204030204" pitchFamily="34" charset="0"/>
                <a:cs typeface="Calibri" panose="020F0502020204030204" pitchFamily="34" charset="0"/>
                <a:sym typeface="Calibri" panose="020F0502020204030204" pitchFamily="34" charset="0"/>
              </a:rPr>
              <a:t> leaves, cheroots, cigars, pipe tobaccos, and betel-chewing tobacco; beers, wine, and alcoholic beverages; wood logs and wood cuttings; vans, saloons, sedans and estate wagons, and coupe cars except double cab 4-door pickups from the range of 1501 cc to 4001 cc and above; and kerosene, petrol, diesel, and aviation jet fuel, as well as natural gas. The specific goods tax rates range from 5% to 60%.</a:t>
            </a:r>
          </a:p>
        </p:txBody>
      </p:sp>
      <p:sp>
        <p:nvSpPr>
          <p:cNvPr id="2" name="Title 1"/>
          <p:cNvSpPr>
            <a:spLocks noGrp="1"/>
          </p:cNvSpPr>
          <p:nvPr>
            <p:ph type="title" idx="4294967295"/>
          </p:nvPr>
        </p:nvSpPr>
        <p:spPr>
          <a:xfrm>
            <a:off x="3276600" y="390525"/>
            <a:ext cx="1200150" cy="1635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Taxes (cont’d)</a:t>
            </a:r>
            <a:endParaRPr lang="en-US" dirty="0" smtClean="0">
              <a:effectLst/>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3460"/>
          <a:stretch/>
        </p:blipFill>
        <p:spPr>
          <a:xfrm>
            <a:off x="0" y="0"/>
            <a:ext cx="9144000" cy="5156799"/>
          </a:xfrm>
          <a:prstGeom prst="rect">
            <a:avLst/>
          </a:prstGeom>
        </p:spPr>
      </p:pic>
      <p:pic>
        <p:nvPicPr>
          <p:cNvPr id="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676400" y="0"/>
            <a:ext cx="7467600" cy="3486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8043069" y="250632"/>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dirty="0">
              <a:latin typeface="Montserrat" charset="0"/>
            </a:endParaRPr>
          </a:p>
        </p:txBody>
      </p:sp>
      <p:sp>
        <p:nvSpPr>
          <p:cNvPr id="11" name="TextBox 12"/>
          <p:cNvSpPr txBox="1">
            <a:spLocks noChangeArrowheads="1"/>
          </p:cNvSpPr>
          <p:nvPr/>
        </p:nvSpPr>
        <p:spPr bwMode="auto">
          <a:xfrm>
            <a:off x="8018462" y="338737"/>
            <a:ext cx="5540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B55FF5CF-D2C2-49B5-A761-9CD8966653E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46</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7" name="Text Placeholder 5"/>
          <p:cNvSpPr txBox="1">
            <a:spLocks/>
          </p:cNvSpPr>
          <p:nvPr/>
        </p:nvSpPr>
        <p:spPr>
          <a:xfrm>
            <a:off x="2895600" y="1047750"/>
            <a:ext cx="5029200" cy="17526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just">
              <a:lnSpc>
                <a:spcPct val="125000"/>
              </a:lnSpc>
              <a:spcBef>
                <a:spcPct val="0"/>
              </a:spcBef>
              <a:buClr>
                <a:srgbClr val="FF0000"/>
              </a:buClr>
            </a:pPr>
            <a:r>
              <a:rPr lang="en-US" altLang="en-US" b="1" dirty="0" smtClean="0">
                <a:solidFill>
                  <a:srgbClr val="C00000"/>
                </a:solidFill>
                <a:latin typeface="Calibri" panose="020F0502020204030204" pitchFamily="34" charset="0"/>
                <a:cs typeface="Calibri" panose="020F0502020204030204" pitchFamily="34" charset="0"/>
                <a:sym typeface="Calibri" panose="020F0502020204030204" pitchFamily="34" charset="0"/>
              </a:rPr>
              <a:t>Gems </a:t>
            </a:r>
            <a:r>
              <a:rPr lang="en-US" altLang="en-US" b="1" dirty="0">
                <a:solidFill>
                  <a:srgbClr val="C00000"/>
                </a:solidFill>
                <a:latin typeface="Calibri" panose="020F0502020204030204" pitchFamily="34" charset="0"/>
                <a:cs typeface="Calibri" panose="020F0502020204030204" pitchFamily="34" charset="0"/>
                <a:sym typeface="Calibri" panose="020F0502020204030204" pitchFamily="34" charset="0"/>
              </a:rPr>
              <a:t>Tax</a:t>
            </a:r>
          </a:p>
          <a:p>
            <a:pPr algn="just">
              <a:lnSpc>
                <a:spcPct val="125000"/>
              </a:lnSpc>
              <a:spcBef>
                <a:spcPct val="0"/>
              </a:spcBef>
              <a:buClr>
                <a:srgbClr val="FF0000"/>
              </a:buClr>
            </a:pPr>
            <a:r>
              <a:rPr lang="en-US" altLang="en-US" dirty="0">
                <a:solidFill>
                  <a:schemeClr val="tx2"/>
                </a:solidFill>
                <a:latin typeface="Calibri" panose="020F0502020204030204" pitchFamily="34" charset="0"/>
                <a:cs typeface="Calibri" panose="020F0502020204030204" pitchFamily="34" charset="0"/>
                <a:sym typeface="Calibri" panose="020F0502020204030204" pitchFamily="34" charset="0"/>
              </a:rPr>
              <a:t>Under the UTL 2019, with effect from 1 October 2019, gemstones, whether it is rough or cut or </a:t>
            </a:r>
            <a:r>
              <a:rPr lang="en-US" altLang="en-US" dirty="0" err="1">
                <a:solidFill>
                  <a:schemeClr val="tx2"/>
                </a:solidFill>
                <a:latin typeface="Calibri" panose="020F0502020204030204" pitchFamily="34" charset="0"/>
                <a:cs typeface="Calibri" panose="020F0502020204030204" pitchFamily="34" charset="0"/>
                <a:sym typeface="Calibri" panose="020F0502020204030204" pitchFamily="34" charset="0"/>
              </a:rPr>
              <a:t>jewellery</a:t>
            </a:r>
            <a:r>
              <a:rPr lang="en-US" altLang="en-US" dirty="0">
                <a:solidFill>
                  <a:schemeClr val="tx2"/>
                </a:solidFill>
                <a:latin typeface="Calibri" panose="020F0502020204030204" pitchFamily="34" charset="0"/>
                <a:cs typeface="Calibri" panose="020F0502020204030204" pitchFamily="34" charset="0"/>
                <a:sym typeface="Calibri" panose="020F0502020204030204" pitchFamily="34" charset="0"/>
              </a:rPr>
              <a:t> or things made with gemstones, shall be subject to gems tax (as opposed to specific goods tax) in accordance with section 38 of the Myanmar Gemstone Law 2019. The tax rates are range from 5% to 11%.</a:t>
            </a:r>
          </a:p>
        </p:txBody>
      </p:sp>
      <p:sp>
        <p:nvSpPr>
          <p:cNvPr id="3" name="Title 2"/>
          <p:cNvSpPr>
            <a:spLocks noGrp="1"/>
          </p:cNvSpPr>
          <p:nvPr>
            <p:ph type="title" idx="4294967295"/>
          </p:nvPr>
        </p:nvSpPr>
        <p:spPr>
          <a:xfrm>
            <a:off x="4572000" y="464151"/>
            <a:ext cx="1200150" cy="3159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Taxes (cont’d)</a:t>
            </a:r>
            <a:endParaRPr lang="en-US" dirty="0" smtClean="0">
              <a:effectLst/>
            </a:endParaRPr>
          </a:p>
        </p:txBody>
      </p:sp>
    </p:spTree>
    <p:extLst>
      <p:ext uri="{BB962C8B-B14F-4D97-AF65-F5344CB8AC3E}">
        <p14:creationId xmlns:p14="http://schemas.microsoft.com/office/powerpoint/2010/main" val="372473601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1556133"/>
            <a:ext cx="4267200" cy="3975484"/>
          </a:xfrm>
          <a:prstGeom prst="ellipse">
            <a:avLst/>
          </a:prstGeom>
        </p:spPr>
      </p:pic>
      <p:pic>
        <p:nvPicPr>
          <p:cNvPr id="7987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79877" name="TextBox 8"/>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3F7FB464-C1D2-4CFB-B802-B5FA738E76AD}"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47</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8" name="Text Placeholder 5"/>
          <p:cNvSpPr txBox="1">
            <a:spLocks/>
          </p:cNvSpPr>
          <p:nvPr/>
        </p:nvSpPr>
        <p:spPr>
          <a:xfrm>
            <a:off x="2028645" y="1047750"/>
            <a:ext cx="5867400" cy="3528421"/>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1588" indent="-1588">
              <a:lnSpc>
                <a:spcPct val="125000"/>
              </a:lnSpc>
              <a:spcBef>
                <a:spcPct val="0"/>
              </a:spcBef>
              <a:buClr>
                <a:srgbClr val="FF0000"/>
              </a:buClr>
              <a:defRPr/>
            </a:pPr>
            <a:r>
              <a:rPr lang="en-US" altLang="en-US" sz="1300" b="1" dirty="0" smtClean="0">
                <a:solidFill>
                  <a:srgbClr val="C00000"/>
                </a:solidFill>
                <a:latin typeface="Calibri" panose="020F0502020204030204" pitchFamily="34" charset="0"/>
                <a:cs typeface="Calibri" panose="020F0502020204030204" pitchFamily="34" charset="0"/>
                <a:sym typeface="Calibri" panose="020F0502020204030204" pitchFamily="34" charset="0"/>
              </a:rPr>
              <a:t>Stamp Duties</a:t>
            </a:r>
            <a:endParaRPr lang="en-US" altLang="en-US" sz="1300" dirty="0" smtClean="0">
              <a:solidFill>
                <a:srgbClr val="C00000"/>
              </a:solidFill>
              <a:latin typeface="Calibri" panose="020F0502020204030204" pitchFamily="34" charset="0"/>
              <a:cs typeface="Calibri" panose="020F0502020204030204" pitchFamily="34" charset="0"/>
              <a:sym typeface="Calibri" panose="020F0502020204030204" pitchFamily="34" charset="0"/>
            </a:endParaRPr>
          </a:p>
          <a:p>
            <a:pPr marL="1588" indent="-1588" algn="just">
              <a:lnSpc>
                <a:spcPct val="125000"/>
              </a:lnSpc>
              <a:spcBef>
                <a:spcPct val="0"/>
              </a:spcBef>
              <a:defRPr/>
            </a:pP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Stamp duty is levied on various types of instruments including but not limited to, the following instruments</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1588" indent="-1588" algn="just">
              <a:lnSpc>
                <a:spcPct val="125000"/>
              </a:lnSpc>
              <a:spcBef>
                <a:spcPct val="0"/>
              </a:spcBef>
              <a:defRPr/>
            </a:pP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2</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 of the amount or value of the consideration for conveyances of properties, for the sale or transfer of immovable property. Immovable properties located in Nay </a:t>
            </a:r>
            <a:r>
              <a:rPr lang="en-US" altLang="en-US" sz="1300" dirty="0" err="1">
                <a:solidFill>
                  <a:srgbClr val="000000"/>
                </a:solidFill>
                <a:latin typeface="Calibri" panose="020F0502020204030204" pitchFamily="34" charset="0"/>
                <a:cs typeface="Calibri" panose="020F0502020204030204" pitchFamily="34" charset="0"/>
                <a:sym typeface="Calibri" panose="020F0502020204030204" pitchFamily="34" charset="0"/>
              </a:rPr>
              <a:t>Pyi</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 Taw, Yangon, and Mandalay are subject to an additional 2% of stamp duty on the consideration equal to the market value of the properties.</a:t>
            </a:r>
          </a:p>
          <a:p>
            <a:pPr marL="287338" indent="-287338" algn="just">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0.1</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 of share value on the transfer of shares.</a:t>
            </a:r>
          </a:p>
          <a:p>
            <a:pPr marL="287338" indent="-287338" algn="just">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0.5</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 of the amount or value secured on bonds.</a:t>
            </a:r>
          </a:p>
          <a:p>
            <a:pPr marL="287338" indent="-287338" algn="just">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0.5</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 of the annual value of rent for immovable properties on lease agreements ranging between one and three years, and 2% of the average annual value of rent where the term of the lease agreement is more than three years. 2% stamp duty will also be applicable on lease premium.</a:t>
            </a:r>
          </a:p>
          <a:p>
            <a:pPr marL="228600" algn="just">
              <a:lnSpc>
                <a:spcPct val="125000"/>
              </a:lnSpc>
              <a:spcBef>
                <a:spcPct val="0"/>
              </a:spcBef>
              <a:defRPr/>
            </a:pP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3" name="Title 2"/>
          <p:cNvSpPr>
            <a:spLocks noGrp="1"/>
          </p:cNvSpPr>
          <p:nvPr>
            <p:ph type="title" idx="4294967295"/>
          </p:nvPr>
        </p:nvSpPr>
        <p:spPr>
          <a:xfrm>
            <a:off x="4507706" y="496888"/>
            <a:ext cx="1276350" cy="2397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Taxes (cont’d)</a:t>
            </a:r>
            <a:endParaRPr lang="en-US" dirty="0" smtClean="0">
              <a:effectLst/>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75782" name="TextBox 8"/>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629DA5FC-2DBE-4E4A-9CB9-D264CAA130A6}"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48</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
            <a:ext cx="4419600" cy="5143492"/>
          </a:xfrm>
          <a:prstGeom prst="rect">
            <a:avLst/>
          </a:prstGeom>
        </p:spPr>
      </p:pic>
      <p:sp>
        <p:nvSpPr>
          <p:cNvPr id="6" name="Text Placeholder 5"/>
          <p:cNvSpPr txBox="1">
            <a:spLocks/>
          </p:cNvSpPr>
          <p:nvPr/>
        </p:nvSpPr>
        <p:spPr>
          <a:xfrm>
            <a:off x="4710638" y="960439"/>
            <a:ext cx="4215348" cy="3505196"/>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1588" indent="-1588">
              <a:lnSpc>
                <a:spcPct val="125000"/>
              </a:lnSpc>
              <a:spcBef>
                <a:spcPct val="0"/>
              </a:spcBef>
              <a:buClr>
                <a:srgbClr val="FF0000"/>
              </a:buClr>
              <a:defRPr/>
            </a:pPr>
            <a:r>
              <a:rPr lang="en-US" altLang="en-US" b="1" dirty="0" smtClean="0">
                <a:solidFill>
                  <a:srgbClr val="C00000"/>
                </a:solidFill>
                <a:latin typeface="Calibri" panose="020F0502020204030204" pitchFamily="34" charset="0"/>
                <a:cs typeface="Calibri" panose="020F0502020204030204" pitchFamily="34" charset="0"/>
                <a:sym typeface="Calibri" panose="020F0502020204030204" pitchFamily="34" charset="0"/>
              </a:rPr>
              <a:t>Capital Gains Taxes</a:t>
            </a:r>
            <a:endParaRPr lang="en-US" altLang="en-US" dirty="0" smtClean="0">
              <a:solidFill>
                <a:srgbClr val="C00000"/>
              </a:solidFill>
              <a:latin typeface="Calibri" panose="020F0502020204030204" pitchFamily="34" charset="0"/>
              <a:cs typeface="Calibri" panose="020F0502020204030204" pitchFamily="34" charset="0"/>
              <a:sym typeface="Calibri" panose="020F0502020204030204" pitchFamily="34" charset="0"/>
            </a:endParaRPr>
          </a:p>
          <a:p>
            <a:pPr marL="287338" indent="-285750" algn="just">
              <a:lnSpc>
                <a:spcPct val="125000"/>
              </a:lnSpc>
              <a:spcBef>
                <a:spcPct val="0"/>
              </a:spcBef>
              <a:buClr>
                <a:srgbClr val="FF0000"/>
              </a:buClr>
              <a:buFont typeface="Wingdings" panose="05000000000000000000" pitchFamily="2" charset="2"/>
              <a:buChar char="v"/>
              <a:defRPr/>
            </a:pPr>
            <a:r>
              <a:rPr lang="en-US" altLang="en-US" dirty="0" smtClean="0">
                <a:solidFill>
                  <a:schemeClr val="tx2"/>
                </a:solidFill>
                <a:latin typeface="Calibri" panose="020F0502020204030204" pitchFamily="34" charset="0"/>
                <a:cs typeface="Calibri" panose="020F0502020204030204" pitchFamily="34" charset="0"/>
                <a:sym typeface="Calibri" panose="020F0502020204030204" pitchFamily="34" charset="0"/>
              </a:rPr>
              <a:t>Capital </a:t>
            </a:r>
            <a:r>
              <a:rPr lang="en-US" altLang="en-US" dirty="0">
                <a:solidFill>
                  <a:schemeClr val="tx2"/>
                </a:solidFill>
                <a:latin typeface="Calibri" panose="020F0502020204030204" pitchFamily="34" charset="0"/>
                <a:cs typeface="Calibri" panose="020F0502020204030204" pitchFamily="34" charset="0"/>
                <a:sym typeface="Calibri" panose="020F0502020204030204" pitchFamily="34" charset="0"/>
              </a:rPr>
              <a:t>gains tax is levied on gains from the sale, exchange, or transfer of capital assets (i.e. any land, building, vehicle, and any capital assets of an enterprise, which include shares, bonds, and similar instruments</a:t>
            </a:r>
            <a:r>
              <a:rPr lang="en-US" altLang="en-US" dirty="0" smtClean="0">
                <a:solidFill>
                  <a:schemeClr val="tx2"/>
                </a:solidFill>
                <a:latin typeface="Calibri" panose="020F0502020204030204" pitchFamily="34" charset="0"/>
                <a:cs typeface="Calibri" panose="020F0502020204030204" pitchFamily="34" charset="0"/>
                <a:sym typeface="Calibri" panose="020F0502020204030204" pitchFamily="34" charset="0"/>
              </a:rPr>
              <a:t>).</a:t>
            </a:r>
          </a:p>
          <a:p>
            <a:pPr marL="287338" indent="-285750" algn="just">
              <a:lnSpc>
                <a:spcPct val="125000"/>
              </a:lnSpc>
              <a:spcBef>
                <a:spcPct val="0"/>
              </a:spcBef>
              <a:buClr>
                <a:srgbClr val="FF0000"/>
              </a:buClr>
              <a:buFont typeface="Wingdings" panose="05000000000000000000" pitchFamily="2" charset="2"/>
              <a:buChar char="v"/>
              <a:defRPr/>
            </a:pPr>
            <a:endParaRPr lang="en-US" altLang="en-US" dirty="0">
              <a:solidFill>
                <a:schemeClr val="tx2"/>
              </a:solidFill>
              <a:latin typeface="Calibri" panose="020F0502020204030204" pitchFamily="34" charset="0"/>
              <a:cs typeface="Calibri" panose="020F0502020204030204" pitchFamily="34" charset="0"/>
              <a:sym typeface="Calibri" panose="020F0502020204030204" pitchFamily="34" charset="0"/>
            </a:endParaRPr>
          </a:p>
          <a:p>
            <a:pPr marL="287338" indent="-285750" algn="just">
              <a:lnSpc>
                <a:spcPct val="125000"/>
              </a:lnSpc>
              <a:spcBef>
                <a:spcPct val="0"/>
              </a:spcBef>
              <a:buClr>
                <a:srgbClr val="FF0000"/>
              </a:buClr>
              <a:buFont typeface="Wingdings" panose="05000000000000000000" pitchFamily="2" charset="2"/>
              <a:buChar char="v"/>
              <a:defRPr/>
            </a:pPr>
            <a:r>
              <a:rPr lang="en-US" altLang="en-US" dirty="0" smtClean="0">
                <a:solidFill>
                  <a:schemeClr val="tx2"/>
                </a:solidFill>
                <a:latin typeface="Calibri" panose="020F0502020204030204" pitchFamily="34" charset="0"/>
                <a:cs typeface="Calibri" panose="020F0502020204030204" pitchFamily="34" charset="0"/>
                <a:sym typeface="Calibri" panose="020F0502020204030204" pitchFamily="34" charset="0"/>
              </a:rPr>
              <a:t>Capital </a:t>
            </a:r>
            <a:r>
              <a:rPr lang="en-US" altLang="en-US" dirty="0">
                <a:solidFill>
                  <a:schemeClr val="tx2"/>
                </a:solidFill>
                <a:latin typeface="Calibri" panose="020F0502020204030204" pitchFamily="34" charset="0"/>
                <a:cs typeface="Calibri" panose="020F0502020204030204" pitchFamily="34" charset="0"/>
                <a:sym typeface="Calibri" panose="020F0502020204030204" pitchFamily="34" charset="0"/>
              </a:rPr>
              <a:t>gains from the sale, exchange, or transfer of capital assets in the oil and gas sector (companies engaged in upstream oil and gas activities relating to exploration, drilling, and extraction) are taxed at different rates from those in other sectors.</a:t>
            </a:r>
          </a:p>
          <a:p>
            <a:pPr marL="228600">
              <a:lnSpc>
                <a:spcPct val="125000"/>
              </a:lnSpc>
              <a:spcBef>
                <a:spcPct val="0"/>
              </a:spcBef>
              <a:buClr>
                <a:srgbClr val="FF0000"/>
              </a:buClr>
              <a:buFont typeface="Courier New" panose="02070309020205020404" pitchFamily="49" charset="0"/>
              <a:buChar char="o"/>
              <a:defRPr/>
            </a:pPr>
            <a:endParaRPr lang="en-US" altLang="en-US" sz="1400" dirty="0" smtClean="0">
              <a:solidFill>
                <a:srgbClr val="000000"/>
              </a:solidFill>
              <a:latin typeface="Arial" panose="020B0604020202020204" pitchFamily="34" charset="0"/>
              <a:cs typeface="Calibri" panose="020F0502020204030204" pitchFamily="34" charset="0"/>
              <a:sym typeface="Calibri" panose="020F0502020204030204" pitchFamily="34" charset="0"/>
            </a:endParaRPr>
          </a:p>
        </p:txBody>
      </p:sp>
      <p:sp>
        <p:nvSpPr>
          <p:cNvPr id="3" name="Title 2"/>
          <p:cNvSpPr>
            <a:spLocks noGrp="1"/>
          </p:cNvSpPr>
          <p:nvPr>
            <p:ph type="title" idx="4294967295"/>
          </p:nvPr>
        </p:nvSpPr>
        <p:spPr>
          <a:xfrm>
            <a:off x="6218237" y="433388"/>
            <a:ext cx="1200150" cy="2397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Taxes (cont’d)</a:t>
            </a:r>
            <a:endParaRPr lang="en-US" dirty="0" smtClean="0">
              <a:effectLst/>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6451"/>
          <a:stretch/>
        </p:blipFill>
        <p:spPr>
          <a:xfrm>
            <a:off x="0" y="3311520"/>
            <a:ext cx="9144000" cy="1831980"/>
          </a:xfrm>
          <a:prstGeom prst="rect">
            <a:avLst/>
          </a:prstGeom>
        </p:spPr>
      </p:pic>
      <p:pic>
        <p:nvPicPr>
          <p:cNvPr id="7475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74758" name="TextBox 8"/>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ED3B6E8E-4800-46AD-BB3C-EEC81CF448D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49</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7" name="Text Placeholder 5"/>
          <p:cNvSpPr txBox="1">
            <a:spLocks/>
          </p:cNvSpPr>
          <p:nvPr/>
        </p:nvSpPr>
        <p:spPr>
          <a:xfrm>
            <a:off x="609600" y="2127914"/>
            <a:ext cx="7467600" cy="1094421"/>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7338" indent="-285750" algn="just">
              <a:lnSpc>
                <a:spcPct val="125000"/>
              </a:lnSpc>
              <a:spcBef>
                <a:spcPct val="0"/>
              </a:spcBef>
              <a:buClr>
                <a:srgbClr val="FF0000"/>
              </a:buClr>
              <a:buFont typeface="Wingdings" panose="05000000000000000000" pitchFamily="2" charset="2"/>
              <a:buChar char="v"/>
              <a:defRPr/>
            </a:pPr>
            <a:r>
              <a:rPr lang="en-US" altLang="en-US" sz="1300" dirty="0" smtClean="0">
                <a:solidFill>
                  <a:schemeClr val="tx2"/>
                </a:solidFill>
                <a:latin typeface="Calibri" panose="020F0502020204030204" pitchFamily="34" charset="0"/>
                <a:cs typeface="Calibri" panose="020F0502020204030204" pitchFamily="34" charset="0"/>
                <a:sym typeface="Calibri" panose="020F0502020204030204" pitchFamily="34" charset="0"/>
              </a:rPr>
              <a:t>Tax </a:t>
            </a:r>
            <a:r>
              <a:rPr lang="en-US" altLang="en-US" sz="1300" dirty="0">
                <a:solidFill>
                  <a:schemeClr val="tx2"/>
                </a:solidFill>
                <a:latin typeface="Calibri" panose="020F0502020204030204" pitchFamily="34" charset="0"/>
                <a:cs typeface="Calibri" panose="020F0502020204030204" pitchFamily="34" charset="0"/>
                <a:sym typeface="Calibri" panose="020F0502020204030204" pitchFamily="34" charset="0"/>
              </a:rPr>
              <a:t>returns for capital gains must be filed within 30 days from the date of disposal of the capital assets. Capital gains tax payments are required to be made within 30 days from the date of disposal of the capital assets. The date of disposal refers to the date of execution of the deed of disposal or the date of delivery of the capital assets, whichever is earlier.</a:t>
            </a:r>
            <a:endParaRPr lang="en-US" altLang="en-US" sz="1400" dirty="0" smtClean="0">
              <a:solidFill>
                <a:srgbClr val="000000"/>
              </a:solidFill>
              <a:latin typeface="Arial" panose="020B0604020202020204" pitchFamily="34" charset="0"/>
              <a:cs typeface="Calibri" panose="020F0502020204030204" pitchFamily="34" charset="0"/>
              <a:sym typeface="Calibri" panose="020F05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826599965"/>
              </p:ext>
            </p:extLst>
          </p:nvPr>
        </p:nvGraphicFramePr>
        <p:xfrm>
          <a:off x="990600" y="724279"/>
          <a:ext cx="6980733" cy="1314450"/>
        </p:xfrm>
        <a:graphic>
          <a:graphicData uri="http://schemas.openxmlformats.org/drawingml/2006/table">
            <a:tbl>
              <a:tblPr firstRow="1" firstCol="1" bandRow="1">
                <a:tableStyleId>{5940675A-B579-460E-94D1-54222C63F5DA}</a:tableStyleId>
              </a:tblPr>
              <a:tblGrid>
                <a:gridCol w="5913493">
                  <a:extLst>
                    <a:ext uri="{9D8B030D-6E8A-4147-A177-3AD203B41FA5}">
                      <a16:colId xmlns:a16="http://schemas.microsoft.com/office/drawing/2014/main" val="683969171"/>
                    </a:ext>
                  </a:extLst>
                </a:gridCol>
                <a:gridCol w="1067240">
                  <a:extLst>
                    <a:ext uri="{9D8B030D-6E8A-4147-A177-3AD203B41FA5}">
                      <a16:colId xmlns:a16="http://schemas.microsoft.com/office/drawing/2014/main" val="2413581384"/>
                    </a:ext>
                  </a:extLst>
                </a:gridCol>
              </a:tblGrid>
              <a:tr h="232465">
                <a:tc>
                  <a:txBody>
                    <a:bodyPr/>
                    <a:lstStyle/>
                    <a:p>
                      <a:pPr marL="0" marR="0" algn="ctr">
                        <a:lnSpc>
                          <a:spcPct val="125000"/>
                        </a:lnSpc>
                        <a:spcBef>
                          <a:spcPts val="0"/>
                        </a:spcBef>
                        <a:spcAft>
                          <a:spcPts val="0"/>
                        </a:spcAft>
                      </a:pPr>
                      <a:r>
                        <a:rPr lang="en-US" sz="1300" b="1" baseline="0" dirty="0">
                          <a:solidFill>
                            <a:schemeClr val="tx2"/>
                          </a:solidFill>
                          <a:effectLst/>
                          <a:latin typeface="Calibri" panose="020F0502020204030204" pitchFamily="34" charset="0"/>
                          <a:cs typeface="Calibri" panose="020F0502020204030204" pitchFamily="34" charset="0"/>
                        </a:rPr>
                        <a:t>Type of taxpayer</a:t>
                      </a:r>
                      <a:endParaRPr lang="en-US" sz="1300" b="1" baseline="0" dirty="0">
                        <a:solidFill>
                          <a:schemeClr val="tx2"/>
                        </a:solidFill>
                        <a:effectLst/>
                        <a:latin typeface="Calibri" panose="020F0502020204030204" pitchFamily="34" charset="0"/>
                        <a:ea typeface="PMingLiU" panose="02020500000000000000" pitchFamily="18" charset="-120"/>
                        <a:cs typeface="Calibri" panose="020F0502020204030204" pitchFamily="34" charset="0"/>
                      </a:endParaRPr>
                    </a:p>
                  </a:txBody>
                  <a:tcPr marL="9525" marR="9525" marT="9525" marB="9525" anchor="ctr">
                    <a:solidFill>
                      <a:schemeClr val="bg1">
                        <a:lumMod val="85000"/>
                      </a:schemeClr>
                    </a:solidFill>
                  </a:tcPr>
                </a:tc>
                <a:tc>
                  <a:txBody>
                    <a:bodyPr/>
                    <a:lstStyle/>
                    <a:p>
                      <a:pPr marL="0" marR="0" algn="ctr">
                        <a:lnSpc>
                          <a:spcPct val="125000"/>
                        </a:lnSpc>
                        <a:spcBef>
                          <a:spcPts val="0"/>
                        </a:spcBef>
                        <a:spcAft>
                          <a:spcPts val="0"/>
                        </a:spcAft>
                      </a:pPr>
                      <a:r>
                        <a:rPr lang="en-US" sz="1300" b="1" baseline="0" dirty="0">
                          <a:solidFill>
                            <a:schemeClr val="tx2"/>
                          </a:solidFill>
                          <a:effectLst/>
                          <a:latin typeface="Calibri" panose="020F0502020204030204" pitchFamily="34" charset="0"/>
                          <a:cs typeface="Calibri" panose="020F0502020204030204" pitchFamily="34" charset="0"/>
                        </a:rPr>
                        <a:t>Tax rate (%)</a:t>
                      </a:r>
                      <a:endParaRPr lang="en-US" sz="1300" b="1" baseline="0" dirty="0">
                        <a:solidFill>
                          <a:schemeClr val="tx2"/>
                        </a:solidFill>
                        <a:effectLst/>
                        <a:latin typeface="Calibri" panose="020F0502020204030204" pitchFamily="34" charset="0"/>
                        <a:ea typeface="PMingLiU" panose="02020500000000000000" pitchFamily="18" charset="-120"/>
                        <a:cs typeface="Calibri" panose="020F0502020204030204" pitchFamily="34" charset="0"/>
                      </a:endParaRPr>
                    </a:p>
                  </a:txBody>
                  <a:tcPr marL="9525" marR="9525" marT="9525" marB="9525" anchor="ctr">
                    <a:solidFill>
                      <a:schemeClr val="bg1">
                        <a:lumMod val="85000"/>
                      </a:schemeClr>
                    </a:solidFill>
                  </a:tcPr>
                </a:tc>
                <a:extLst>
                  <a:ext uri="{0D108BD9-81ED-4DB2-BD59-A6C34878D82A}">
                    <a16:rowId xmlns:a16="http://schemas.microsoft.com/office/drawing/2014/main" val="176399843"/>
                  </a:ext>
                </a:extLst>
              </a:tr>
              <a:tr h="232465">
                <a:tc>
                  <a:txBody>
                    <a:bodyPr/>
                    <a:lstStyle/>
                    <a:p>
                      <a:pPr marL="0" marR="0">
                        <a:lnSpc>
                          <a:spcPct val="125000"/>
                        </a:lnSpc>
                        <a:spcBef>
                          <a:spcPts val="0"/>
                        </a:spcBef>
                        <a:spcAft>
                          <a:spcPts val="0"/>
                        </a:spcAft>
                      </a:pPr>
                      <a:r>
                        <a:rPr lang="en-US" sz="1300" baseline="0" dirty="0">
                          <a:solidFill>
                            <a:schemeClr val="tx2"/>
                          </a:solidFill>
                          <a:effectLst/>
                          <a:latin typeface="Calibri" panose="020F0502020204030204" pitchFamily="34" charset="0"/>
                          <a:cs typeface="Calibri" panose="020F0502020204030204" pitchFamily="34" charset="0"/>
                        </a:rPr>
                        <a:t>Resident companies</a:t>
                      </a:r>
                      <a:endParaRPr lang="en-US" sz="1300" baseline="0" dirty="0">
                        <a:solidFill>
                          <a:schemeClr val="tx2"/>
                        </a:solidFill>
                        <a:effectLst/>
                        <a:latin typeface="Calibri" panose="020F0502020204030204" pitchFamily="34" charset="0"/>
                        <a:ea typeface="PMingLiU" panose="02020500000000000000" pitchFamily="18" charset="-120"/>
                        <a:cs typeface="Calibri" panose="020F0502020204030204" pitchFamily="34" charset="0"/>
                      </a:endParaRPr>
                    </a:p>
                  </a:txBody>
                  <a:tcPr marL="9525" marR="9525" marT="9525" marB="9525" anchor="ctr"/>
                </a:tc>
                <a:tc>
                  <a:txBody>
                    <a:bodyPr/>
                    <a:lstStyle/>
                    <a:p>
                      <a:pPr marL="0" marR="0" algn="ctr">
                        <a:lnSpc>
                          <a:spcPct val="125000"/>
                        </a:lnSpc>
                        <a:spcBef>
                          <a:spcPts val="0"/>
                        </a:spcBef>
                        <a:spcAft>
                          <a:spcPts val="0"/>
                        </a:spcAft>
                      </a:pPr>
                      <a:r>
                        <a:rPr lang="en-US" sz="1300" baseline="0" dirty="0">
                          <a:solidFill>
                            <a:schemeClr val="tx2"/>
                          </a:solidFill>
                          <a:effectLst/>
                          <a:latin typeface="Calibri" panose="020F0502020204030204" pitchFamily="34" charset="0"/>
                          <a:cs typeface="Calibri" panose="020F0502020204030204" pitchFamily="34" charset="0"/>
                        </a:rPr>
                        <a:t>10</a:t>
                      </a:r>
                      <a:endParaRPr lang="en-US" sz="1300" baseline="0" dirty="0">
                        <a:solidFill>
                          <a:schemeClr val="tx2"/>
                        </a:solidFill>
                        <a:effectLst/>
                        <a:latin typeface="Calibri" panose="020F0502020204030204" pitchFamily="34" charset="0"/>
                        <a:ea typeface="PMingLiU" panose="02020500000000000000" pitchFamily="18" charset="-120"/>
                        <a:cs typeface="Calibri" panose="020F0502020204030204" pitchFamily="34" charset="0"/>
                      </a:endParaRPr>
                    </a:p>
                  </a:txBody>
                  <a:tcPr marL="9525" marR="9525" marT="9525" marB="9525" anchor="ctr"/>
                </a:tc>
                <a:extLst>
                  <a:ext uri="{0D108BD9-81ED-4DB2-BD59-A6C34878D82A}">
                    <a16:rowId xmlns:a16="http://schemas.microsoft.com/office/drawing/2014/main" val="310507079"/>
                  </a:ext>
                </a:extLst>
              </a:tr>
              <a:tr h="232465">
                <a:tc>
                  <a:txBody>
                    <a:bodyPr/>
                    <a:lstStyle/>
                    <a:p>
                      <a:pPr marL="0" marR="0">
                        <a:lnSpc>
                          <a:spcPct val="125000"/>
                        </a:lnSpc>
                        <a:spcBef>
                          <a:spcPts val="0"/>
                        </a:spcBef>
                        <a:spcAft>
                          <a:spcPts val="0"/>
                        </a:spcAft>
                      </a:pPr>
                      <a:r>
                        <a:rPr lang="en-US" sz="1300" baseline="0" dirty="0">
                          <a:solidFill>
                            <a:schemeClr val="tx2"/>
                          </a:solidFill>
                          <a:effectLst/>
                          <a:latin typeface="Calibri" panose="020F0502020204030204" pitchFamily="34" charset="0"/>
                          <a:cs typeface="Calibri" panose="020F0502020204030204" pitchFamily="34" charset="0"/>
                        </a:rPr>
                        <a:t>Non-resident companies</a:t>
                      </a:r>
                      <a:endParaRPr lang="en-US" sz="1300" baseline="0" dirty="0">
                        <a:solidFill>
                          <a:schemeClr val="tx2"/>
                        </a:solidFill>
                        <a:effectLst/>
                        <a:latin typeface="Calibri" panose="020F0502020204030204" pitchFamily="34" charset="0"/>
                        <a:ea typeface="PMingLiU" panose="02020500000000000000" pitchFamily="18" charset="-120"/>
                        <a:cs typeface="Calibri" panose="020F0502020204030204" pitchFamily="34" charset="0"/>
                      </a:endParaRPr>
                    </a:p>
                  </a:txBody>
                  <a:tcPr marL="9525" marR="9525" marT="9525" marB="9525" anchor="ctr"/>
                </a:tc>
                <a:tc>
                  <a:txBody>
                    <a:bodyPr/>
                    <a:lstStyle/>
                    <a:p>
                      <a:pPr marL="0" marR="0" algn="ctr">
                        <a:lnSpc>
                          <a:spcPct val="125000"/>
                        </a:lnSpc>
                        <a:spcBef>
                          <a:spcPts val="0"/>
                        </a:spcBef>
                        <a:spcAft>
                          <a:spcPts val="0"/>
                        </a:spcAft>
                      </a:pPr>
                      <a:r>
                        <a:rPr lang="en-US" sz="1300" baseline="0" dirty="0">
                          <a:solidFill>
                            <a:schemeClr val="tx2"/>
                          </a:solidFill>
                          <a:effectLst/>
                          <a:latin typeface="Calibri" panose="020F0502020204030204" pitchFamily="34" charset="0"/>
                          <a:cs typeface="Calibri" panose="020F0502020204030204" pitchFamily="34" charset="0"/>
                        </a:rPr>
                        <a:t>10</a:t>
                      </a:r>
                      <a:endParaRPr lang="en-US" sz="1300" baseline="0" dirty="0">
                        <a:solidFill>
                          <a:schemeClr val="tx2"/>
                        </a:solidFill>
                        <a:effectLst/>
                        <a:latin typeface="Calibri" panose="020F0502020204030204" pitchFamily="34" charset="0"/>
                        <a:ea typeface="PMingLiU" panose="02020500000000000000" pitchFamily="18" charset="-120"/>
                        <a:cs typeface="Calibri" panose="020F0502020204030204" pitchFamily="34" charset="0"/>
                      </a:endParaRPr>
                    </a:p>
                  </a:txBody>
                  <a:tcPr marL="9525" marR="9525" marT="9525" marB="9525" anchor="ctr"/>
                </a:tc>
                <a:extLst>
                  <a:ext uri="{0D108BD9-81ED-4DB2-BD59-A6C34878D82A}">
                    <a16:rowId xmlns:a16="http://schemas.microsoft.com/office/drawing/2014/main" val="575088625"/>
                  </a:ext>
                </a:extLst>
              </a:tr>
              <a:tr h="464276">
                <a:tc>
                  <a:txBody>
                    <a:bodyPr/>
                    <a:lstStyle/>
                    <a:p>
                      <a:pPr marL="0" marR="0">
                        <a:lnSpc>
                          <a:spcPct val="125000"/>
                        </a:lnSpc>
                        <a:spcBef>
                          <a:spcPts val="0"/>
                        </a:spcBef>
                        <a:spcAft>
                          <a:spcPts val="0"/>
                        </a:spcAft>
                      </a:pPr>
                      <a:r>
                        <a:rPr lang="en-US" sz="1300" baseline="0" dirty="0">
                          <a:solidFill>
                            <a:schemeClr val="tx2"/>
                          </a:solidFill>
                          <a:effectLst/>
                          <a:latin typeface="Calibri" panose="020F0502020204030204" pitchFamily="34" charset="0"/>
                          <a:cs typeface="Calibri" panose="020F0502020204030204" pitchFamily="34" charset="0"/>
                        </a:rPr>
                        <a:t>Transfer of shares in companies engaged in upstream oil and gas activities relating to exploration, drilling, and extraction or interest in production sharing contracts</a:t>
                      </a:r>
                      <a:endParaRPr lang="en-US" sz="1300" baseline="0" dirty="0">
                        <a:solidFill>
                          <a:schemeClr val="tx2"/>
                        </a:solidFill>
                        <a:effectLst/>
                        <a:latin typeface="Calibri" panose="020F0502020204030204" pitchFamily="34" charset="0"/>
                        <a:ea typeface="PMingLiU" panose="02020500000000000000" pitchFamily="18" charset="-120"/>
                        <a:cs typeface="Calibri" panose="020F0502020204030204" pitchFamily="34" charset="0"/>
                      </a:endParaRPr>
                    </a:p>
                  </a:txBody>
                  <a:tcPr marL="9525" marR="9525" marT="9525" marB="9525" anchor="ctr"/>
                </a:tc>
                <a:tc>
                  <a:txBody>
                    <a:bodyPr/>
                    <a:lstStyle/>
                    <a:p>
                      <a:pPr marL="0" marR="0" algn="ctr">
                        <a:lnSpc>
                          <a:spcPct val="125000"/>
                        </a:lnSpc>
                        <a:spcBef>
                          <a:spcPts val="0"/>
                        </a:spcBef>
                        <a:spcAft>
                          <a:spcPts val="0"/>
                        </a:spcAft>
                      </a:pPr>
                      <a:r>
                        <a:rPr lang="en-US" sz="1300" baseline="0" dirty="0">
                          <a:solidFill>
                            <a:schemeClr val="tx2"/>
                          </a:solidFill>
                          <a:effectLst/>
                          <a:latin typeface="Calibri" panose="020F0502020204030204" pitchFamily="34" charset="0"/>
                          <a:cs typeface="Calibri" panose="020F0502020204030204" pitchFamily="34" charset="0"/>
                        </a:rPr>
                        <a:t>40 to 50</a:t>
                      </a:r>
                      <a:endParaRPr lang="en-US" sz="1300" baseline="0" dirty="0">
                        <a:solidFill>
                          <a:schemeClr val="tx2"/>
                        </a:solidFill>
                        <a:effectLst/>
                        <a:latin typeface="Calibri" panose="020F0502020204030204" pitchFamily="34" charset="0"/>
                        <a:ea typeface="PMingLiU" panose="02020500000000000000" pitchFamily="18" charset="-120"/>
                        <a:cs typeface="Calibri" panose="020F0502020204030204" pitchFamily="34" charset="0"/>
                      </a:endParaRPr>
                    </a:p>
                  </a:txBody>
                  <a:tcPr marL="9525" marR="9525" marT="9525" marB="9525" anchor="ctr"/>
                </a:tc>
                <a:extLst>
                  <a:ext uri="{0D108BD9-81ED-4DB2-BD59-A6C34878D82A}">
                    <a16:rowId xmlns:a16="http://schemas.microsoft.com/office/drawing/2014/main" val="2306680392"/>
                  </a:ext>
                </a:extLst>
              </a:tr>
            </a:tbl>
          </a:graphicData>
        </a:graphic>
      </p:graphicFrame>
      <p:sp>
        <p:nvSpPr>
          <p:cNvPr id="3" name="Title 2"/>
          <p:cNvSpPr>
            <a:spLocks noGrp="1"/>
          </p:cNvSpPr>
          <p:nvPr>
            <p:ph type="title" idx="4294967295"/>
          </p:nvPr>
        </p:nvSpPr>
        <p:spPr>
          <a:xfrm>
            <a:off x="3781425" y="295275"/>
            <a:ext cx="1123950" cy="2397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Taxes (cont’d)</a:t>
            </a:r>
            <a:endParaRPr lang="en-US" dirty="0" smtClean="0">
              <a:effectLst/>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1636" r="49517"/>
          <a:stretch/>
        </p:blipFill>
        <p:spPr>
          <a:xfrm>
            <a:off x="7620000" y="0"/>
            <a:ext cx="1524000" cy="5143500"/>
          </a:xfrm>
          <a:prstGeom prst="rect">
            <a:avLst/>
          </a:prstGeom>
        </p:spPr>
      </p:pic>
      <p:pic>
        <p:nvPicPr>
          <p:cNvPr id="3277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32775" name="TextBox 9"/>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D430C98B-AFE6-4E9B-A056-F33CC7983063}"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5</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2123" r="19358"/>
          <a:stretch/>
        </p:blipFill>
        <p:spPr>
          <a:xfrm>
            <a:off x="1" y="0"/>
            <a:ext cx="1523999" cy="5143500"/>
          </a:xfrm>
          <a:prstGeom prst="rect">
            <a:avLst/>
          </a:prstGeom>
        </p:spPr>
      </p:pic>
      <p:sp>
        <p:nvSpPr>
          <p:cNvPr id="5" name="Rectangle 4"/>
          <p:cNvSpPr/>
          <p:nvPr/>
        </p:nvSpPr>
        <p:spPr>
          <a:xfrm>
            <a:off x="1981200" y="1208117"/>
            <a:ext cx="5105400" cy="2785378"/>
          </a:xfrm>
          <a:prstGeom prst="rect">
            <a:avLst/>
          </a:prstGeom>
        </p:spPr>
        <p:txBody>
          <a:bodyPr wrap="square">
            <a:spAutoFit/>
          </a:bodyPr>
          <a:lstStyle/>
          <a:p>
            <a:pPr marL="347663" lvl="0" indent="-347663" algn="just" defTabSz="914400">
              <a:lnSpc>
                <a:spcPct val="125000"/>
              </a:lnSpc>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Arial" panose="020B0604020202020204" pitchFamily="34" charset="0"/>
              </a:rPr>
              <a:t>The </a:t>
            </a:r>
            <a:r>
              <a:rPr lang="en-US" altLang="en-US" dirty="0">
                <a:solidFill>
                  <a:srgbClr val="000000"/>
                </a:solidFill>
                <a:latin typeface="Calibri" panose="020F0502020204030204" pitchFamily="34" charset="0"/>
                <a:cs typeface="Calibri" panose="020F0502020204030204" pitchFamily="34" charset="0"/>
                <a:sym typeface="Arial" panose="020B0604020202020204" pitchFamily="34" charset="0"/>
              </a:rPr>
              <a:t>wholesale and retail trade continue to support growth, while financial services and tourism have yielded mixed results</a:t>
            </a:r>
          </a:p>
          <a:p>
            <a:pPr marL="347663" lvl="0" indent="-347663" algn="just" defTabSz="914400">
              <a:lnSpc>
                <a:spcPct val="125000"/>
              </a:lnSpc>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Arial" panose="020B0604020202020204" pitchFamily="34" charset="0"/>
              </a:rPr>
              <a:t>As </a:t>
            </a:r>
            <a:r>
              <a:rPr lang="en-US" altLang="en-US" dirty="0">
                <a:solidFill>
                  <a:srgbClr val="000000"/>
                </a:solidFill>
                <a:latin typeface="Calibri" panose="020F0502020204030204" pitchFamily="34" charset="0"/>
                <a:cs typeface="Calibri" panose="020F0502020204030204" pitchFamily="34" charset="0"/>
                <a:sym typeface="Arial" panose="020B0604020202020204" pitchFamily="34" charset="0"/>
              </a:rPr>
              <a:t>investment growth continues to moderate, private consumption is driving GDP growth</a:t>
            </a:r>
          </a:p>
          <a:p>
            <a:pPr marL="347663" lvl="0" indent="-347663" algn="just" defTabSz="914400">
              <a:lnSpc>
                <a:spcPct val="125000"/>
              </a:lnSpc>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Arial" panose="020B0604020202020204" pitchFamily="34" charset="0"/>
              </a:rPr>
              <a:t>Myanmar’s </a:t>
            </a:r>
            <a:r>
              <a:rPr lang="en-US" altLang="en-US" dirty="0">
                <a:solidFill>
                  <a:srgbClr val="000000"/>
                </a:solidFill>
                <a:latin typeface="Calibri" panose="020F0502020204030204" pitchFamily="34" charset="0"/>
                <a:cs typeface="Calibri" panose="020F0502020204030204" pitchFamily="34" charset="0"/>
                <a:sym typeface="Arial" panose="020B0604020202020204" pitchFamily="34" charset="0"/>
              </a:rPr>
              <a:t>financial services sector is rapidly modernizing</a:t>
            </a:r>
          </a:p>
          <a:p>
            <a:pPr marL="347663" lvl="0" indent="-347663" algn="just" defTabSz="914400">
              <a:lnSpc>
                <a:spcPct val="125000"/>
              </a:lnSpc>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Arial" panose="020B0604020202020204" pitchFamily="34" charset="0"/>
              </a:rPr>
              <a:t>The </a:t>
            </a:r>
            <a:r>
              <a:rPr lang="en-US" altLang="en-US" dirty="0">
                <a:solidFill>
                  <a:srgbClr val="000000"/>
                </a:solidFill>
                <a:latin typeface="Calibri" panose="020F0502020204030204" pitchFamily="34" charset="0"/>
                <a:cs typeface="Calibri" panose="020F0502020204030204" pitchFamily="34" charset="0"/>
                <a:sym typeface="Arial" panose="020B0604020202020204" pitchFamily="34" charset="0"/>
              </a:rPr>
              <a:t>insurance sector has developed steadily but still has untapped potential</a:t>
            </a:r>
          </a:p>
          <a:p>
            <a:pPr marL="347663" lvl="0" indent="-347663" algn="just" defTabSz="914400">
              <a:lnSpc>
                <a:spcPct val="125000"/>
              </a:lnSpc>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Arial" panose="020B0604020202020204" pitchFamily="34" charset="0"/>
              </a:rPr>
              <a:t>The </a:t>
            </a:r>
            <a:r>
              <a:rPr lang="en-US" altLang="en-US" dirty="0">
                <a:solidFill>
                  <a:srgbClr val="000000"/>
                </a:solidFill>
                <a:latin typeface="Calibri" panose="020F0502020204030204" pitchFamily="34" charset="0"/>
                <a:cs typeface="Calibri" panose="020F0502020204030204" pitchFamily="34" charset="0"/>
                <a:sym typeface="Arial" panose="020B0604020202020204" pitchFamily="34" charset="0"/>
              </a:rPr>
              <a:t>legal framework of company registration and investment have been increasingly improved</a:t>
            </a:r>
          </a:p>
          <a:p>
            <a:pPr marL="347663" lvl="0" indent="-347663" algn="just" defTabSz="914400">
              <a:lnSpc>
                <a:spcPct val="125000"/>
              </a:lnSpc>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Arial" panose="020B0604020202020204" pitchFamily="34" charset="0"/>
              </a:rPr>
              <a:t>Fintech </a:t>
            </a:r>
            <a:r>
              <a:rPr lang="en-US" altLang="en-US" dirty="0">
                <a:solidFill>
                  <a:srgbClr val="000000"/>
                </a:solidFill>
                <a:latin typeface="Calibri" panose="020F0502020204030204" pitchFamily="34" charset="0"/>
                <a:cs typeface="Calibri" panose="020F0502020204030204" pitchFamily="34" charset="0"/>
                <a:sym typeface="Arial" panose="020B0604020202020204" pitchFamily="34" charset="0"/>
              </a:rPr>
              <a:t>is growing rapidly in industrial sector of Myanmar</a:t>
            </a:r>
          </a:p>
        </p:txBody>
      </p:sp>
      <p:sp>
        <p:nvSpPr>
          <p:cNvPr id="10" name="Text Placeholder 5"/>
          <p:cNvSpPr txBox="1">
            <a:spLocks/>
          </p:cNvSpPr>
          <p:nvPr/>
        </p:nvSpPr>
        <p:spPr bwMode="auto">
          <a:xfrm>
            <a:off x="1892300" y="4414379"/>
            <a:ext cx="3886200" cy="21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77800" indent="0">
              <a:lnSpc>
                <a:spcPct val="125000"/>
              </a:lnSpc>
              <a:buClr>
                <a:srgbClr val="FF0000"/>
              </a:buClr>
              <a:defRPr/>
            </a:pPr>
            <a:r>
              <a:rPr lang="en-US" altLang="en-US" sz="1100" kern="0" smtClean="0">
                <a:solidFill>
                  <a:srgbClr val="000000"/>
                </a:solidFill>
                <a:latin typeface="Calibri" panose="020F0502020204030204" pitchFamily="34" charset="0"/>
                <a:cs typeface="Calibri" panose="020F0502020204030204" pitchFamily="34" charset="0"/>
                <a:sym typeface="Calibri" pitchFamily="34" charset="0"/>
              </a:rPr>
              <a:t>Source: The World Bank, Myanmar Investment Commission</a:t>
            </a:r>
          </a:p>
        </p:txBody>
      </p:sp>
      <p:sp>
        <p:nvSpPr>
          <p:cNvPr id="4" name="Title 3"/>
          <p:cNvSpPr>
            <a:spLocks noGrp="1"/>
          </p:cNvSpPr>
          <p:nvPr>
            <p:ph type="title" idx="4294967295"/>
          </p:nvPr>
        </p:nvSpPr>
        <p:spPr>
          <a:xfrm>
            <a:off x="2600325" y="446797"/>
            <a:ext cx="3943350" cy="452605"/>
          </a:xfrm>
        </p:spPr>
        <p:txBody>
          <a:bodyPr/>
          <a:lstStyle/>
          <a:p>
            <a:pPr rtl="0" eaLnBrk="1" fontAlgn="base" hangingPunct="1"/>
            <a:r>
              <a:rPr lang="en-US" sz="1400" b="1" dirty="0" smtClean="0">
                <a:solidFill>
                  <a:srgbClr val="C70D1D"/>
                </a:solidFill>
                <a:effectLst/>
                <a:latin typeface="Calibri" panose="020F0502020204030204" pitchFamily="34" charset="0"/>
                <a:ea typeface="+mn-ea"/>
                <a:cs typeface="Calibri" panose="020F0502020204030204" pitchFamily="34" charset="0"/>
              </a:rPr>
              <a:t>Myanmar: Recent Economic Development </a:t>
            </a:r>
            <a:r>
              <a:rPr lang="en-US" sz="1400" b="1" kern="1200" dirty="0" smtClean="0">
                <a:solidFill>
                  <a:srgbClr val="C00000"/>
                </a:solidFill>
                <a:effectLst/>
                <a:latin typeface="Calibri" panose="020F0502020204030204" pitchFamily="34" charset="0"/>
                <a:ea typeface="+mn-ea"/>
                <a:cs typeface="Calibri" panose="020F0502020204030204" pitchFamily="34" charset="0"/>
              </a:rPr>
              <a:t>(cont’d) </a:t>
            </a:r>
            <a:endParaRPr lang="en-US" dirty="0" smtClean="0">
              <a:effectLst/>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12222" r="23333"/>
          <a:stretch/>
        </p:blipFill>
        <p:spPr>
          <a:xfrm>
            <a:off x="5181600" y="0"/>
            <a:ext cx="3962400" cy="5143500"/>
          </a:xfrm>
          <a:prstGeom prst="rect">
            <a:avLst/>
          </a:prstGeom>
        </p:spPr>
      </p:pic>
      <p:sp>
        <p:nvSpPr>
          <p:cNvPr id="14" name="Right Triangle 13"/>
          <p:cNvSpPr/>
          <p:nvPr/>
        </p:nvSpPr>
        <p:spPr>
          <a:xfrm>
            <a:off x="5172904" y="-18699"/>
            <a:ext cx="2743201" cy="516219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901"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80903" name="TextBox 10"/>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9F227074-BB21-4EDE-96FB-350B04993B10}"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50</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7" name="Text Placeholder 5"/>
          <p:cNvSpPr txBox="1">
            <a:spLocks/>
          </p:cNvSpPr>
          <p:nvPr/>
        </p:nvSpPr>
        <p:spPr>
          <a:xfrm>
            <a:off x="186153" y="971550"/>
            <a:ext cx="5562600" cy="35814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Generally</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foreigners not permitted to own property in Myanmar</a:t>
            </a:r>
          </a:p>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Foreigners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may own up to 40% of the total units of a condominium building under the Condominium  Law</a:t>
            </a:r>
          </a:p>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MIC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must consent to foreigners leasing land</a:t>
            </a:r>
          </a:p>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MIC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has the right to require the lease to be terminated in certain circumstances i.e. failure to pay rent or environmental damage</a:t>
            </a:r>
          </a:p>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Foreigners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cannot enter into leases for land that are in excess of 50 years. MIC can agree to an extension of the term by two periods of 10 years, i.e. to a total of 70 </a:t>
            </a: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years</a:t>
            </a: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Leases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of immovable property require registration if they last over one year or have yearly rent</a:t>
            </a:r>
          </a:p>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Leases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are not granted for religious land; land restricted for state security; land under litigation; and land restricted by the state</a:t>
            </a:r>
          </a:p>
        </p:txBody>
      </p:sp>
      <p:sp>
        <p:nvSpPr>
          <p:cNvPr id="2" name="Title 1"/>
          <p:cNvSpPr>
            <a:spLocks noGrp="1"/>
          </p:cNvSpPr>
          <p:nvPr>
            <p:ph type="title" idx="4294967295"/>
          </p:nvPr>
        </p:nvSpPr>
        <p:spPr>
          <a:xfrm>
            <a:off x="2557878" y="491868"/>
            <a:ext cx="819150" cy="2397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Property</a:t>
            </a:r>
            <a:endParaRPr lang="en-US" dirty="0" smtClean="0">
              <a:effectLst/>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4392" b="42803"/>
          <a:stretch/>
        </p:blipFill>
        <p:spPr>
          <a:xfrm>
            <a:off x="0" y="0"/>
            <a:ext cx="9144000" cy="2038350"/>
          </a:xfrm>
          <a:prstGeom prst="rect">
            <a:avLst/>
          </a:prstGeom>
        </p:spPr>
      </p:pic>
      <p:pic>
        <p:nvPicPr>
          <p:cNvPr id="7885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78855" name="TextBox 9"/>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B70C8A69-8DAD-4D04-8BB2-25CAB8303B42}"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51</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6" name="Text Placeholder 5"/>
          <p:cNvSpPr txBox="1">
            <a:spLocks/>
          </p:cNvSpPr>
          <p:nvPr/>
        </p:nvSpPr>
        <p:spPr>
          <a:xfrm>
            <a:off x="1219200" y="2662387"/>
            <a:ext cx="6248400" cy="222235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present demand for modern commercial and residential property in Yangon is strong whereas supply is limited</a:t>
            </a:r>
          </a:p>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Mortgage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market yet to develop</a:t>
            </a:r>
          </a:p>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Yangon’s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housing stock comprised primarily of apartments / condominiums</a:t>
            </a:r>
          </a:p>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Design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and build quality of many condominiums/apartments remains poor</a:t>
            </a:r>
          </a:p>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Complimentary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infrastructure/amenities also remain underdeveloped</a:t>
            </a:r>
          </a:p>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Opportunities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exist to develop modern serviced apartments and commercial centers and tourist/hospitality orientated real estate projects</a:t>
            </a:r>
          </a:p>
        </p:txBody>
      </p:sp>
      <p:sp>
        <p:nvSpPr>
          <p:cNvPr id="2" name="Title 1"/>
          <p:cNvSpPr>
            <a:spLocks noGrp="1"/>
          </p:cNvSpPr>
          <p:nvPr>
            <p:ph type="title" idx="4294967295"/>
          </p:nvPr>
        </p:nvSpPr>
        <p:spPr>
          <a:xfrm>
            <a:off x="3643312" y="2266950"/>
            <a:ext cx="1400175" cy="2397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Property (cont’d)</a:t>
            </a:r>
            <a:endParaRPr lang="en-US" dirty="0" smtClean="0">
              <a:effectLst/>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9741"/>
          <a:stretch/>
        </p:blipFill>
        <p:spPr>
          <a:xfrm>
            <a:off x="5867400" y="-1128713"/>
            <a:ext cx="4949031" cy="3471863"/>
          </a:xfrm>
          <a:prstGeom prst="rect">
            <a:avLst/>
          </a:prstGeom>
        </p:spPr>
      </p:pic>
      <p:sp>
        <p:nvSpPr>
          <p:cNvPr id="14" name="Right Triangle 13"/>
          <p:cNvSpPr/>
          <p:nvPr/>
        </p:nvSpPr>
        <p:spPr>
          <a:xfrm>
            <a:off x="5257800" y="-471652"/>
            <a:ext cx="4495800" cy="3200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pic>
        <p:nvPicPr>
          <p:cNvPr id="58377"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16"/>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58379" name="TextBox 19"/>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D587F4A1-3E29-467C-B379-EE3549751C3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52</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93" y="2571750"/>
            <a:ext cx="3204058" cy="2571750"/>
          </a:xfrm>
          <a:prstGeom prst="rtTriangle">
            <a:avLst/>
          </a:prstGeom>
        </p:spPr>
      </p:pic>
      <p:sp>
        <p:nvSpPr>
          <p:cNvPr id="10" name="Text Placeholder 5"/>
          <p:cNvSpPr txBox="1">
            <a:spLocks/>
          </p:cNvSpPr>
          <p:nvPr/>
        </p:nvSpPr>
        <p:spPr>
          <a:xfrm>
            <a:off x="2057400" y="1580791"/>
            <a:ext cx="5029200" cy="2474201"/>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7338" indent="-285750" algn="just">
              <a:lnSpc>
                <a:spcPct val="125000"/>
              </a:lnSpc>
              <a:spcBef>
                <a:spcPct val="0"/>
              </a:spcBef>
              <a:buClr>
                <a:srgbClr val="FF0000"/>
              </a:buClr>
              <a:buFont typeface="Wingdings" panose="05000000000000000000" pitchFamily="2" charset="2"/>
              <a:buChar char="v"/>
              <a:defRPr/>
            </a:pP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The Special Economic Zone Law was enacted in 2014, and its implementing Rules were published in 2015. The law has paved the way for Special Economic Zones (SEZs) in Myanmar</a:t>
            </a: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287338" indent="-285750" algn="just">
              <a:lnSpc>
                <a:spcPct val="125000"/>
              </a:lnSpc>
              <a:spcBef>
                <a:spcPct val="0"/>
              </a:spcBef>
              <a:buClr>
                <a:srgbClr val="FF0000"/>
              </a:buClr>
              <a:buFont typeface="Wingdings" panose="05000000000000000000" pitchFamily="2" charset="2"/>
              <a:buChar char="v"/>
              <a:defRPr/>
            </a:pP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5750" algn="just">
              <a:lnSpc>
                <a:spcPct val="125000"/>
              </a:lnSpc>
              <a:spcBef>
                <a:spcPct val="0"/>
              </a:spcBef>
              <a:buClr>
                <a:srgbClr val="FF0000"/>
              </a:buClr>
              <a:buFont typeface="Wingdings" panose="05000000000000000000" pitchFamily="2" charset="2"/>
              <a:buChar char="v"/>
              <a:defRPr/>
            </a:pP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There are currently three SEZs in development: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Kyauk</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Phyu</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in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Rakhine</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State,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Dawei</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in the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Thanintharyi</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Region and the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Thilawa</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in Yangon Region. In order to carry out their implementation, the Central Body, Central Working Body and Management Committee was formed under the SEZ Law.</a:t>
            </a:r>
          </a:p>
          <a:p>
            <a:pPr marL="514350" indent="-285750">
              <a:lnSpc>
                <a:spcPct val="125000"/>
              </a:lnSpc>
              <a:spcBef>
                <a:spcPct val="0"/>
              </a:spcBef>
              <a:defRPr/>
            </a:pPr>
            <a:r>
              <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 </a:t>
            </a:r>
          </a:p>
        </p:txBody>
      </p:sp>
      <p:sp>
        <p:nvSpPr>
          <p:cNvPr id="2" name="Title 1"/>
          <p:cNvSpPr>
            <a:spLocks noGrp="1"/>
          </p:cNvSpPr>
          <p:nvPr>
            <p:ph type="title" idx="4294967295"/>
          </p:nvPr>
        </p:nvSpPr>
        <p:spPr>
          <a:xfrm>
            <a:off x="3222536" y="925793"/>
            <a:ext cx="2647950" cy="217645"/>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Special Economic Zones Law (SEZs)</a:t>
            </a:r>
            <a:endParaRPr lang="en-US" dirty="0" smtClean="0">
              <a:effectLst/>
            </a:endParaRPr>
          </a:p>
        </p:txBody>
      </p:sp>
    </p:spTree>
    <p:extLst>
      <p:ext uri="{BB962C8B-B14F-4D97-AF65-F5344CB8AC3E}">
        <p14:creationId xmlns:p14="http://schemas.microsoft.com/office/powerpoint/2010/main" val="291718715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76807" name="TextBox 11"/>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DE28FD54-9A26-4E9C-8E33-4FBCEB8F25BC}"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53</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929" r="33953"/>
          <a:stretch/>
        </p:blipFill>
        <p:spPr>
          <a:xfrm>
            <a:off x="2" y="0"/>
            <a:ext cx="3581398" cy="5143500"/>
          </a:xfrm>
          <a:prstGeom prst="rect">
            <a:avLst/>
          </a:prstGeom>
        </p:spPr>
      </p:pic>
      <p:sp>
        <p:nvSpPr>
          <p:cNvPr id="3" name="Right Triangle 2"/>
          <p:cNvSpPr/>
          <p:nvPr/>
        </p:nvSpPr>
        <p:spPr>
          <a:xfrm rot="10800000">
            <a:off x="1143000" y="1"/>
            <a:ext cx="2438400" cy="515861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5"/>
          <p:cNvSpPr txBox="1">
            <a:spLocks/>
          </p:cNvSpPr>
          <p:nvPr/>
        </p:nvSpPr>
        <p:spPr>
          <a:xfrm>
            <a:off x="3640127" y="1200151"/>
            <a:ext cx="4040198" cy="29718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nSpc>
                <a:spcPct val="125000"/>
              </a:lnSpc>
              <a:spcBef>
                <a:spcPct val="0"/>
              </a:spcBef>
              <a:defRPr/>
            </a:pPr>
            <a:r>
              <a:rPr lang="en-US" altLang="en-US" sz="1400" b="1" dirty="0" smtClean="0">
                <a:solidFill>
                  <a:srgbClr val="C00000"/>
                </a:solidFill>
                <a:latin typeface="Calibri" panose="020F0502020204030204" pitchFamily="34" charset="0"/>
                <a:cs typeface="Calibri" panose="020F0502020204030204" pitchFamily="34" charset="0"/>
                <a:sym typeface="Calibri" panose="020F0502020204030204" pitchFamily="34" charset="0"/>
              </a:rPr>
              <a:t>SEZs: Investment opportunities </a:t>
            </a:r>
            <a:endParaRPr lang="en-US" altLang="en-US" b="1" dirty="0">
              <a:solidFill>
                <a:srgbClr val="C00000"/>
              </a:solidFill>
              <a:latin typeface="Calibri" panose="020F0502020204030204" pitchFamily="34" charset="0"/>
              <a:cs typeface="Calibri" panose="020F0502020204030204" pitchFamily="34" charset="0"/>
              <a:sym typeface="Calibri" panose="020F0502020204030204" pitchFamily="34" charset="0"/>
            </a:endParaRPr>
          </a:p>
          <a:p>
            <a:pPr marL="514350" indent="-285750">
              <a:lnSpc>
                <a:spcPct val="125000"/>
              </a:lnSpc>
              <a:spcBef>
                <a:spcPct val="0"/>
              </a:spcBef>
              <a:defRPr/>
            </a:pPr>
            <a:endParaRPr lang="en-US" altLang="en-US" sz="1400" b="1" dirty="0" smtClean="0">
              <a:solidFill>
                <a:srgbClr val="C00000"/>
              </a:solidFill>
              <a:latin typeface="Calibri" panose="020F0502020204030204" pitchFamily="34" charset="0"/>
              <a:cs typeface="Calibri" panose="020F0502020204030204" pitchFamily="34" charset="0"/>
              <a:sym typeface="Calibri" panose="020F0502020204030204" pitchFamily="34" charset="0"/>
            </a:endParaRPr>
          </a:p>
          <a:p>
            <a:pPr marL="1588">
              <a:lnSpc>
                <a:spcPct val="125000"/>
              </a:lnSpc>
              <a:spcBef>
                <a:spcPct val="0"/>
              </a:spcBef>
              <a:buClr>
                <a:srgbClr val="C00000"/>
              </a:buClr>
              <a:defRPr/>
            </a:pPr>
            <a:r>
              <a:rPr lang="en-US" altLang="en-US" dirty="0" smtClean="0">
                <a:solidFill>
                  <a:schemeClr val="tx2"/>
                </a:solidFill>
                <a:latin typeface="Calibri" panose="020F0502020204030204" pitchFamily="34" charset="0"/>
                <a:cs typeface="Calibri" panose="020F0502020204030204" pitchFamily="34" charset="0"/>
                <a:sym typeface="Calibri" panose="020F0502020204030204" pitchFamily="34" charset="0"/>
              </a:rPr>
              <a:t>I</a:t>
            </a:r>
            <a:r>
              <a:rPr lang="en-US" altLang="en-US" sz="1400" dirty="0" smtClean="0">
                <a:solidFill>
                  <a:schemeClr val="tx2"/>
                </a:solidFill>
                <a:latin typeface="Calibri" panose="020F0502020204030204" pitchFamily="34" charset="0"/>
                <a:cs typeface="Calibri" panose="020F0502020204030204" pitchFamily="34" charset="0"/>
                <a:sym typeface="Calibri" panose="020F0502020204030204" pitchFamily="34" charset="0"/>
              </a:rPr>
              <a:t>nfrastructure development </a:t>
            </a:r>
            <a:endParaRPr lang="en-US" altLang="en-US" sz="1400" dirty="0" smtClean="0">
              <a:solidFill>
                <a:srgbClr val="C00000"/>
              </a:solidFill>
              <a:latin typeface="Calibri" panose="020F0502020204030204" pitchFamily="34" charset="0"/>
              <a:cs typeface="Calibri" panose="020F0502020204030204" pitchFamily="34" charset="0"/>
              <a:sym typeface="Calibri" panose="020F0502020204030204" pitchFamily="34" charset="0"/>
            </a:endParaRPr>
          </a:p>
          <a:p>
            <a:pPr marL="514350" lvl="2" indent="-285750" algn="just">
              <a:lnSpc>
                <a:spcPct val="125000"/>
              </a:lnSpc>
              <a:spcBef>
                <a:spcPct val="0"/>
              </a:spcBef>
              <a:buClr>
                <a:srgbClr val="FF0000"/>
              </a:buClr>
              <a:buFont typeface="Courier New" panose="02070309020205020404" pitchFamily="49" charset="0"/>
              <a:buChar char="o"/>
              <a:defRPr/>
            </a:pPr>
            <a:r>
              <a:rPr lang="en-US" altLang="en-US" sz="1200" dirty="0" smtClean="0">
                <a:solidFill>
                  <a:schemeClr val="tx2"/>
                </a:solidFill>
                <a:latin typeface="Calibri" panose="020F0502020204030204" pitchFamily="34" charset="0"/>
                <a:ea typeface="Calibri"/>
                <a:cs typeface="Calibri" panose="020F0502020204030204" pitchFamily="34" charset="0"/>
                <a:sym typeface="Calibri"/>
              </a:rPr>
              <a:t>Roads </a:t>
            </a:r>
            <a:r>
              <a:rPr lang="en-US" altLang="en-US" sz="1200" dirty="0">
                <a:solidFill>
                  <a:schemeClr val="tx2"/>
                </a:solidFill>
                <a:latin typeface="Calibri" panose="020F0502020204030204" pitchFamily="34" charset="0"/>
                <a:ea typeface="Calibri"/>
                <a:cs typeface="Calibri" panose="020F0502020204030204" pitchFamily="34" charset="0"/>
                <a:sym typeface="Calibri"/>
              </a:rPr>
              <a:t>construction</a:t>
            </a:r>
          </a:p>
          <a:p>
            <a:pPr marL="514350" lvl="2" indent="-285750" algn="just">
              <a:lnSpc>
                <a:spcPct val="125000"/>
              </a:lnSpc>
              <a:spcBef>
                <a:spcPct val="0"/>
              </a:spcBef>
              <a:buClr>
                <a:srgbClr val="FF0000"/>
              </a:buClr>
              <a:buFont typeface="Courier New" panose="02070309020205020404" pitchFamily="49" charset="0"/>
              <a:buChar char="o"/>
              <a:defRPr/>
            </a:pPr>
            <a:r>
              <a:rPr lang="en-US" altLang="en-US" sz="1200" dirty="0" smtClean="0">
                <a:solidFill>
                  <a:schemeClr val="tx2"/>
                </a:solidFill>
                <a:latin typeface="Calibri" panose="020F0502020204030204" pitchFamily="34" charset="0"/>
                <a:ea typeface="Calibri"/>
                <a:cs typeface="Calibri" panose="020F0502020204030204" pitchFamily="34" charset="0"/>
                <a:sym typeface="Calibri"/>
              </a:rPr>
              <a:t>Bridge </a:t>
            </a:r>
            <a:r>
              <a:rPr lang="en-US" altLang="en-US" sz="1200" dirty="0">
                <a:solidFill>
                  <a:schemeClr val="tx2"/>
                </a:solidFill>
                <a:latin typeface="Calibri" panose="020F0502020204030204" pitchFamily="34" charset="0"/>
                <a:ea typeface="Calibri"/>
                <a:cs typeface="Calibri" panose="020F0502020204030204" pitchFamily="34" charset="0"/>
                <a:sym typeface="Calibri"/>
              </a:rPr>
              <a:t>construction</a:t>
            </a:r>
          </a:p>
          <a:p>
            <a:pPr marL="514350" lvl="2" indent="-285750" algn="just">
              <a:lnSpc>
                <a:spcPct val="125000"/>
              </a:lnSpc>
              <a:spcBef>
                <a:spcPct val="0"/>
              </a:spcBef>
              <a:buClr>
                <a:srgbClr val="FF0000"/>
              </a:buClr>
              <a:buFont typeface="Courier New" panose="02070309020205020404" pitchFamily="49" charset="0"/>
              <a:buChar char="o"/>
              <a:defRPr/>
            </a:pPr>
            <a:r>
              <a:rPr lang="en-US" altLang="en-US" sz="1200" dirty="0" smtClean="0">
                <a:solidFill>
                  <a:schemeClr val="tx2"/>
                </a:solidFill>
                <a:latin typeface="Calibri" panose="020F0502020204030204" pitchFamily="34" charset="0"/>
                <a:ea typeface="Calibri"/>
                <a:cs typeface="Calibri" panose="020F0502020204030204" pitchFamily="34" charset="0"/>
                <a:sym typeface="Calibri"/>
              </a:rPr>
              <a:t>Airport </a:t>
            </a:r>
            <a:r>
              <a:rPr lang="en-US" altLang="en-US" sz="1200" dirty="0">
                <a:solidFill>
                  <a:schemeClr val="tx2"/>
                </a:solidFill>
                <a:latin typeface="Calibri" panose="020F0502020204030204" pitchFamily="34" charset="0"/>
                <a:ea typeface="Calibri"/>
                <a:cs typeface="Calibri" panose="020F0502020204030204" pitchFamily="34" charset="0"/>
                <a:sym typeface="Calibri"/>
              </a:rPr>
              <a:t>construction</a:t>
            </a:r>
          </a:p>
          <a:p>
            <a:pPr marL="514350" lvl="2" indent="-285750" algn="just">
              <a:lnSpc>
                <a:spcPct val="125000"/>
              </a:lnSpc>
              <a:spcBef>
                <a:spcPct val="0"/>
              </a:spcBef>
              <a:buClr>
                <a:srgbClr val="FF0000"/>
              </a:buClr>
              <a:buFont typeface="Courier New" panose="02070309020205020404" pitchFamily="49" charset="0"/>
              <a:buChar char="o"/>
              <a:defRPr/>
            </a:pPr>
            <a:r>
              <a:rPr lang="en-US" altLang="en-US" sz="1200" dirty="0" smtClean="0">
                <a:solidFill>
                  <a:schemeClr val="tx2"/>
                </a:solidFill>
                <a:latin typeface="Calibri" panose="020F0502020204030204" pitchFamily="34" charset="0"/>
                <a:ea typeface="Calibri"/>
                <a:cs typeface="Calibri" panose="020F0502020204030204" pitchFamily="34" charset="0"/>
                <a:sym typeface="Calibri"/>
              </a:rPr>
              <a:t>Port </a:t>
            </a:r>
            <a:r>
              <a:rPr lang="en-US" altLang="en-US" sz="1200" dirty="0">
                <a:solidFill>
                  <a:schemeClr val="tx2"/>
                </a:solidFill>
                <a:latin typeface="Calibri" panose="020F0502020204030204" pitchFamily="34" charset="0"/>
                <a:ea typeface="Calibri"/>
                <a:cs typeface="Calibri" panose="020F0502020204030204" pitchFamily="34" charset="0"/>
                <a:sym typeface="Calibri"/>
              </a:rPr>
              <a:t>construction</a:t>
            </a:r>
          </a:p>
          <a:p>
            <a:pPr marL="514350" lvl="2" indent="-285750" algn="just">
              <a:lnSpc>
                <a:spcPct val="125000"/>
              </a:lnSpc>
              <a:spcBef>
                <a:spcPct val="0"/>
              </a:spcBef>
              <a:buClr>
                <a:srgbClr val="FF0000"/>
              </a:buClr>
              <a:buFont typeface="Courier New" panose="02070309020205020404" pitchFamily="49" charset="0"/>
              <a:buChar char="o"/>
              <a:defRPr/>
            </a:pPr>
            <a:r>
              <a:rPr lang="en-US" altLang="en-US" sz="1200" dirty="0" smtClean="0">
                <a:solidFill>
                  <a:schemeClr val="tx2"/>
                </a:solidFill>
                <a:latin typeface="Calibri" panose="020F0502020204030204" pitchFamily="34" charset="0"/>
                <a:ea typeface="Calibri"/>
                <a:cs typeface="Calibri" panose="020F0502020204030204" pitchFamily="34" charset="0"/>
                <a:sym typeface="Calibri"/>
              </a:rPr>
              <a:t>Electricity </a:t>
            </a:r>
            <a:r>
              <a:rPr lang="en-US" altLang="en-US" sz="1200" dirty="0">
                <a:solidFill>
                  <a:schemeClr val="tx2"/>
                </a:solidFill>
                <a:latin typeface="Calibri" panose="020F0502020204030204" pitchFamily="34" charset="0"/>
                <a:ea typeface="Calibri"/>
                <a:cs typeface="Calibri" panose="020F0502020204030204" pitchFamily="34" charset="0"/>
                <a:sym typeface="Calibri"/>
              </a:rPr>
              <a:t>production</a:t>
            </a:r>
          </a:p>
          <a:p>
            <a:pPr marL="514350" lvl="2" indent="-285750" algn="just">
              <a:lnSpc>
                <a:spcPct val="125000"/>
              </a:lnSpc>
              <a:spcBef>
                <a:spcPct val="0"/>
              </a:spcBef>
              <a:buClr>
                <a:srgbClr val="FF0000"/>
              </a:buClr>
              <a:buFont typeface="Courier New" panose="02070309020205020404" pitchFamily="49" charset="0"/>
              <a:buChar char="o"/>
              <a:defRPr/>
            </a:pPr>
            <a:r>
              <a:rPr lang="en-US" altLang="en-US" sz="1200" dirty="0" smtClean="0">
                <a:solidFill>
                  <a:schemeClr val="tx2"/>
                </a:solidFill>
                <a:latin typeface="Calibri" panose="020F0502020204030204" pitchFamily="34" charset="0"/>
                <a:ea typeface="Calibri"/>
                <a:cs typeface="Calibri" panose="020F0502020204030204" pitchFamily="34" charset="0"/>
                <a:sym typeface="Calibri"/>
              </a:rPr>
              <a:t>Telecommunications </a:t>
            </a:r>
            <a:r>
              <a:rPr lang="en-US" altLang="en-US" sz="1200" dirty="0">
                <a:solidFill>
                  <a:schemeClr val="tx2"/>
                </a:solidFill>
                <a:latin typeface="Calibri" panose="020F0502020204030204" pitchFamily="34" charset="0"/>
                <a:ea typeface="Calibri"/>
                <a:cs typeface="Calibri" panose="020F0502020204030204" pitchFamily="34" charset="0"/>
                <a:sym typeface="Calibri"/>
              </a:rPr>
              <a:t>infrastructure development</a:t>
            </a:r>
          </a:p>
          <a:p>
            <a:pPr marL="514350" lvl="2" indent="-285750" algn="just">
              <a:lnSpc>
                <a:spcPct val="125000"/>
              </a:lnSpc>
              <a:spcBef>
                <a:spcPct val="0"/>
              </a:spcBef>
              <a:buClr>
                <a:srgbClr val="FF0000"/>
              </a:buClr>
              <a:buFont typeface="Courier New" panose="02070309020205020404" pitchFamily="49" charset="0"/>
              <a:buChar char="o"/>
              <a:defRPr/>
            </a:pPr>
            <a:r>
              <a:rPr lang="en-US" altLang="en-US" sz="1200" dirty="0" smtClean="0">
                <a:solidFill>
                  <a:schemeClr val="tx2"/>
                </a:solidFill>
                <a:latin typeface="Calibri" panose="020F0502020204030204" pitchFamily="34" charset="0"/>
                <a:ea typeface="Calibri"/>
                <a:cs typeface="Calibri" panose="020F0502020204030204" pitchFamily="34" charset="0"/>
                <a:sym typeface="Calibri"/>
              </a:rPr>
              <a:t>Water </a:t>
            </a:r>
            <a:r>
              <a:rPr lang="en-US" altLang="en-US" sz="1200" dirty="0">
                <a:solidFill>
                  <a:schemeClr val="tx2"/>
                </a:solidFill>
                <a:latin typeface="Calibri" panose="020F0502020204030204" pitchFamily="34" charset="0"/>
                <a:ea typeface="Calibri"/>
                <a:cs typeface="Calibri" panose="020F0502020204030204" pitchFamily="34" charset="0"/>
                <a:sym typeface="Calibri"/>
              </a:rPr>
              <a:t>supply production</a:t>
            </a:r>
          </a:p>
          <a:p>
            <a:pPr marL="514350" lvl="2" indent="-285750" algn="just">
              <a:lnSpc>
                <a:spcPct val="125000"/>
              </a:lnSpc>
              <a:spcBef>
                <a:spcPct val="0"/>
              </a:spcBef>
              <a:buClr>
                <a:srgbClr val="FF0000"/>
              </a:buClr>
              <a:buFont typeface="Courier New" panose="02070309020205020404" pitchFamily="49" charset="0"/>
              <a:buChar char="o"/>
              <a:defRPr/>
            </a:pPr>
            <a:r>
              <a:rPr lang="en-US" altLang="en-US" sz="1200" dirty="0" smtClean="0">
                <a:solidFill>
                  <a:schemeClr val="tx2"/>
                </a:solidFill>
                <a:latin typeface="Calibri" panose="020F0502020204030204" pitchFamily="34" charset="0"/>
                <a:ea typeface="Calibri"/>
                <a:cs typeface="Calibri" panose="020F0502020204030204" pitchFamily="34" charset="0"/>
                <a:sym typeface="Calibri"/>
              </a:rPr>
              <a:t>Environmental </a:t>
            </a:r>
            <a:r>
              <a:rPr lang="en-US" altLang="en-US" sz="1200" dirty="0">
                <a:solidFill>
                  <a:schemeClr val="tx2"/>
                </a:solidFill>
                <a:latin typeface="Calibri" panose="020F0502020204030204" pitchFamily="34" charset="0"/>
                <a:ea typeface="Calibri"/>
                <a:cs typeface="Calibri" panose="020F0502020204030204" pitchFamily="34" charset="0"/>
                <a:sym typeface="Calibri"/>
              </a:rPr>
              <a:t>conservation</a:t>
            </a:r>
          </a:p>
          <a:p>
            <a:pPr marL="514350" lvl="2" indent="-285750" algn="just">
              <a:lnSpc>
                <a:spcPct val="125000"/>
              </a:lnSpc>
              <a:spcBef>
                <a:spcPct val="0"/>
              </a:spcBef>
              <a:buClr>
                <a:srgbClr val="FF0000"/>
              </a:buClr>
              <a:buFont typeface="Courier New" panose="02070309020205020404" pitchFamily="49" charset="0"/>
              <a:buChar char="o"/>
              <a:defRPr/>
            </a:pPr>
            <a:r>
              <a:rPr lang="en-US" altLang="en-US" sz="1200" dirty="0" smtClean="0">
                <a:solidFill>
                  <a:schemeClr val="tx2"/>
                </a:solidFill>
                <a:latin typeface="Calibri" panose="020F0502020204030204" pitchFamily="34" charset="0"/>
                <a:ea typeface="Calibri"/>
                <a:cs typeface="Calibri" panose="020F0502020204030204" pitchFamily="34" charset="0"/>
                <a:sym typeface="Calibri"/>
              </a:rPr>
              <a:t>Waste </a:t>
            </a:r>
            <a:r>
              <a:rPr lang="en-US" altLang="en-US" sz="1200" dirty="0">
                <a:solidFill>
                  <a:schemeClr val="tx2"/>
                </a:solidFill>
                <a:latin typeface="Calibri" panose="020F0502020204030204" pitchFamily="34" charset="0"/>
                <a:ea typeface="Calibri"/>
                <a:cs typeface="Calibri" panose="020F0502020204030204" pitchFamily="34" charset="0"/>
                <a:sym typeface="Calibri"/>
              </a:rPr>
              <a:t>control systems</a:t>
            </a:r>
          </a:p>
        </p:txBody>
      </p:sp>
      <p:sp>
        <p:nvSpPr>
          <p:cNvPr id="4" name="Title 3"/>
          <p:cNvSpPr>
            <a:spLocks noGrp="1"/>
          </p:cNvSpPr>
          <p:nvPr>
            <p:ph type="title" idx="4294967295"/>
          </p:nvPr>
        </p:nvSpPr>
        <p:spPr>
          <a:xfrm>
            <a:off x="3613355" y="616744"/>
            <a:ext cx="3257550" cy="2397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Special Economic Zones Law (SEZs) (cont’d)</a:t>
            </a:r>
            <a:endParaRPr lang="en-US" dirty="0" smtClean="0">
              <a:effectLst/>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705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arallelogram 2"/>
          <p:cNvSpPr/>
          <p:nvPr/>
        </p:nvSpPr>
        <p:spPr>
          <a:xfrm>
            <a:off x="914400" y="0"/>
            <a:ext cx="7159752" cy="51435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8" name="TextBox 12"/>
          <p:cNvSpPr txBox="1">
            <a:spLocks noChangeArrowheads="1"/>
          </p:cNvSpPr>
          <p:nvPr/>
        </p:nvSpPr>
        <p:spPr bwMode="auto">
          <a:xfrm>
            <a:off x="8234363" y="295274"/>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F0853024-A7B4-46D4-BFAF-55CF030C6737}"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54</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9" name="Text Placeholder 5"/>
          <p:cNvSpPr txBox="1">
            <a:spLocks/>
          </p:cNvSpPr>
          <p:nvPr/>
        </p:nvSpPr>
        <p:spPr>
          <a:xfrm>
            <a:off x="2647612" y="452977"/>
            <a:ext cx="4018345" cy="4480181"/>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28600">
              <a:lnSpc>
                <a:spcPct val="125000"/>
              </a:lnSpc>
              <a:spcBef>
                <a:spcPct val="0"/>
              </a:spcBef>
              <a:buClr>
                <a:srgbClr val="FF0000"/>
              </a:buClr>
            </a:pPr>
            <a:r>
              <a:rPr lang="en-US" altLang="en-US" sz="1300" dirty="0" smtClean="0">
                <a:solidFill>
                  <a:schemeClr val="tx2"/>
                </a:solidFill>
                <a:latin typeface="Calibri" panose="020F0502020204030204" pitchFamily="34" charset="0"/>
                <a:cs typeface="Calibri" panose="020F0502020204030204" pitchFamily="34" charset="0"/>
                <a:sym typeface="Calibri" panose="020F0502020204030204" pitchFamily="34" charset="0"/>
              </a:rPr>
              <a:t>Production based industries</a:t>
            </a:r>
          </a:p>
          <a:p>
            <a:pPr marL="687388" lvl="2" indent="-287338">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Goods </a:t>
            </a:r>
            <a:r>
              <a:rPr lang="en-US" altLang="en-US" sz="1300" dirty="0">
                <a:solidFill>
                  <a:schemeClr val="tx2"/>
                </a:solidFill>
                <a:latin typeface="Calibri" panose="020F0502020204030204" pitchFamily="34" charset="0"/>
                <a:cs typeface="Calibri" panose="020F0502020204030204" pitchFamily="34" charset="0"/>
              </a:rPr>
              <a:t>processing</a:t>
            </a:r>
          </a:p>
          <a:p>
            <a:pPr marL="687388" lvl="2" indent="-287338">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Hi-tech </a:t>
            </a:r>
            <a:r>
              <a:rPr lang="en-US" altLang="en-US" sz="1300" dirty="0">
                <a:solidFill>
                  <a:schemeClr val="tx2"/>
                </a:solidFill>
                <a:latin typeface="Calibri" panose="020F0502020204030204" pitchFamily="34" charset="0"/>
                <a:cs typeface="Calibri" panose="020F0502020204030204" pitchFamily="34" charset="0"/>
              </a:rPr>
              <a:t>goods manufacturing</a:t>
            </a:r>
          </a:p>
          <a:p>
            <a:pPr marL="687388" lvl="2" indent="-287338">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Agriculture</a:t>
            </a:r>
            <a:endParaRPr lang="en-US" altLang="en-US" sz="1300" dirty="0">
              <a:solidFill>
                <a:schemeClr val="tx2"/>
              </a:solidFill>
              <a:latin typeface="Calibri" panose="020F0502020204030204" pitchFamily="34" charset="0"/>
              <a:cs typeface="Calibri" panose="020F0502020204030204" pitchFamily="34" charset="0"/>
            </a:endParaRPr>
          </a:p>
          <a:p>
            <a:pPr marL="687388" lvl="2" indent="-287338">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Livestock </a:t>
            </a:r>
            <a:r>
              <a:rPr lang="en-US" altLang="en-US" sz="1300" dirty="0">
                <a:solidFill>
                  <a:schemeClr val="tx2"/>
                </a:solidFill>
                <a:latin typeface="Calibri" panose="020F0502020204030204" pitchFamily="34" charset="0"/>
                <a:cs typeface="Calibri" panose="020F0502020204030204" pitchFamily="34" charset="0"/>
              </a:rPr>
              <a:t>breeding and fisheries</a:t>
            </a:r>
          </a:p>
          <a:p>
            <a:pPr marL="687388" lvl="2" indent="-287338">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Mineral </a:t>
            </a:r>
            <a:r>
              <a:rPr lang="en-US" altLang="en-US" sz="1300" dirty="0">
                <a:solidFill>
                  <a:schemeClr val="tx2"/>
                </a:solidFill>
                <a:latin typeface="Calibri" panose="020F0502020204030204" pitchFamily="34" charset="0"/>
                <a:cs typeface="Calibri" panose="020F0502020204030204" pitchFamily="34" charset="0"/>
              </a:rPr>
              <a:t>produce</a:t>
            </a:r>
          </a:p>
          <a:p>
            <a:pPr marL="687388" lvl="2" indent="-287338">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Forestry </a:t>
            </a:r>
            <a:r>
              <a:rPr lang="en-US" altLang="en-US" sz="1300" dirty="0">
                <a:solidFill>
                  <a:schemeClr val="tx2"/>
                </a:solidFill>
                <a:latin typeface="Calibri" panose="020F0502020204030204" pitchFamily="34" charset="0"/>
                <a:cs typeface="Calibri" panose="020F0502020204030204" pitchFamily="34" charset="0"/>
              </a:rPr>
              <a:t>produce</a:t>
            </a:r>
          </a:p>
          <a:p>
            <a:pPr marL="793750" lvl="2" indent="-285750">
              <a:lnSpc>
                <a:spcPct val="125000"/>
              </a:lnSpc>
              <a:spcBef>
                <a:spcPct val="0"/>
              </a:spcBef>
              <a:buClr>
                <a:srgbClr val="FF0000"/>
              </a:buClr>
              <a:buFont typeface="Courier New" panose="02070309020205020404" pitchFamily="49" charset="0"/>
              <a:buChar char="o"/>
            </a:pPr>
            <a:endParaRPr lang="en-US" altLang="en-US" sz="1300" dirty="0" smtClean="0">
              <a:solidFill>
                <a:schemeClr val="tx2"/>
              </a:solidFill>
              <a:latin typeface="Calibri" panose="020F0502020204030204" pitchFamily="34" charset="0"/>
              <a:cs typeface="Calibri" panose="020F0502020204030204" pitchFamily="34" charset="0"/>
            </a:endParaRPr>
          </a:p>
          <a:p>
            <a:pPr marL="228600">
              <a:lnSpc>
                <a:spcPct val="125000"/>
              </a:lnSpc>
              <a:spcBef>
                <a:spcPct val="0"/>
              </a:spcBef>
              <a:buClr>
                <a:srgbClr val="FF0000"/>
              </a:buClr>
            </a:pPr>
            <a:r>
              <a:rPr lang="en-US" altLang="en-US" sz="1300" dirty="0" smtClean="0">
                <a:solidFill>
                  <a:schemeClr val="tx2"/>
                </a:solidFill>
                <a:latin typeface="Calibri" panose="020F0502020204030204" pitchFamily="34" charset="0"/>
                <a:cs typeface="Calibri" panose="020F0502020204030204" pitchFamily="34" charset="0"/>
                <a:sym typeface="Calibri" panose="020F0502020204030204" pitchFamily="34" charset="0"/>
              </a:rPr>
              <a:t>Services based industries</a:t>
            </a:r>
          </a:p>
          <a:p>
            <a:pPr marL="687388" lvl="2" indent="-285750">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Trade</a:t>
            </a:r>
            <a:endParaRPr lang="en-US" altLang="en-US" sz="1300" dirty="0">
              <a:solidFill>
                <a:schemeClr val="tx2"/>
              </a:solidFill>
              <a:latin typeface="Calibri" panose="020F0502020204030204" pitchFamily="34" charset="0"/>
              <a:cs typeface="Calibri" panose="020F0502020204030204" pitchFamily="34" charset="0"/>
            </a:endParaRPr>
          </a:p>
          <a:p>
            <a:pPr marL="687388" lvl="2" indent="-285750">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Logistics </a:t>
            </a:r>
            <a:r>
              <a:rPr lang="en-US" altLang="en-US" sz="1300" dirty="0">
                <a:solidFill>
                  <a:schemeClr val="tx2"/>
                </a:solidFill>
                <a:latin typeface="Calibri" panose="020F0502020204030204" pitchFamily="34" charset="0"/>
                <a:cs typeface="Calibri" panose="020F0502020204030204" pitchFamily="34" charset="0"/>
              </a:rPr>
              <a:t>and transport</a:t>
            </a:r>
          </a:p>
          <a:p>
            <a:pPr marL="687388" lvl="2" indent="-285750">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Storage </a:t>
            </a:r>
            <a:r>
              <a:rPr lang="en-US" altLang="en-US" sz="1300" dirty="0">
                <a:solidFill>
                  <a:schemeClr val="tx2"/>
                </a:solidFill>
                <a:latin typeface="Calibri" panose="020F0502020204030204" pitchFamily="34" charset="0"/>
                <a:cs typeface="Calibri" panose="020F0502020204030204" pitchFamily="34" charset="0"/>
              </a:rPr>
              <a:t>and warehousing</a:t>
            </a:r>
          </a:p>
          <a:p>
            <a:pPr marL="687388" lvl="2" indent="-285750">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Hotels </a:t>
            </a:r>
            <a:r>
              <a:rPr lang="en-US" altLang="en-US" sz="1300" dirty="0">
                <a:solidFill>
                  <a:schemeClr val="tx2"/>
                </a:solidFill>
                <a:latin typeface="Calibri" panose="020F0502020204030204" pitchFamily="34" charset="0"/>
                <a:cs typeface="Calibri" panose="020F0502020204030204" pitchFamily="34" charset="0"/>
              </a:rPr>
              <a:t>and tourism</a:t>
            </a:r>
          </a:p>
          <a:p>
            <a:pPr marL="687388" lvl="2" indent="-285750">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Education </a:t>
            </a:r>
            <a:r>
              <a:rPr lang="en-US" altLang="en-US" sz="1300" dirty="0">
                <a:solidFill>
                  <a:schemeClr val="tx2"/>
                </a:solidFill>
                <a:latin typeface="Calibri" panose="020F0502020204030204" pitchFamily="34" charset="0"/>
                <a:cs typeface="Calibri" panose="020F0502020204030204" pitchFamily="34" charset="0"/>
              </a:rPr>
              <a:t>and health</a:t>
            </a:r>
          </a:p>
          <a:p>
            <a:pPr marL="687388" lvl="2" indent="-285750">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Residential </a:t>
            </a:r>
            <a:r>
              <a:rPr lang="en-US" altLang="en-US" sz="1300" dirty="0">
                <a:solidFill>
                  <a:schemeClr val="tx2"/>
                </a:solidFill>
                <a:latin typeface="Calibri" panose="020F0502020204030204" pitchFamily="34" charset="0"/>
                <a:cs typeface="Calibri" panose="020F0502020204030204" pitchFamily="34" charset="0"/>
              </a:rPr>
              <a:t>facilities</a:t>
            </a:r>
          </a:p>
          <a:p>
            <a:pPr marL="687388" lvl="2" indent="-285750">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Infrastructure </a:t>
            </a:r>
            <a:r>
              <a:rPr lang="en-US" altLang="en-US" sz="1300" dirty="0">
                <a:solidFill>
                  <a:schemeClr val="tx2"/>
                </a:solidFill>
                <a:latin typeface="Calibri" panose="020F0502020204030204" pitchFamily="34" charset="0"/>
                <a:cs typeface="Calibri" panose="020F0502020204030204" pitchFamily="34" charset="0"/>
              </a:rPr>
              <a:t>supply and support centers</a:t>
            </a:r>
          </a:p>
          <a:p>
            <a:pPr marL="687388" lvl="2" indent="-285750">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Green </a:t>
            </a:r>
            <a:r>
              <a:rPr lang="en-US" altLang="en-US" sz="1300" dirty="0">
                <a:solidFill>
                  <a:schemeClr val="tx2"/>
                </a:solidFill>
                <a:latin typeface="Calibri" panose="020F0502020204030204" pitchFamily="34" charset="0"/>
                <a:cs typeface="Calibri" panose="020F0502020204030204" pitchFamily="34" charset="0"/>
              </a:rPr>
              <a:t>spaces</a:t>
            </a:r>
          </a:p>
          <a:p>
            <a:pPr marL="687388" lvl="2" indent="-285750">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Recreation </a:t>
            </a:r>
            <a:r>
              <a:rPr lang="en-US" altLang="en-US" sz="1300" dirty="0">
                <a:solidFill>
                  <a:schemeClr val="tx2"/>
                </a:solidFill>
                <a:latin typeface="Calibri" panose="020F0502020204030204" pitchFamily="34" charset="0"/>
                <a:cs typeface="Calibri" panose="020F0502020204030204" pitchFamily="34" charset="0"/>
              </a:rPr>
              <a:t>centers and resorts</a:t>
            </a:r>
          </a:p>
        </p:txBody>
      </p:sp>
      <p:sp>
        <p:nvSpPr>
          <p:cNvPr id="5" name="Title 4"/>
          <p:cNvSpPr>
            <a:spLocks noGrp="1"/>
          </p:cNvSpPr>
          <p:nvPr>
            <p:ph type="title" idx="4294967295"/>
          </p:nvPr>
        </p:nvSpPr>
        <p:spPr>
          <a:xfrm>
            <a:off x="3336113" y="168274"/>
            <a:ext cx="3409950" cy="3159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Special Economic Zones Law (SEZs) (cont’d)</a:t>
            </a:r>
            <a:endParaRPr lang="en-US" dirty="0" smtClean="0">
              <a:effectLst/>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7999" y="2823861"/>
            <a:ext cx="3581401" cy="2875374"/>
          </a:xfrm>
          <a:prstGeom prst="rect">
            <a:avLst/>
          </a:prstGeom>
        </p:spPr>
      </p:pic>
      <p:sp>
        <p:nvSpPr>
          <p:cNvPr id="17" name="Right Triangle 16"/>
          <p:cNvSpPr/>
          <p:nvPr/>
        </p:nvSpPr>
        <p:spPr>
          <a:xfrm rot="5400000">
            <a:off x="6918388" y="2763472"/>
            <a:ext cx="2913343" cy="303412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674277"/>
            <a:ext cx="3215172" cy="2821754"/>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6770"/>
          <a:stretch/>
        </p:blipFill>
        <p:spPr>
          <a:xfrm>
            <a:off x="-802817" y="-309507"/>
            <a:ext cx="2555417" cy="2667000"/>
          </a:xfrm>
          <a:prstGeom prst="rect">
            <a:avLst/>
          </a:prstGeom>
        </p:spPr>
      </p:pic>
      <p:sp>
        <p:nvSpPr>
          <p:cNvPr id="14" name="Right Triangle 13"/>
          <p:cNvSpPr/>
          <p:nvPr/>
        </p:nvSpPr>
        <p:spPr>
          <a:xfrm>
            <a:off x="7026304" y="-517525"/>
            <a:ext cx="2865819" cy="29718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sp>
        <p:nvSpPr>
          <p:cNvPr id="15" name="Right Triangle 14"/>
          <p:cNvSpPr/>
          <p:nvPr/>
        </p:nvSpPr>
        <p:spPr>
          <a:xfrm rot="16200000">
            <a:off x="-622903" y="-628047"/>
            <a:ext cx="2994025" cy="299282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pic>
        <p:nvPicPr>
          <p:cNvPr id="86025"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86028" name="TextBox 19"/>
          <p:cNvSpPr txBox="1">
            <a:spLocks noChangeArrowheads="1"/>
          </p:cNvSpPr>
          <p:nvPr/>
        </p:nvSpPr>
        <p:spPr bwMode="auto">
          <a:xfrm>
            <a:off x="8231188" y="284163"/>
            <a:ext cx="55562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0FE15C2B-3253-4210-853A-B35C7DCC9E6F}"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55</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817" y="3028950"/>
            <a:ext cx="2980867" cy="2670285"/>
          </a:xfrm>
          <a:prstGeom prst="rtTriangle">
            <a:avLst/>
          </a:prstGeom>
        </p:spPr>
      </p:pic>
      <p:sp>
        <p:nvSpPr>
          <p:cNvPr id="13" name="Text Placeholder 5"/>
          <p:cNvSpPr txBox="1">
            <a:spLocks/>
          </p:cNvSpPr>
          <p:nvPr/>
        </p:nvSpPr>
        <p:spPr>
          <a:xfrm>
            <a:off x="1153728" y="623150"/>
            <a:ext cx="6704428" cy="42346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just">
              <a:lnSpc>
                <a:spcPct val="125000"/>
              </a:lnSpc>
              <a:spcBef>
                <a:spcPct val="0"/>
              </a:spcBef>
              <a:buClr>
                <a:srgbClr val="FF0000"/>
              </a:buClr>
              <a:defRPr/>
            </a:pP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The Myanmar Special Economic Zones Law (No. 1/2014) was passed in January 2014 and stipulates the following tax incentives for investors in SEZs</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228600">
              <a:lnSpc>
                <a:spcPct val="125000"/>
              </a:lnSpc>
              <a:spcBef>
                <a:spcPct val="0"/>
              </a:spcBef>
              <a:buClr>
                <a:srgbClr val="FF0000"/>
              </a:buClr>
              <a:defRPr/>
            </a:pP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514350" indent="-285750" algn="just">
              <a:lnSpc>
                <a:spcPct val="125000"/>
              </a:lnSpc>
              <a:spcBef>
                <a:spcPct val="0"/>
              </a:spcBef>
              <a:buClr>
                <a:srgbClr val="FF0000"/>
              </a:buClr>
              <a:buFont typeface="Courier New" panose="02070309020205020404" pitchFamily="49" charset="0"/>
              <a:buChar char="o"/>
              <a:defRPr/>
            </a:pPr>
            <a:r>
              <a:rPr lang="en-US" altLang="en-US" sz="1300" dirty="0" smtClean="0">
                <a:solidFill>
                  <a:schemeClr val="tx2"/>
                </a:solidFill>
                <a:latin typeface="Calibri" panose="020F0502020204030204" pitchFamily="34" charset="0"/>
                <a:cs typeface="Calibri" panose="020F0502020204030204" pitchFamily="34" charset="0"/>
                <a:sym typeface="Calibri" panose="020F0502020204030204" pitchFamily="34" charset="0"/>
              </a:rPr>
              <a:t>Income </a:t>
            </a:r>
            <a:r>
              <a:rPr lang="en-US" altLang="en-US" sz="1300" dirty="0">
                <a:solidFill>
                  <a:schemeClr val="tx2"/>
                </a:solidFill>
                <a:latin typeface="Calibri" panose="020F0502020204030204" pitchFamily="34" charset="0"/>
                <a:cs typeface="Calibri" panose="020F0502020204030204" pitchFamily="34" charset="0"/>
                <a:sym typeface="Calibri" panose="020F0502020204030204" pitchFamily="34" charset="0"/>
              </a:rPr>
              <a:t>tax exemption for the first seven years from the date commercial operations commence within an exempted zone or an exempted business</a:t>
            </a:r>
          </a:p>
          <a:p>
            <a:pPr marL="514350" indent="-285750" algn="just">
              <a:lnSpc>
                <a:spcPct val="125000"/>
              </a:lnSpc>
              <a:spcBef>
                <a:spcPct val="0"/>
              </a:spcBef>
              <a:buClr>
                <a:srgbClr val="FF0000"/>
              </a:buClr>
              <a:buFont typeface="Courier New" panose="02070309020205020404" pitchFamily="49" charset="0"/>
              <a:buChar char="o"/>
              <a:defRPr/>
            </a:pPr>
            <a:r>
              <a:rPr lang="en-US" altLang="en-US" sz="1300" dirty="0" smtClean="0">
                <a:solidFill>
                  <a:schemeClr val="tx2"/>
                </a:solidFill>
                <a:latin typeface="Calibri" panose="020F0502020204030204" pitchFamily="34" charset="0"/>
                <a:cs typeface="Calibri" panose="020F0502020204030204" pitchFamily="34" charset="0"/>
                <a:sym typeface="Calibri" panose="020F0502020204030204" pitchFamily="34" charset="0"/>
              </a:rPr>
              <a:t>Income </a:t>
            </a:r>
            <a:r>
              <a:rPr lang="en-US" altLang="en-US" sz="1300" dirty="0">
                <a:solidFill>
                  <a:schemeClr val="tx2"/>
                </a:solidFill>
                <a:latin typeface="Calibri" panose="020F0502020204030204" pitchFamily="34" charset="0"/>
                <a:cs typeface="Calibri" panose="020F0502020204030204" pitchFamily="34" charset="0"/>
                <a:sym typeface="Calibri" panose="020F0502020204030204" pitchFamily="34" charset="0"/>
              </a:rPr>
              <a:t>tax exemption for the first five years from the date commercial operations commence for businesses located within a promoted zone or a SEZ</a:t>
            </a:r>
          </a:p>
          <a:p>
            <a:pPr marL="514350" indent="-285750" algn="just">
              <a:lnSpc>
                <a:spcPct val="125000"/>
              </a:lnSpc>
              <a:spcBef>
                <a:spcPct val="0"/>
              </a:spcBef>
              <a:buClr>
                <a:srgbClr val="FF0000"/>
              </a:buClr>
              <a:buFont typeface="Courier New" panose="02070309020205020404" pitchFamily="49" charset="0"/>
              <a:buChar char="o"/>
              <a:defRPr/>
            </a:pPr>
            <a:r>
              <a:rPr lang="en-US" altLang="en-US" sz="1300" dirty="0" smtClean="0">
                <a:solidFill>
                  <a:schemeClr val="tx2"/>
                </a:solidFill>
                <a:latin typeface="Calibri" panose="020F0502020204030204" pitchFamily="34" charset="0"/>
                <a:cs typeface="Calibri" panose="020F0502020204030204" pitchFamily="34" charset="0"/>
                <a:sym typeface="Calibri" panose="020F0502020204030204" pitchFamily="34" charset="0"/>
              </a:rPr>
              <a:t>50</a:t>
            </a:r>
            <a:r>
              <a:rPr lang="en-US" altLang="en-US" sz="1300" dirty="0">
                <a:solidFill>
                  <a:schemeClr val="tx2"/>
                </a:solidFill>
                <a:latin typeface="Calibri" panose="020F0502020204030204" pitchFamily="34" charset="0"/>
                <a:cs typeface="Calibri" panose="020F0502020204030204" pitchFamily="34" charset="0"/>
                <a:sym typeface="Calibri" panose="020F0502020204030204" pitchFamily="34" charset="0"/>
              </a:rPr>
              <a:t>% income tax reduction for the second five year period for businesses within an exempted or promoted zone</a:t>
            </a:r>
          </a:p>
          <a:p>
            <a:pPr marL="514350" indent="-285750" algn="just">
              <a:lnSpc>
                <a:spcPct val="125000"/>
              </a:lnSpc>
              <a:spcBef>
                <a:spcPct val="0"/>
              </a:spcBef>
              <a:buClr>
                <a:srgbClr val="FF0000"/>
              </a:buClr>
              <a:buFont typeface="Courier New" panose="02070309020205020404" pitchFamily="49" charset="0"/>
              <a:buChar char="o"/>
              <a:defRPr/>
            </a:pPr>
            <a:r>
              <a:rPr lang="en-US" altLang="en-US" sz="1300" dirty="0" smtClean="0">
                <a:solidFill>
                  <a:schemeClr val="tx2"/>
                </a:solidFill>
                <a:latin typeface="Calibri" panose="020F0502020204030204" pitchFamily="34" charset="0"/>
                <a:cs typeface="Calibri" panose="020F0502020204030204" pitchFamily="34" charset="0"/>
                <a:sym typeface="Calibri" panose="020F0502020204030204" pitchFamily="34" charset="0"/>
              </a:rPr>
              <a:t>50</a:t>
            </a:r>
            <a:r>
              <a:rPr lang="en-US" altLang="en-US" sz="1300" dirty="0">
                <a:solidFill>
                  <a:schemeClr val="tx2"/>
                </a:solidFill>
                <a:latin typeface="Calibri" panose="020F0502020204030204" pitchFamily="34" charset="0"/>
                <a:cs typeface="Calibri" panose="020F0502020204030204" pitchFamily="34" charset="0"/>
                <a:sym typeface="Calibri" panose="020F0502020204030204" pitchFamily="34" charset="0"/>
              </a:rPr>
              <a:t>% income tax reduction for the third five year period on profits derived from the reinvestment of a business that is within an exempted or promoted zone (subject to conditions)</a:t>
            </a:r>
          </a:p>
          <a:p>
            <a:pPr marL="514350" indent="-285750" algn="just">
              <a:lnSpc>
                <a:spcPct val="125000"/>
              </a:lnSpc>
              <a:spcBef>
                <a:spcPct val="0"/>
              </a:spcBef>
              <a:buClr>
                <a:srgbClr val="FF0000"/>
              </a:buClr>
              <a:buFont typeface="Courier New" panose="02070309020205020404" pitchFamily="49" charset="0"/>
              <a:buChar char="o"/>
              <a:defRPr/>
            </a:pPr>
            <a:r>
              <a:rPr lang="en-US" altLang="en-US" sz="1300" dirty="0" smtClean="0">
                <a:solidFill>
                  <a:schemeClr val="tx2"/>
                </a:solidFill>
                <a:latin typeface="Calibri" panose="020F0502020204030204" pitchFamily="34" charset="0"/>
                <a:cs typeface="Calibri" panose="020F0502020204030204" pitchFamily="34" charset="0"/>
                <a:sym typeface="Calibri" panose="020F0502020204030204" pitchFamily="34" charset="0"/>
              </a:rPr>
              <a:t>Import </a:t>
            </a:r>
            <a:r>
              <a:rPr lang="en-US" altLang="en-US" sz="1300" dirty="0">
                <a:solidFill>
                  <a:schemeClr val="tx2"/>
                </a:solidFill>
                <a:latin typeface="Calibri" panose="020F0502020204030204" pitchFamily="34" charset="0"/>
                <a:cs typeface="Calibri" panose="020F0502020204030204" pitchFamily="34" charset="0"/>
                <a:sym typeface="Calibri" panose="020F0502020204030204" pitchFamily="34" charset="0"/>
              </a:rPr>
              <a:t>duty exemption on the importation of raw materials, machinery, equipment and other specific goods which are used for prescribed activities in an exempted zone</a:t>
            </a:r>
          </a:p>
          <a:p>
            <a:pPr marL="514350" indent="-285750" algn="just">
              <a:lnSpc>
                <a:spcPct val="125000"/>
              </a:lnSpc>
              <a:spcBef>
                <a:spcPct val="0"/>
              </a:spcBef>
              <a:buClr>
                <a:srgbClr val="FF0000"/>
              </a:buClr>
              <a:buFont typeface="Courier New" panose="02070309020205020404" pitchFamily="49" charset="0"/>
              <a:buChar char="o"/>
              <a:defRPr/>
            </a:pPr>
            <a:r>
              <a:rPr lang="en-US" altLang="en-US" sz="1300" dirty="0" smtClean="0">
                <a:solidFill>
                  <a:schemeClr val="tx2"/>
                </a:solidFill>
                <a:latin typeface="Calibri" panose="020F0502020204030204" pitchFamily="34" charset="0"/>
                <a:cs typeface="Calibri" panose="020F0502020204030204" pitchFamily="34" charset="0"/>
                <a:sym typeface="Calibri" panose="020F0502020204030204" pitchFamily="34" charset="0"/>
              </a:rPr>
              <a:t>Import </a:t>
            </a:r>
            <a:r>
              <a:rPr lang="en-US" altLang="en-US" sz="1300" dirty="0">
                <a:solidFill>
                  <a:schemeClr val="tx2"/>
                </a:solidFill>
                <a:latin typeface="Calibri" panose="020F0502020204030204" pitchFamily="34" charset="0"/>
                <a:cs typeface="Calibri" panose="020F0502020204030204" pitchFamily="34" charset="0"/>
                <a:sym typeface="Calibri" panose="020F0502020204030204" pitchFamily="34" charset="0"/>
              </a:rPr>
              <a:t>duty exemption or 50% reduction for up to five years on raw materials, machinery and equipment that is imported by a business located within a promoted zone</a:t>
            </a:r>
          </a:p>
          <a:p>
            <a:pPr marL="514350" indent="-285750" algn="just">
              <a:lnSpc>
                <a:spcPct val="125000"/>
              </a:lnSpc>
              <a:spcBef>
                <a:spcPct val="0"/>
              </a:spcBef>
              <a:buClr>
                <a:srgbClr val="FF0000"/>
              </a:buClr>
              <a:buFont typeface="Courier New" panose="02070309020205020404" pitchFamily="49" charset="0"/>
              <a:buChar char="o"/>
              <a:defRPr/>
            </a:pPr>
            <a:r>
              <a:rPr lang="en-US" altLang="en-US" sz="1300" dirty="0" smtClean="0">
                <a:solidFill>
                  <a:schemeClr val="tx2"/>
                </a:solidFill>
                <a:latin typeface="Calibri" panose="020F0502020204030204" pitchFamily="34" charset="0"/>
                <a:cs typeface="Calibri" panose="020F0502020204030204" pitchFamily="34" charset="0"/>
                <a:sym typeface="Calibri" panose="020F0502020204030204" pitchFamily="34" charset="0"/>
              </a:rPr>
              <a:t>Losses </a:t>
            </a:r>
            <a:r>
              <a:rPr lang="en-US" altLang="en-US" sz="1300" dirty="0">
                <a:solidFill>
                  <a:schemeClr val="tx2"/>
                </a:solidFill>
                <a:latin typeface="Calibri" panose="020F0502020204030204" pitchFamily="34" charset="0"/>
                <a:cs typeface="Calibri" panose="020F0502020204030204" pitchFamily="34" charset="0"/>
                <a:sym typeface="Calibri" panose="020F0502020204030204" pitchFamily="34" charset="0"/>
              </a:rPr>
              <a:t>carried forward for five years from the date the loss was incurred</a:t>
            </a:r>
          </a:p>
        </p:txBody>
      </p:sp>
      <p:sp>
        <p:nvSpPr>
          <p:cNvPr id="2" name="Title 1"/>
          <p:cNvSpPr>
            <a:spLocks noGrp="1"/>
          </p:cNvSpPr>
          <p:nvPr>
            <p:ph type="title" idx="4294967295"/>
          </p:nvPr>
        </p:nvSpPr>
        <p:spPr>
          <a:xfrm>
            <a:off x="3962400" y="335587"/>
            <a:ext cx="1412846" cy="2397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SEZs: Incentives</a:t>
            </a:r>
            <a:endParaRPr lang="en-US" dirty="0" smtClean="0">
              <a:effectLst/>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3"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94215" name="TextBox 10"/>
          <p:cNvSpPr txBox="1">
            <a:spLocks noChangeArrowheads="1"/>
          </p:cNvSpPr>
          <p:nvPr/>
        </p:nvSpPr>
        <p:spPr bwMode="auto">
          <a:xfrm>
            <a:off x="8234363" y="295274"/>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46735B91-586D-4387-9BF7-EEBF9190F4A2}"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56</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60" r="77649" b="3811"/>
          <a:stretch/>
        </p:blipFill>
        <p:spPr>
          <a:xfrm>
            <a:off x="-76200" y="0"/>
            <a:ext cx="1524000" cy="5162550"/>
          </a:xfrm>
          <a:prstGeom prst="rect">
            <a:avLst/>
          </a:prstGeom>
        </p:spPr>
      </p:pic>
      <p:sp>
        <p:nvSpPr>
          <p:cNvPr id="7" name="Text Placeholder 5"/>
          <p:cNvSpPr txBox="1">
            <a:spLocks/>
          </p:cNvSpPr>
          <p:nvPr/>
        </p:nvSpPr>
        <p:spPr>
          <a:xfrm>
            <a:off x="2133600" y="736600"/>
            <a:ext cx="5791200" cy="404495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just">
              <a:lnSpc>
                <a:spcPct val="125000"/>
              </a:lnSpc>
              <a:spcBef>
                <a:spcPct val="0"/>
              </a:spcBef>
              <a:buClr>
                <a:srgbClr val="FF0000"/>
              </a:buClr>
              <a:defRPr/>
            </a:pP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According to Section 56 of the MIL, foreign investors may transfer the following funds abroad relating to the investments made under this Law</a:t>
            </a: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228600" algn="just">
              <a:lnSpc>
                <a:spcPct val="125000"/>
              </a:lnSpc>
              <a:spcBef>
                <a:spcPct val="0"/>
              </a:spcBef>
              <a:buClr>
                <a:srgbClr val="FF0000"/>
              </a:buClr>
              <a:defRPr/>
            </a:pPr>
            <a:endPar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403225" indent="-285750"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capital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designated under the provisions relating to capital account rules stipulated by the Central Bank of Myanmar;</a:t>
            </a:r>
          </a:p>
          <a:p>
            <a:pPr marL="403225" indent="-285750"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proceeds</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profits from the asset, dividends, royalties, patent fees, license fees, technical assistance and management fees, shares and other current income resulting from any investment under this Law;</a:t>
            </a:r>
          </a:p>
          <a:p>
            <a:pPr marL="403225" indent="-285750"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proceeds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from the total or partial sale or liquidation of an investment;</a:t>
            </a:r>
          </a:p>
          <a:p>
            <a:pPr marL="403225" indent="-285750"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payments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made under a contract, including a loan agreement;</a:t>
            </a:r>
          </a:p>
          <a:p>
            <a:pPr marL="403225" indent="-285750"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payments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resulting from any settlement of investment disputes;</a:t>
            </a:r>
          </a:p>
          <a:p>
            <a:pPr marL="403225" indent="-285750"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other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compensation or money as compensation under the investment or expropriation;</a:t>
            </a:r>
          </a:p>
          <a:p>
            <a:pPr marL="403225" indent="-285750"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remuneration</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salary and earnings of foreign experts legally employed in the Union of Myanmar</a:t>
            </a:r>
          </a:p>
          <a:p>
            <a:pPr marL="228600">
              <a:lnSpc>
                <a:spcPct val="125000"/>
              </a:lnSpc>
              <a:spcBef>
                <a:spcPct val="0"/>
              </a:spcBef>
              <a:buClr>
                <a:srgbClr val="FF0000"/>
              </a:buClr>
              <a:defRPr/>
            </a:pPr>
            <a:endPar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le 1"/>
          <p:cNvSpPr>
            <a:spLocks noGrp="1"/>
          </p:cNvSpPr>
          <p:nvPr>
            <p:ph type="title" idx="4294967295"/>
          </p:nvPr>
        </p:nvSpPr>
        <p:spPr>
          <a:xfrm>
            <a:off x="3705225" y="369070"/>
            <a:ext cx="2647950" cy="2397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Right to transfer foreign currency</a:t>
            </a:r>
            <a:r>
              <a:rPr lang="en-US" sz="2300" b="0" kern="1200" baseline="0" dirty="0" smtClean="0">
                <a:solidFill>
                  <a:schemeClr val="tx1"/>
                </a:solidFill>
                <a:effectLst/>
                <a:latin typeface="Montserrat Hairline" charset="0"/>
                <a:ea typeface="+mn-ea"/>
                <a:cs typeface="Calibri" panose="020F0502020204030204" pitchFamily="34" charset="0"/>
              </a:rPr>
              <a:t> </a:t>
            </a:r>
            <a:endParaRPr lang="en-US" dirty="0" smtClean="0">
              <a:effectLst/>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1923" name="TextBox 5"/>
          <p:cNvSpPr txBox="1">
            <a:spLocks noChangeArrowheads="1"/>
          </p:cNvSpPr>
          <p:nvPr/>
        </p:nvSpPr>
        <p:spPr bwMode="auto">
          <a:xfrm>
            <a:off x="8143875" y="231775"/>
            <a:ext cx="5556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22CC4258-B45D-4998-8A1E-F48405B559E6}" type="slidenum">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57</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9" name="Oval 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81926" name="TextBox 9"/>
          <p:cNvSpPr txBox="1">
            <a:spLocks noChangeArrowheads="1"/>
          </p:cNvSpPr>
          <p:nvPr/>
        </p:nvSpPr>
        <p:spPr bwMode="auto">
          <a:xfrm>
            <a:off x="8223250"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B08843AE-C23D-4913-936E-C3919E6DB4DD}"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57</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81927"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314450"/>
            <a:ext cx="91440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5"/>
          <p:cNvSpPr txBox="1">
            <a:spLocks/>
          </p:cNvSpPr>
          <p:nvPr/>
        </p:nvSpPr>
        <p:spPr>
          <a:xfrm>
            <a:off x="373640" y="1897452"/>
            <a:ext cx="8158933" cy="1615698"/>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No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consolidated employment law – numerous acts containing provisions relating to employment and workers’ rights</a:t>
            </a:r>
          </a:p>
          <a:p>
            <a:pPr marL="514350" indent="-285750"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Minimum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wage stipulated by minimum wage committee</a:t>
            </a:r>
          </a:p>
          <a:p>
            <a:pPr marL="514350" indent="-285750"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Only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Myanmar citizens must be appointed for works which do not require skills</a:t>
            </a:r>
          </a:p>
          <a:p>
            <a:pPr marL="514350" indent="-285750"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Skilled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citizen and foreign workers, technicians, and staff shall be appointed  by signing an employment contract between employer and employee in accordance with the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labour</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laws and </a:t>
            </a: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rules</a:t>
            </a: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3" name="Title 2"/>
          <p:cNvSpPr>
            <a:spLocks noGrp="1"/>
          </p:cNvSpPr>
          <p:nvPr>
            <p:ph type="title" idx="4294967295"/>
          </p:nvPr>
        </p:nvSpPr>
        <p:spPr>
          <a:xfrm>
            <a:off x="3781425" y="1462719"/>
            <a:ext cx="1581150" cy="304800"/>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Employment Issues</a:t>
            </a:r>
            <a:endParaRPr lang="en-US" dirty="0" smtClean="0">
              <a:effectLst/>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47037" b="6248"/>
          <a:stretch/>
        </p:blipFill>
        <p:spPr>
          <a:xfrm>
            <a:off x="0" y="3028950"/>
            <a:ext cx="9144000" cy="2114550"/>
          </a:xfrm>
          <a:prstGeom prst="rect">
            <a:avLst/>
          </a:prstGeom>
        </p:spPr>
      </p:pic>
      <p:pic>
        <p:nvPicPr>
          <p:cNvPr id="8294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82950" name="TextBox 8"/>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27ACB5CA-E8FD-4007-866B-41FBD0A071A1}"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58</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6" name="Text Placeholder 5"/>
          <p:cNvSpPr txBox="1">
            <a:spLocks/>
          </p:cNvSpPr>
          <p:nvPr/>
        </p:nvSpPr>
        <p:spPr>
          <a:xfrm>
            <a:off x="533401" y="819150"/>
            <a:ext cx="7620000" cy="1979216"/>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entitlements and rights in the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labour</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laws and rules, including minimum wages and salary, leave, holiday, overtime fee, damages, compensation of the workman, social welfare, and other insurance relating to workers in stipulating the rights and duties of employers and employees and occupational terms and conditions should be stipulated in the employment contract </a:t>
            </a:r>
            <a:endPar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514350" indent="-285750" algn="just">
              <a:lnSpc>
                <a:spcPct val="125000"/>
              </a:lnSpc>
              <a:spcBef>
                <a:spcPct val="0"/>
              </a:spcBef>
              <a:buClr>
                <a:srgbClr val="FF0000"/>
              </a:buClr>
              <a:buFont typeface="Wingdings" panose="05000000000000000000" pitchFamily="2" charset="2"/>
              <a:buChar char="v"/>
            </a:pP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514350" indent="-285750"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disputes arising among employers, among workers, between employers and workers, and technicians or staff shall be settled in accordance with the applicable laws.</a:t>
            </a:r>
          </a:p>
        </p:txBody>
      </p:sp>
      <p:sp>
        <p:nvSpPr>
          <p:cNvPr id="3" name="Title 2"/>
          <p:cNvSpPr>
            <a:spLocks noGrp="1"/>
          </p:cNvSpPr>
          <p:nvPr>
            <p:ph type="title" idx="4294967295"/>
          </p:nvPr>
        </p:nvSpPr>
        <p:spPr>
          <a:xfrm>
            <a:off x="3581400" y="359172"/>
            <a:ext cx="2190750" cy="313928"/>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Employment Issues (cont’d)</a:t>
            </a:r>
            <a:endParaRPr lang="en-US" dirty="0" smtClean="0">
              <a:effectLst/>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76297"/>
          <a:stretch/>
        </p:blipFill>
        <p:spPr>
          <a:xfrm>
            <a:off x="7620000" y="-1"/>
            <a:ext cx="1524000" cy="5143501"/>
          </a:xfrm>
          <a:prstGeom prst="rect">
            <a:avLst/>
          </a:prstGeom>
        </p:spPr>
      </p:pic>
      <p:pic>
        <p:nvPicPr>
          <p:cNvPr id="88071"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88073" name="TextBox 15"/>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ED77CF22-07A9-42FD-879C-82D6E9D4751E}"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59</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3702" r="22902"/>
          <a:stretch/>
        </p:blipFill>
        <p:spPr>
          <a:xfrm>
            <a:off x="0" y="0"/>
            <a:ext cx="1524000" cy="5143500"/>
          </a:xfrm>
          <a:prstGeom prst="rect">
            <a:avLst/>
          </a:prstGeom>
        </p:spPr>
      </p:pic>
      <p:sp>
        <p:nvSpPr>
          <p:cNvPr id="8" name="Text Placeholder 5"/>
          <p:cNvSpPr txBox="1">
            <a:spLocks/>
          </p:cNvSpPr>
          <p:nvPr/>
        </p:nvSpPr>
        <p:spPr>
          <a:xfrm>
            <a:off x="1842660" y="819150"/>
            <a:ext cx="5458680" cy="40386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nSpc>
                <a:spcPct val="125000"/>
              </a:lnSpc>
              <a:spcBef>
                <a:spcPct val="0"/>
              </a:spcBef>
            </a:pPr>
            <a:r>
              <a:rPr lang="en-US" altLang="en-US" sz="1200" b="1" dirty="0" smtClean="0">
                <a:solidFill>
                  <a:srgbClr val="000000"/>
                </a:solidFill>
                <a:latin typeface="Arial" panose="020B0604020202020204" pitchFamily="34" charset="0"/>
                <a:cs typeface="Calibri" panose="020F0502020204030204" pitchFamily="34" charset="0"/>
                <a:sym typeface="Calibri" panose="020F0502020204030204" pitchFamily="34" charset="0"/>
              </a:rPr>
              <a:t>Directors</a:t>
            </a:r>
            <a:endParaRPr lang="en-US" altLang="en-US" sz="1200" dirty="0" smtClean="0">
              <a:solidFill>
                <a:srgbClr val="000000"/>
              </a:solidFill>
              <a:latin typeface="Arial" panose="020B060402020202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Wingdings" panose="05000000000000000000" pitchFamily="2" charset="2"/>
              <a:buChar char="v"/>
            </a:pPr>
            <a:r>
              <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 </a:t>
            </a:r>
            <a:r>
              <a:rPr lang="en-US" altLang="en-US" sz="1200" dirty="0">
                <a:solidFill>
                  <a:srgbClr val="000000"/>
                </a:solidFill>
                <a:latin typeface="Calibri" panose="020F0502020204030204" pitchFamily="34" charset="0"/>
                <a:cs typeface="Calibri" panose="020F0502020204030204" pitchFamily="34" charset="0"/>
                <a:sym typeface="Calibri" panose="020F0502020204030204" pitchFamily="34" charset="0"/>
              </a:rPr>
              <a:t>minimum number of directors of a private company and a public company in Myanmar is one and three respectively.</a:t>
            </a:r>
          </a:p>
          <a:p>
            <a:pPr marL="287338" indent="-287338" algn="just">
              <a:lnSpc>
                <a:spcPct val="125000"/>
              </a:lnSpc>
              <a:spcBef>
                <a:spcPct val="0"/>
              </a:spcBef>
              <a:buClr>
                <a:srgbClr val="FF0000"/>
              </a:buClr>
              <a:buFont typeface="Wingdings" panose="05000000000000000000" pitchFamily="2" charset="2"/>
              <a:buChar char="v"/>
            </a:pPr>
            <a:r>
              <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 </a:t>
            </a:r>
            <a:r>
              <a:rPr lang="en-US" altLang="en-US" sz="1200" dirty="0">
                <a:solidFill>
                  <a:srgbClr val="000000"/>
                </a:solidFill>
                <a:latin typeface="Calibri" panose="020F0502020204030204" pitchFamily="34" charset="0"/>
                <a:cs typeface="Calibri" panose="020F0502020204030204" pitchFamily="34" charset="0"/>
                <a:sym typeface="Calibri" panose="020F0502020204030204" pitchFamily="34" charset="0"/>
              </a:rPr>
              <a:t>MCL requires a return of particulars of directors, managers and managing agents and any changes of such particulars to be lodged with the DICA no later than 21 days after the relevant appointment or changes</a:t>
            </a:r>
          </a:p>
          <a:p>
            <a:pPr marL="287338" indent="-287338" algn="just">
              <a:lnSpc>
                <a:spcPct val="125000"/>
              </a:lnSpc>
              <a:spcBef>
                <a:spcPct val="0"/>
              </a:spcBef>
              <a:buClr>
                <a:srgbClr val="FF0000"/>
              </a:buClr>
              <a:buFont typeface="Wingdings" panose="05000000000000000000" pitchFamily="2" charset="2"/>
              <a:buChar char="v"/>
            </a:pPr>
            <a:r>
              <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Directors </a:t>
            </a:r>
            <a:r>
              <a:rPr lang="en-US" altLang="en-US" sz="1200" dirty="0">
                <a:solidFill>
                  <a:srgbClr val="000000"/>
                </a:solidFill>
                <a:latin typeface="Calibri" panose="020F0502020204030204" pitchFamily="34" charset="0"/>
                <a:cs typeface="Calibri" panose="020F0502020204030204" pitchFamily="34" charset="0"/>
                <a:sym typeface="Calibri" panose="020F0502020204030204" pitchFamily="34" charset="0"/>
              </a:rPr>
              <a:t>can be foreign or local</a:t>
            </a:r>
          </a:p>
          <a:p>
            <a:pPr marL="287338" indent="-287338">
              <a:lnSpc>
                <a:spcPct val="125000"/>
              </a:lnSpc>
              <a:spcBef>
                <a:spcPct val="0"/>
              </a:spcBef>
              <a:buClr>
                <a:srgbClr val="FF0000"/>
              </a:buClr>
              <a:buFont typeface="Wingdings" panose="05000000000000000000" pitchFamily="2" charset="2"/>
              <a:buChar char="v"/>
            </a:pPr>
            <a:endPar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nSpc>
                <a:spcPct val="125000"/>
              </a:lnSpc>
              <a:spcBef>
                <a:spcPct val="0"/>
              </a:spcBef>
            </a:pPr>
            <a:r>
              <a:rPr lang="en-US" altLang="en-US" sz="1200" b="1"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Meetings of Shareholders (General Meetings)</a:t>
            </a:r>
            <a:endPar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Wingdings" panose="05000000000000000000" pitchFamily="2" charset="2"/>
              <a:buChar char="v"/>
            </a:pPr>
            <a:r>
              <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General </a:t>
            </a:r>
            <a:r>
              <a:rPr lang="en-US" altLang="en-US" sz="1200" dirty="0">
                <a:solidFill>
                  <a:srgbClr val="000000"/>
                </a:solidFill>
                <a:latin typeface="Calibri" panose="020F0502020204030204" pitchFamily="34" charset="0"/>
                <a:cs typeface="Calibri" panose="020F0502020204030204" pitchFamily="34" charset="0"/>
                <a:sym typeface="Calibri" panose="020F0502020204030204" pitchFamily="34" charset="0"/>
              </a:rPr>
              <a:t>meetings of a company are called to present matters for approval by shareholders (by passing shareholder resolutions). Shareholders have a right to receive notices of meetings. At least 21 days’ advance notice must be given for general meetings for private companies and 28 days’ advance notice must be given for general meetings for public companies.</a:t>
            </a:r>
          </a:p>
          <a:p>
            <a:pPr marL="287338" indent="-287338" algn="just">
              <a:lnSpc>
                <a:spcPct val="125000"/>
              </a:lnSpc>
              <a:spcBef>
                <a:spcPct val="0"/>
              </a:spcBef>
              <a:buClr>
                <a:srgbClr val="FF0000"/>
              </a:buClr>
              <a:buFont typeface="Wingdings" panose="05000000000000000000" pitchFamily="2" charset="2"/>
              <a:buChar char="v"/>
            </a:pPr>
            <a:r>
              <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Company </a:t>
            </a:r>
            <a:r>
              <a:rPr lang="en-US" altLang="en-US" sz="1200" dirty="0">
                <a:solidFill>
                  <a:srgbClr val="000000"/>
                </a:solidFill>
                <a:latin typeface="Calibri" panose="020F0502020204030204" pitchFamily="34" charset="0"/>
                <a:cs typeface="Calibri" panose="020F0502020204030204" pitchFamily="34" charset="0"/>
                <a:sym typeface="Calibri" panose="020F0502020204030204" pitchFamily="34" charset="0"/>
              </a:rPr>
              <a:t>directors have the power to call general meetings. Shareholders who hold at least 10% of the issued shares of the company may also request the directors to call and hold a general meeting.</a:t>
            </a:r>
          </a:p>
          <a:p>
            <a:pPr>
              <a:lnSpc>
                <a:spcPct val="125000"/>
              </a:lnSpc>
              <a:spcBef>
                <a:spcPct val="0"/>
              </a:spcBef>
              <a:buClr>
                <a:srgbClr val="FF0000"/>
              </a:buClr>
              <a:buFont typeface="Wingdings" panose="05000000000000000000" pitchFamily="2" charset="2"/>
              <a:buChar char="v"/>
            </a:pPr>
            <a:endParaRPr lang="en-US" altLang="en-US" sz="1400" dirty="0" smtClean="0">
              <a:solidFill>
                <a:srgbClr val="000000"/>
              </a:solidFill>
              <a:latin typeface="Arial" panose="020B0604020202020204" pitchFamily="34" charset="0"/>
              <a:cs typeface="Calibri" panose="020F0502020204030204" pitchFamily="34" charset="0"/>
              <a:sym typeface="Calibri" panose="020F0502020204030204" pitchFamily="34" charset="0"/>
            </a:endParaRPr>
          </a:p>
        </p:txBody>
      </p:sp>
      <p:sp>
        <p:nvSpPr>
          <p:cNvPr id="3" name="Title 2"/>
          <p:cNvSpPr>
            <a:spLocks noGrp="1"/>
          </p:cNvSpPr>
          <p:nvPr>
            <p:ph type="title" idx="4294967295"/>
          </p:nvPr>
        </p:nvSpPr>
        <p:spPr>
          <a:xfrm>
            <a:off x="3886200" y="333070"/>
            <a:ext cx="1524000" cy="228600"/>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Corporate Matters</a:t>
            </a:r>
            <a:endParaRPr lang="en-US" dirty="0" smtClean="0">
              <a:effectLst/>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36870" name="TextBox 8"/>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3E265924-AFFC-4EE8-97AF-C54FFC6D7A55}"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6</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654" t="3445" r="66465"/>
          <a:stretch/>
        </p:blipFill>
        <p:spPr>
          <a:xfrm>
            <a:off x="0" y="0"/>
            <a:ext cx="1524000" cy="5143500"/>
          </a:xfrm>
          <a:prstGeom prst="rect">
            <a:avLst/>
          </a:prstGeom>
        </p:spPr>
      </p:pic>
      <p:sp>
        <p:nvSpPr>
          <p:cNvPr id="6" name="Google Shape;139;p6"/>
          <p:cNvSpPr txBox="1">
            <a:spLocks noChangeArrowheads="1"/>
          </p:cNvSpPr>
          <p:nvPr/>
        </p:nvSpPr>
        <p:spPr bwMode="auto">
          <a:xfrm>
            <a:off x="1905000" y="1013706"/>
            <a:ext cx="3581400" cy="3228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457200" indent="-3175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457200" marR="0" lvl="0" indent="-317500" defTabSz="914400" eaLnBrk="1" fontAlgn="auto" latinLnBrk="0" hangingPunct="1">
              <a:lnSpc>
                <a:spcPct val="125000"/>
              </a:lnSpc>
              <a:spcBef>
                <a:spcPts val="0"/>
              </a:spcBef>
              <a:spcAft>
                <a:spcPts val="0"/>
              </a:spcAft>
              <a:buClr>
                <a:srgbClr val="000000"/>
              </a:buClr>
              <a:buSzTx/>
              <a:buFont typeface="Arial" panose="020B0604020202020204" pitchFamily="34" charset="0"/>
              <a:buNone/>
              <a:tabLst/>
              <a:defRPr/>
            </a:pPr>
            <a:r>
              <a:rPr kumimoji="0" lang="en-US" altLang="en-US" sz="1200" b="1"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rPr>
              <a:t>STRENGTHS</a:t>
            </a:r>
            <a:endPar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endParaRPr>
          </a:p>
          <a:p>
            <a:pPr marL="457200" marR="0" lvl="0" indent="-317500" defTabSz="914400" eaLnBrk="1" fontAlgn="auto" latinLnBrk="0" hangingPunct="1">
              <a:lnSpc>
                <a:spcPct val="125000"/>
              </a:lnSpc>
              <a:spcBef>
                <a:spcPts val="0"/>
              </a:spcBef>
              <a:spcAft>
                <a:spcPts val="0"/>
              </a:spcAft>
              <a:buClr>
                <a:srgbClr val="FF0000"/>
              </a:buClr>
              <a:buSzTx/>
              <a:buFont typeface="Wingdings" panose="05000000000000000000" pitchFamily="2" charset="2"/>
              <a:buChar char="v"/>
              <a:tabLst/>
              <a:defRPr/>
            </a:pPr>
            <a:r>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rPr>
              <a:t>Strong commitment to reform</a:t>
            </a:r>
          </a:p>
          <a:p>
            <a:pPr marL="457200" marR="0" lvl="0" indent="-317500" defTabSz="914400" eaLnBrk="1" fontAlgn="auto" latinLnBrk="0" hangingPunct="1">
              <a:lnSpc>
                <a:spcPct val="125000"/>
              </a:lnSpc>
              <a:spcBef>
                <a:spcPts val="0"/>
              </a:spcBef>
              <a:spcAft>
                <a:spcPts val="0"/>
              </a:spcAft>
              <a:buClr>
                <a:srgbClr val="FF0000"/>
              </a:buClr>
              <a:buSzTx/>
              <a:buFont typeface="Wingdings" panose="05000000000000000000" pitchFamily="2" charset="2"/>
              <a:buChar char="v"/>
              <a:tabLst/>
              <a:defRPr/>
            </a:pPr>
            <a:r>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rPr>
              <a:t>Large youthful population, providing a low-cost labour force attractive to foreign investment</a:t>
            </a:r>
          </a:p>
          <a:p>
            <a:pPr marL="457200" marR="0" lvl="0" indent="-317500" defTabSz="914400" eaLnBrk="1" fontAlgn="auto" latinLnBrk="0" hangingPunct="1">
              <a:lnSpc>
                <a:spcPct val="125000"/>
              </a:lnSpc>
              <a:spcBef>
                <a:spcPts val="0"/>
              </a:spcBef>
              <a:spcAft>
                <a:spcPts val="0"/>
              </a:spcAft>
              <a:buClr>
                <a:srgbClr val="FF0000"/>
              </a:buClr>
              <a:buSzTx/>
              <a:buFont typeface="Wingdings" panose="05000000000000000000" pitchFamily="2" charset="2"/>
              <a:buChar char="v"/>
              <a:tabLst/>
              <a:defRPr/>
            </a:pPr>
            <a:r>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rPr>
              <a:t>Rich supply of natural resources — land, water, gas, minerals</a:t>
            </a:r>
          </a:p>
          <a:p>
            <a:pPr marL="457200" marR="0" lvl="0" indent="-317500" defTabSz="914400" eaLnBrk="1" fontAlgn="auto" latinLnBrk="0" hangingPunct="1">
              <a:lnSpc>
                <a:spcPct val="125000"/>
              </a:lnSpc>
              <a:spcBef>
                <a:spcPts val="0"/>
              </a:spcBef>
              <a:spcAft>
                <a:spcPts val="0"/>
              </a:spcAft>
              <a:buClr>
                <a:srgbClr val="FF0000"/>
              </a:buClr>
              <a:buSzTx/>
              <a:buFont typeface="Wingdings" panose="05000000000000000000" pitchFamily="2" charset="2"/>
              <a:buChar char="v"/>
              <a:tabLst/>
              <a:defRPr/>
            </a:pPr>
            <a:r>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rPr>
              <a:t>Abundant agricultural resources to be exploited for productivity improvement</a:t>
            </a:r>
          </a:p>
          <a:p>
            <a:pPr marL="457200" marR="0" lvl="0" indent="-317500" defTabSz="914400" eaLnBrk="1" fontAlgn="auto" latinLnBrk="0" hangingPunct="1">
              <a:lnSpc>
                <a:spcPct val="125000"/>
              </a:lnSpc>
              <a:spcBef>
                <a:spcPts val="0"/>
              </a:spcBef>
              <a:spcAft>
                <a:spcPts val="0"/>
              </a:spcAft>
              <a:buClr>
                <a:srgbClr val="FF0000"/>
              </a:buClr>
              <a:buSzTx/>
              <a:buFont typeface="Wingdings" panose="05000000000000000000" pitchFamily="2" charset="2"/>
              <a:buChar char="v"/>
              <a:tabLst/>
              <a:defRPr/>
            </a:pPr>
            <a:r>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rPr>
              <a:t>Tourism potential</a:t>
            </a:r>
          </a:p>
          <a:p>
            <a:pPr marL="457200" marR="0" lvl="0" indent="-317500" defTabSz="914400" eaLnBrk="1" fontAlgn="auto" latinLnBrk="0" hangingPunct="1">
              <a:lnSpc>
                <a:spcPct val="125000"/>
              </a:lnSpc>
              <a:spcBef>
                <a:spcPts val="0"/>
              </a:spcBef>
              <a:spcAft>
                <a:spcPts val="0"/>
              </a:spcAft>
              <a:buClr>
                <a:srgbClr val="000000"/>
              </a:buClr>
              <a:buSzTx/>
              <a:buFont typeface="Arial" panose="020B0604020202020204" pitchFamily="34" charset="0"/>
              <a:buNone/>
              <a:tabLst/>
              <a:defRPr/>
            </a:pPr>
            <a:endParaRPr kumimoji="0" lang="en-US" altLang="en-US" sz="1200" b="1"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endParaRPr>
          </a:p>
          <a:p>
            <a:pPr marL="457200" marR="0" lvl="0" indent="-317500" defTabSz="914400" eaLnBrk="1" fontAlgn="auto" latinLnBrk="0" hangingPunct="1">
              <a:lnSpc>
                <a:spcPct val="125000"/>
              </a:lnSpc>
              <a:spcBef>
                <a:spcPts val="0"/>
              </a:spcBef>
              <a:spcAft>
                <a:spcPts val="0"/>
              </a:spcAft>
              <a:buClr>
                <a:srgbClr val="000000"/>
              </a:buClr>
              <a:buSzTx/>
              <a:buFont typeface="Arial" panose="020B0604020202020204" pitchFamily="34" charset="0"/>
              <a:buNone/>
              <a:tabLst/>
              <a:defRPr/>
            </a:pPr>
            <a:r>
              <a:rPr kumimoji="0" lang="en-US" altLang="en-US" sz="1200" b="1"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rPr>
              <a:t>OPPORTUNITIES</a:t>
            </a:r>
            <a:endPar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endParaRPr>
          </a:p>
          <a:p>
            <a:pPr marL="457200" marR="0" lvl="0" indent="-317500" defTabSz="914400" eaLnBrk="1" fontAlgn="auto" latinLnBrk="0" hangingPunct="1">
              <a:lnSpc>
                <a:spcPct val="125000"/>
              </a:lnSpc>
              <a:spcBef>
                <a:spcPts val="0"/>
              </a:spcBef>
              <a:spcAft>
                <a:spcPts val="0"/>
              </a:spcAft>
              <a:buClr>
                <a:srgbClr val="FF0000"/>
              </a:buClr>
              <a:buSzTx/>
              <a:buFont typeface="Wingdings" panose="05000000000000000000" pitchFamily="2" charset="2"/>
              <a:buChar char="v"/>
              <a:tabLst/>
              <a:defRPr/>
            </a:pPr>
            <a:r>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rPr>
              <a:t>Strategic location</a:t>
            </a:r>
          </a:p>
          <a:p>
            <a:pPr marL="457200" marR="0" lvl="0" indent="-317500" defTabSz="914400" eaLnBrk="1" fontAlgn="auto" latinLnBrk="0" hangingPunct="1">
              <a:lnSpc>
                <a:spcPct val="125000"/>
              </a:lnSpc>
              <a:spcBef>
                <a:spcPts val="0"/>
              </a:spcBef>
              <a:spcAft>
                <a:spcPts val="0"/>
              </a:spcAft>
              <a:buClr>
                <a:srgbClr val="FF0000"/>
              </a:buClr>
              <a:buSzTx/>
              <a:buFont typeface="Wingdings" panose="05000000000000000000" pitchFamily="2" charset="2"/>
              <a:buChar char="v"/>
              <a:tabLst/>
              <a:defRPr/>
            </a:pPr>
            <a:r>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rPr>
              <a:t>Potential for renewable energy</a:t>
            </a:r>
          </a:p>
          <a:p>
            <a:pPr marL="457200" marR="0" lvl="0" indent="-317500" defTabSz="914400" eaLnBrk="1" fontAlgn="auto" latinLnBrk="0" hangingPunct="1">
              <a:lnSpc>
                <a:spcPct val="125000"/>
              </a:lnSpc>
              <a:spcBef>
                <a:spcPts val="0"/>
              </a:spcBef>
              <a:spcAft>
                <a:spcPts val="0"/>
              </a:spcAft>
              <a:buClr>
                <a:srgbClr val="FF0000"/>
              </a:buClr>
              <a:buSzTx/>
              <a:buFont typeface="Wingdings" panose="05000000000000000000" pitchFamily="2" charset="2"/>
              <a:buChar char="v"/>
              <a:tabLst/>
              <a:defRPr/>
            </a:pPr>
            <a:r>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rPr>
              <a:t>Potential for investment in a range of sectors</a:t>
            </a:r>
          </a:p>
        </p:txBody>
      </p:sp>
      <p:sp>
        <p:nvSpPr>
          <p:cNvPr id="9" name="Google Shape;139;p6"/>
          <p:cNvSpPr txBox="1">
            <a:spLocks noChangeArrowheads="1"/>
          </p:cNvSpPr>
          <p:nvPr/>
        </p:nvSpPr>
        <p:spPr bwMode="auto">
          <a:xfrm>
            <a:off x="5410200" y="993035"/>
            <a:ext cx="3657600" cy="3245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457200" indent="-3175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125000"/>
              </a:lnSpc>
            </a:pPr>
            <a:r>
              <a:rPr lang="en-US" altLang="en-US" sz="1200" b="1">
                <a:latin typeface="Calibri" panose="020F0502020204030204" pitchFamily="34" charset="0"/>
                <a:cs typeface="Calibri" panose="020F0502020204030204" pitchFamily="34" charset="0"/>
              </a:rPr>
              <a:t>CONSTRAINTS</a:t>
            </a:r>
            <a:endParaRPr lang="en-US" altLang="en-US" sz="1200">
              <a:latin typeface="Calibri" panose="020F0502020204030204" pitchFamily="34" charset="0"/>
              <a:cs typeface="Calibri" panose="020F0502020204030204" pitchFamily="34" charset="0"/>
            </a:endParaRPr>
          </a:p>
          <a:p>
            <a:pPr>
              <a:lnSpc>
                <a:spcPct val="125000"/>
              </a:lnSpc>
              <a:buClr>
                <a:srgbClr val="FF0000"/>
              </a:buClr>
              <a:buFont typeface="Wingdings" panose="05000000000000000000" pitchFamily="2" charset="2"/>
              <a:buChar char="v"/>
            </a:pPr>
            <a:r>
              <a:rPr lang="en-US" altLang="en-US" sz="1200">
                <a:latin typeface="Calibri" panose="020F0502020204030204" pitchFamily="34" charset="0"/>
                <a:cs typeface="Calibri" panose="020F0502020204030204" pitchFamily="34" charset="0"/>
              </a:rPr>
              <a:t>Weak macroeconomic management and lack of experience with market mechanisms</a:t>
            </a:r>
          </a:p>
          <a:p>
            <a:pPr>
              <a:lnSpc>
                <a:spcPct val="125000"/>
              </a:lnSpc>
              <a:buClr>
                <a:srgbClr val="FF0000"/>
              </a:buClr>
              <a:buFont typeface="Wingdings" panose="05000000000000000000" pitchFamily="2" charset="2"/>
              <a:buChar char="v"/>
            </a:pPr>
            <a:r>
              <a:rPr lang="en-US" altLang="en-US" sz="1200" smtClean="0">
                <a:latin typeface="Calibri" panose="020F0502020204030204" pitchFamily="34" charset="0"/>
                <a:cs typeface="Calibri" panose="020F0502020204030204" pitchFamily="34" charset="0"/>
              </a:rPr>
              <a:t>Underdeveloped financial </a:t>
            </a:r>
            <a:r>
              <a:rPr lang="en-US" altLang="en-US" sz="1200">
                <a:latin typeface="Calibri" panose="020F0502020204030204" pitchFamily="34" charset="0"/>
                <a:cs typeface="Calibri" panose="020F0502020204030204" pitchFamily="34" charset="0"/>
              </a:rPr>
              <a:t>sector</a:t>
            </a:r>
          </a:p>
          <a:p>
            <a:pPr>
              <a:lnSpc>
                <a:spcPct val="125000"/>
              </a:lnSpc>
              <a:buClr>
                <a:srgbClr val="FF0000"/>
              </a:buClr>
              <a:buFont typeface="Wingdings" panose="05000000000000000000" pitchFamily="2" charset="2"/>
              <a:buChar char="v"/>
            </a:pPr>
            <a:r>
              <a:rPr lang="en-US" altLang="en-US" sz="1200">
                <a:latin typeface="Calibri" panose="020F0502020204030204" pitchFamily="34" charset="0"/>
                <a:cs typeface="Calibri" panose="020F0502020204030204" pitchFamily="34" charset="0"/>
              </a:rPr>
              <a:t>Inadequate infrastructure, particularly in transport, electricity access, and telecommunications</a:t>
            </a:r>
          </a:p>
          <a:p>
            <a:pPr>
              <a:lnSpc>
                <a:spcPct val="125000"/>
              </a:lnSpc>
              <a:buClr>
                <a:srgbClr val="FF0000"/>
              </a:buClr>
              <a:buFont typeface="Wingdings" panose="05000000000000000000" pitchFamily="2" charset="2"/>
              <a:buChar char="v"/>
            </a:pPr>
            <a:r>
              <a:rPr lang="en-US" altLang="en-US" sz="1200">
                <a:latin typeface="Calibri" panose="020F0502020204030204" pitchFamily="34" charset="0"/>
                <a:cs typeface="Calibri" panose="020F0502020204030204" pitchFamily="34" charset="0"/>
              </a:rPr>
              <a:t>Low education and health achievement</a:t>
            </a:r>
          </a:p>
          <a:p>
            <a:pPr>
              <a:lnSpc>
                <a:spcPct val="125000"/>
              </a:lnSpc>
              <a:buClr>
                <a:srgbClr val="FF0000"/>
              </a:buClr>
              <a:buFont typeface="Wingdings" panose="05000000000000000000" pitchFamily="2" charset="2"/>
              <a:buChar char="v"/>
            </a:pPr>
            <a:r>
              <a:rPr lang="en-US" altLang="en-US" sz="1200">
                <a:latin typeface="Calibri" panose="020F0502020204030204" pitchFamily="34" charset="0"/>
                <a:cs typeface="Calibri" panose="020F0502020204030204" pitchFamily="34" charset="0"/>
              </a:rPr>
              <a:t>Limited economic diversification</a:t>
            </a:r>
          </a:p>
          <a:p>
            <a:pPr>
              <a:lnSpc>
                <a:spcPct val="125000"/>
              </a:lnSpc>
            </a:pPr>
            <a:r>
              <a:rPr lang="en-US" altLang="en-US" sz="1200" b="1">
                <a:latin typeface="Calibri" panose="020F0502020204030204" pitchFamily="34" charset="0"/>
                <a:cs typeface="Calibri" panose="020F0502020204030204" pitchFamily="34" charset="0"/>
              </a:rPr>
              <a:t> </a:t>
            </a:r>
            <a:endParaRPr lang="en-US" altLang="en-US" sz="1200">
              <a:latin typeface="Calibri" panose="020F0502020204030204" pitchFamily="34" charset="0"/>
              <a:cs typeface="Calibri" panose="020F0502020204030204" pitchFamily="34" charset="0"/>
            </a:endParaRPr>
          </a:p>
          <a:p>
            <a:pPr>
              <a:lnSpc>
                <a:spcPct val="125000"/>
              </a:lnSpc>
            </a:pPr>
            <a:r>
              <a:rPr lang="en-US" altLang="en-US" sz="1200" b="1">
                <a:latin typeface="Calibri" panose="020F0502020204030204" pitchFamily="34" charset="0"/>
                <a:cs typeface="Calibri" panose="020F0502020204030204" pitchFamily="34" charset="0"/>
              </a:rPr>
              <a:t>RISKS</a:t>
            </a:r>
            <a:endParaRPr lang="en-US" altLang="en-US" sz="1200">
              <a:latin typeface="Calibri" panose="020F0502020204030204" pitchFamily="34" charset="0"/>
              <a:cs typeface="Calibri" panose="020F0502020204030204" pitchFamily="34" charset="0"/>
            </a:endParaRPr>
          </a:p>
          <a:p>
            <a:pPr>
              <a:lnSpc>
                <a:spcPct val="125000"/>
              </a:lnSpc>
              <a:buClr>
                <a:srgbClr val="FF0000"/>
              </a:buClr>
              <a:buFont typeface="Wingdings" panose="05000000000000000000" pitchFamily="2" charset="2"/>
              <a:buChar char="v"/>
            </a:pPr>
            <a:r>
              <a:rPr lang="en-US" altLang="en-US" sz="1200">
                <a:latin typeface="Calibri" panose="020F0502020204030204" pitchFamily="34" charset="0"/>
                <a:cs typeface="Calibri" panose="020F0502020204030204" pitchFamily="34" charset="0"/>
              </a:rPr>
              <a:t>Risks from economic reform and liberalisation</a:t>
            </a:r>
          </a:p>
          <a:p>
            <a:pPr>
              <a:lnSpc>
                <a:spcPct val="125000"/>
              </a:lnSpc>
              <a:buClr>
                <a:srgbClr val="FF0000"/>
              </a:buClr>
              <a:buFont typeface="Wingdings" panose="05000000000000000000" pitchFamily="2" charset="2"/>
              <a:buChar char="v"/>
            </a:pPr>
            <a:r>
              <a:rPr lang="en-US" altLang="en-US" sz="1200">
                <a:latin typeface="Calibri" panose="020F0502020204030204" pitchFamily="34" charset="0"/>
                <a:cs typeface="Calibri" panose="020F0502020204030204" pitchFamily="34" charset="0"/>
              </a:rPr>
              <a:t>Risks from climate change</a:t>
            </a:r>
          </a:p>
          <a:p>
            <a:pPr>
              <a:lnSpc>
                <a:spcPct val="125000"/>
              </a:lnSpc>
              <a:buClr>
                <a:srgbClr val="FF0000"/>
              </a:buClr>
              <a:buFont typeface="Wingdings" panose="05000000000000000000" pitchFamily="2" charset="2"/>
              <a:buChar char="v"/>
            </a:pPr>
            <a:r>
              <a:rPr lang="en-US" altLang="en-US" sz="1200">
                <a:latin typeface="Calibri" panose="020F0502020204030204" pitchFamily="34" charset="0"/>
                <a:cs typeface="Calibri" panose="020F0502020204030204" pitchFamily="34" charset="0"/>
              </a:rPr>
              <a:t>Pollution from economic activities</a:t>
            </a:r>
          </a:p>
          <a:p>
            <a:pPr>
              <a:lnSpc>
                <a:spcPct val="125000"/>
              </a:lnSpc>
              <a:buClr>
                <a:srgbClr val="FF0000"/>
              </a:buClr>
              <a:buFont typeface="Wingdings" panose="05000000000000000000" pitchFamily="2" charset="2"/>
              <a:buChar char="v"/>
            </a:pPr>
            <a:r>
              <a:rPr lang="en-US" altLang="en-US" sz="1200">
                <a:latin typeface="Calibri" panose="020F0502020204030204" pitchFamily="34" charset="0"/>
                <a:cs typeface="Calibri" panose="020F0502020204030204" pitchFamily="34" charset="0"/>
              </a:rPr>
              <a:t>Tension from internal ethnic conflicts</a:t>
            </a:r>
          </a:p>
        </p:txBody>
      </p:sp>
      <p:sp>
        <p:nvSpPr>
          <p:cNvPr id="10" name="Text Placeholder 5"/>
          <p:cNvSpPr txBox="1">
            <a:spLocks/>
          </p:cNvSpPr>
          <p:nvPr/>
        </p:nvSpPr>
        <p:spPr bwMode="auto">
          <a:xfrm>
            <a:off x="1905000" y="4545089"/>
            <a:ext cx="2209800" cy="21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77800" indent="0">
              <a:lnSpc>
                <a:spcPct val="125000"/>
              </a:lnSpc>
              <a:buClr>
                <a:srgbClr val="FF0000"/>
              </a:buClr>
              <a:defRPr/>
            </a:pPr>
            <a:r>
              <a:rPr lang="en-US" altLang="en-US" sz="1100" kern="0" smtClean="0">
                <a:solidFill>
                  <a:srgbClr val="000000"/>
                </a:solidFill>
                <a:latin typeface="Calibri" panose="020F0502020204030204" pitchFamily="34" charset="0"/>
                <a:cs typeface="Calibri" panose="020F0502020204030204" pitchFamily="34" charset="0"/>
                <a:sym typeface="Calibri" pitchFamily="34" charset="0"/>
              </a:rPr>
              <a:t>Source: Asian Development Bank</a:t>
            </a:r>
          </a:p>
        </p:txBody>
      </p:sp>
      <p:sp>
        <p:nvSpPr>
          <p:cNvPr id="3" name="Title 2"/>
          <p:cNvSpPr>
            <a:spLocks noGrp="1"/>
          </p:cNvSpPr>
          <p:nvPr>
            <p:ph type="title" idx="4294967295"/>
          </p:nvPr>
        </p:nvSpPr>
        <p:spPr>
          <a:xfrm>
            <a:off x="3352800" y="469258"/>
            <a:ext cx="3638550" cy="239712"/>
          </a:xfrm>
        </p:spPr>
        <p:txBody>
          <a:bodyPr/>
          <a:lstStyle/>
          <a:p>
            <a:pPr rtl="0" eaLnBrk="1" fontAlgn="base" hangingPunct="1"/>
            <a:r>
              <a:rPr lang="en-US" sz="1400" b="1" dirty="0" smtClean="0">
                <a:solidFill>
                  <a:srgbClr val="C40031"/>
                </a:solidFill>
                <a:effectLst/>
                <a:latin typeface="Calibri" panose="020F0502020204030204" pitchFamily="34" charset="0"/>
                <a:ea typeface="+mn-ea"/>
                <a:cs typeface="Calibri" panose="020F0502020204030204" pitchFamily="34" charset="0"/>
              </a:rPr>
              <a:t>Strengths, Constraints, Opportunities and Risks</a:t>
            </a:r>
            <a:endParaRPr lang="en-US" b="1" dirty="0" smtClean="0">
              <a:effectLst/>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8455" r="7202"/>
          <a:stretch/>
        </p:blipFill>
        <p:spPr>
          <a:xfrm>
            <a:off x="4953000" y="2"/>
            <a:ext cx="4222531" cy="5143500"/>
          </a:xfrm>
          <a:prstGeom prst="rect">
            <a:avLst/>
          </a:prstGeom>
        </p:spPr>
      </p:pic>
      <p:pic>
        <p:nvPicPr>
          <p:cNvPr id="89091"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89094" name="TextBox 10"/>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1240E313-8299-4746-99D0-17539D324575}"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60</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12" name="Right Triangle 11"/>
          <p:cNvSpPr/>
          <p:nvPr/>
        </p:nvSpPr>
        <p:spPr>
          <a:xfrm rot="5400000">
            <a:off x="3409951" y="1543053"/>
            <a:ext cx="5143498" cy="2057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sp>
        <p:nvSpPr>
          <p:cNvPr id="7" name="Text Placeholder 5"/>
          <p:cNvSpPr txBox="1">
            <a:spLocks/>
          </p:cNvSpPr>
          <p:nvPr/>
        </p:nvSpPr>
        <p:spPr>
          <a:xfrm>
            <a:off x="228600" y="830474"/>
            <a:ext cx="4876800" cy="3795501"/>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7338" indent="-285750">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There are three types of meetings of shareholders under MCL:</a:t>
            </a:r>
          </a:p>
          <a:p>
            <a:pPr marL="514350" indent="-285750">
              <a:lnSpc>
                <a:spcPct val="125000"/>
              </a:lnSpc>
              <a:spcBef>
                <a:spcPct val="0"/>
              </a:spcBef>
              <a:buClr>
                <a:srgbClr val="FF0000"/>
              </a:buClr>
              <a:buFont typeface="Wingdings" panose="05000000000000000000" pitchFamily="2" charset="2"/>
              <a:buChar char="v"/>
            </a:pP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627063" indent="-285750" algn="just">
              <a:lnSpc>
                <a:spcPct val="125000"/>
              </a:lnSpc>
              <a:spcBef>
                <a:spcPct val="0"/>
              </a:spcBef>
              <a:buClr>
                <a:srgbClr val="FF0000"/>
              </a:buClr>
              <a:buFont typeface="Courier New" panose="02070309020205020404" pitchFamily="49" charset="0"/>
              <a:buChar char="o"/>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An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annual general meeting (AGM) which must be held 18 months from the date of incorporation and once every calendar year. At the AGM, the usual proceedings include election of directors of the company (by shareholders) and if a company is required to prepare an annual financial report, directors’ report and auditor’s report, they must also be presented to the shareholders at the AGM.</a:t>
            </a:r>
          </a:p>
          <a:p>
            <a:pPr marL="627063" indent="-285750" algn="just">
              <a:lnSpc>
                <a:spcPct val="125000"/>
              </a:lnSpc>
              <a:spcBef>
                <a:spcPct val="0"/>
              </a:spcBef>
              <a:buClr>
                <a:srgbClr val="FF0000"/>
              </a:buClr>
              <a:buFont typeface="Courier New" panose="02070309020205020404" pitchFamily="49" charset="0"/>
              <a:buChar char="o"/>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special general meeting which is any other meeting of the members of a company (other than an AGM).</a:t>
            </a:r>
          </a:p>
          <a:p>
            <a:pPr marL="627063" indent="-285750" algn="just">
              <a:lnSpc>
                <a:spcPct val="125000"/>
              </a:lnSpc>
              <a:spcBef>
                <a:spcPct val="0"/>
              </a:spcBef>
              <a:buClr>
                <a:srgbClr val="FF0000"/>
              </a:buClr>
              <a:buFont typeface="Courier New" panose="02070309020205020404" pitchFamily="49" charset="0"/>
              <a:buChar char="o"/>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statutory meeting which only public companies and companies limited by guarantee with share capital are required to call within 6 months and less than 28 days from the date of incorporation.</a:t>
            </a:r>
          </a:p>
        </p:txBody>
      </p:sp>
      <p:sp>
        <p:nvSpPr>
          <p:cNvPr id="2" name="Title 1"/>
          <p:cNvSpPr>
            <a:spLocks noGrp="1"/>
          </p:cNvSpPr>
          <p:nvPr>
            <p:ph type="title" idx="4294967295"/>
          </p:nvPr>
        </p:nvSpPr>
        <p:spPr>
          <a:xfrm>
            <a:off x="1981200" y="374701"/>
            <a:ext cx="2114550" cy="2397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Corporate Matters (cont’d)</a:t>
            </a:r>
            <a:endParaRPr lang="en-US" dirty="0" smtClean="0">
              <a:effectLst/>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90119" name="TextBox 12"/>
          <p:cNvSpPr txBox="1">
            <a:spLocks noChangeArrowheads="1"/>
          </p:cNvSpPr>
          <p:nvPr/>
        </p:nvSpPr>
        <p:spPr bwMode="auto">
          <a:xfrm>
            <a:off x="8234363" y="295274"/>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F0853024-A7B4-46D4-BFAF-55CF030C6737}"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61</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848106"/>
            <a:ext cx="3636770" cy="3447288"/>
          </a:xfrm>
          <a:prstGeom prst="ellipse">
            <a:avLst/>
          </a:prstGeom>
        </p:spPr>
      </p:pic>
      <p:sp>
        <p:nvSpPr>
          <p:cNvPr id="7" name="Text Placeholder 5"/>
          <p:cNvSpPr txBox="1">
            <a:spLocks/>
          </p:cNvSpPr>
          <p:nvPr/>
        </p:nvSpPr>
        <p:spPr>
          <a:xfrm>
            <a:off x="4191767" y="852183"/>
            <a:ext cx="4596633" cy="3798051"/>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7338" indent="-285750" algn="just">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Accounting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standards in Myanmar are set by the Myanmar Accountancy Council which is headed by the Union Auditor General of the Republic of the Union of </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Myanmar</a:t>
            </a:r>
          </a:p>
          <a:p>
            <a:pPr marL="287338" indent="-285750" algn="just">
              <a:lnSpc>
                <a:spcPct val="125000"/>
              </a:lnSpc>
              <a:spcBef>
                <a:spcPct val="0"/>
              </a:spcBef>
              <a:buClr>
                <a:srgbClr val="FF0000"/>
              </a:buClr>
              <a:buFont typeface="Wingdings" panose="05000000000000000000" pitchFamily="2" charset="2"/>
              <a:buChar char="v"/>
            </a:pPr>
            <a:endPar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5750" algn="just">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On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5 June 2010, Myanmar Financial Reporting Standards were introduced. These are identical to the International Financial Reporting Standards (</a:t>
            </a:r>
            <a:r>
              <a:rPr lang="en-US" altLang="en-US" sz="1300" b="1" dirty="0">
                <a:solidFill>
                  <a:srgbClr val="000000"/>
                </a:solidFill>
                <a:latin typeface="Calibri" panose="020F0502020204030204" pitchFamily="34" charset="0"/>
                <a:cs typeface="Calibri" panose="020F0502020204030204" pitchFamily="34" charset="0"/>
                <a:sym typeface="Calibri" panose="020F0502020204030204" pitchFamily="34" charset="0"/>
              </a:rPr>
              <a:t>IFRS</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 that existed on that </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date</a:t>
            </a:r>
          </a:p>
          <a:p>
            <a:pPr marL="287338" indent="-285750" algn="just">
              <a:lnSpc>
                <a:spcPct val="125000"/>
              </a:lnSpc>
              <a:spcBef>
                <a:spcPct val="0"/>
              </a:spcBef>
              <a:buClr>
                <a:srgbClr val="FF0000"/>
              </a:buClr>
              <a:buFont typeface="Wingdings" panose="05000000000000000000" pitchFamily="2" charset="2"/>
              <a:buChar char="v"/>
            </a:pPr>
            <a:endPar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5750" algn="just">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Commitment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made to formally adopt IFRS </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standards</a:t>
            </a:r>
          </a:p>
          <a:p>
            <a:pPr marL="287338" indent="-285750" algn="just">
              <a:lnSpc>
                <a:spcPct val="125000"/>
              </a:lnSpc>
              <a:spcBef>
                <a:spcPct val="0"/>
              </a:spcBef>
              <a:buClr>
                <a:srgbClr val="FF0000"/>
              </a:buClr>
              <a:buFont typeface="Wingdings" panose="05000000000000000000" pitchFamily="2" charset="2"/>
              <a:buChar char="v"/>
            </a:pPr>
            <a:endPar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5750" algn="just">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Accounting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and audit services can be provided legally by 100% Myanmar owned firms as well as JV companies and foreign companies</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287338" indent="-285750" algn="just">
              <a:lnSpc>
                <a:spcPct val="125000"/>
              </a:lnSpc>
              <a:spcBef>
                <a:spcPct val="0"/>
              </a:spcBef>
              <a:buClr>
                <a:srgbClr val="FF0000"/>
              </a:buClr>
              <a:buFont typeface="Wingdings" panose="05000000000000000000" pitchFamily="2" charset="2"/>
              <a:buChar char="v"/>
            </a:pPr>
            <a:endPar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5750" algn="just">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Fiscal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year in Myanmar is 1 April to 31 March</a:t>
            </a:r>
          </a:p>
        </p:txBody>
      </p:sp>
      <p:sp>
        <p:nvSpPr>
          <p:cNvPr id="3" name="Title 2"/>
          <p:cNvSpPr>
            <a:spLocks noGrp="1"/>
          </p:cNvSpPr>
          <p:nvPr>
            <p:ph type="title" idx="4294967295"/>
          </p:nvPr>
        </p:nvSpPr>
        <p:spPr>
          <a:xfrm>
            <a:off x="5623308" y="433387"/>
            <a:ext cx="1733550" cy="2397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Accounting Standards</a:t>
            </a:r>
            <a:endParaRPr lang="en-US" dirty="0" smtClean="0">
              <a:effectLst/>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2400" y="-28462"/>
            <a:ext cx="5061000" cy="5114812"/>
          </a:xfrm>
          <a:prstGeom prst="ellipse">
            <a:avLst/>
          </a:prstGeom>
        </p:spPr>
      </p:pic>
      <p:sp>
        <p:nvSpPr>
          <p:cNvPr id="6" name="Oval 5"/>
          <p:cNvSpPr/>
          <p:nvPr/>
        </p:nvSpPr>
        <p:spPr>
          <a:xfrm rot="16200000">
            <a:off x="8043069" y="250632"/>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pic>
        <p:nvPicPr>
          <p:cNvPr id="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8018462" y="338737"/>
            <a:ext cx="5540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B55FF5CF-D2C2-49B5-A761-9CD8966653E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62</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7" name="Text Placeholder 5"/>
          <p:cNvSpPr txBox="1">
            <a:spLocks/>
          </p:cNvSpPr>
          <p:nvPr/>
        </p:nvSpPr>
        <p:spPr>
          <a:xfrm>
            <a:off x="838200" y="1352550"/>
            <a:ext cx="5181600" cy="3068025"/>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FF0000"/>
              </a:buClr>
              <a:buFont typeface="Wingdings" panose="05000000000000000000" pitchFamily="2" charset="2"/>
              <a:buChar char="v"/>
            </a:pPr>
            <a:r>
              <a:rPr lang="en-US" altLang="en-US" sz="1300" smtClean="0">
                <a:solidFill>
                  <a:srgbClr val="000000"/>
                </a:solidFill>
                <a:latin typeface="Calibri" panose="020F0502020204030204" pitchFamily="34" charset="0"/>
                <a:cs typeface="Calibri" panose="020F0502020204030204" pitchFamily="34" charset="0"/>
                <a:sym typeface="Calibri" panose="020F0502020204030204" pitchFamily="34" charset="0"/>
              </a:rPr>
              <a:t>Started </a:t>
            </a:r>
            <a:r>
              <a:rPr lang="en-US" altLang="en-US" sz="1300">
                <a:solidFill>
                  <a:srgbClr val="000000"/>
                </a:solidFill>
                <a:latin typeface="Calibri" panose="020F0502020204030204" pitchFamily="34" charset="0"/>
                <a:cs typeface="Calibri" panose="020F0502020204030204" pitchFamily="34" charset="0"/>
                <a:sym typeface="Calibri" panose="020F0502020204030204" pitchFamily="34" charset="0"/>
              </a:rPr>
              <a:t>from 20th March 2020, foreign investors are allowed to participate in Myanmar stock market in line with Notification no. 1/2019 and Instruction no. 1/2020 of the Securities and Exchange Commission in Myanmar (SECM</a:t>
            </a:r>
            <a:r>
              <a:rPr lang="en-US" altLang="en-US" sz="130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228600" algn="just">
              <a:lnSpc>
                <a:spcPct val="125000"/>
              </a:lnSpc>
              <a:spcBef>
                <a:spcPct val="0"/>
              </a:spcBef>
              <a:buClr>
                <a:srgbClr val="FF0000"/>
              </a:buClr>
            </a:pPr>
            <a:endParaRPr lang="en-US" altLang="en-US" sz="130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514350" indent="-285750" algn="just">
              <a:lnSpc>
                <a:spcPct val="125000"/>
              </a:lnSpc>
              <a:spcBef>
                <a:spcPct val="0"/>
              </a:spcBef>
              <a:buClr>
                <a:srgbClr val="FF0000"/>
              </a:buClr>
              <a:buFont typeface="Wingdings" panose="05000000000000000000" pitchFamily="2" charset="2"/>
              <a:buChar char="v"/>
            </a:pPr>
            <a:r>
              <a:rPr lang="en-US" altLang="en-US" sz="1300" smtClean="0">
                <a:solidFill>
                  <a:srgbClr val="000000"/>
                </a:solidFill>
                <a:latin typeface="Calibri" panose="020F0502020204030204" pitchFamily="34" charset="0"/>
                <a:cs typeface="Calibri" panose="020F0502020204030204" pitchFamily="34" charset="0"/>
                <a:sym typeface="Calibri" panose="020F0502020204030204" pitchFamily="34" charset="0"/>
              </a:rPr>
              <a:t>It </a:t>
            </a:r>
            <a:r>
              <a:rPr lang="en-US" altLang="en-US" sz="1300">
                <a:solidFill>
                  <a:srgbClr val="000000"/>
                </a:solidFill>
                <a:latin typeface="Calibri" panose="020F0502020204030204" pitchFamily="34" charset="0"/>
                <a:cs typeface="Calibri" panose="020F0502020204030204" pitchFamily="34" charset="0"/>
                <a:sym typeface="Calibri" panose="020F0502020204030204" pitchFamily="34" charset="0"/>
              </a:rPr>
              <a:t>follows the legislation of Myanmar Companies Law in 2017 and Myanmar Investment Law giving equal investment opportunities for all foreigners except for in some regulated industries</a:t>
            </a:r>
            <a:r>
              <a:rPr lang="en-US" altLang="en-US" sz="130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514350" indent="-285750" algn="just">
              <a:lnSpc>
                <a:spcPct val="125000"/>
              </a:lnSpc>
              <a:spcBef>
                <a:spcPct val="0"/>
              </a:spcBef>
              <a:buClr>
                <a:srgbClr val="FF0000"/>
              </a:buClr>
              <a:buFont typeface="Wingdings" panose="05000000000000000000" pitchFamily="2" charset="2"/>
              <a:buChar char="v"/>
            </a:pPr>
            <a:endParaRPr lang="en-US" altLang="en-US" sz="130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514350" indent="-285750" algn="just">
              <a:lnSpc>
                <a:spcPct val="125000"/>
              </a:lnSpc>
              <a:spcBef>
                <a:spcPct val="0"/>
              </a:spcBef>
              <a:buClr>
                <a:srgbClr val="FF0000"/>
              </a:buClr>
              <a:buFont typeface="Wingdings" panose="05000000000000000000" pitchFamily="2" charset="2"/>
              <a:buChar char="v"/>
            </a:pPr>
            <a:r>
              <a:rPr lang="en-US" altLang="en-US" sz="1300" smtClean="0">
                <a:solidFill>
                  <a:srgbClr val="000000"/>
                </a:solidFill>
                <a:latin typeface="Calibri" panose="020F0502020204030204" pitchFamily="34" charset="0"/>
                <a:cs typeface="Calibri" panose="020F0502020204030204" pitchFamily="34" charset="0"/>
                <a:sym typeface="Calibri" panose="020F0502020204030204" pitchFamily="34" charset="0"/>
              </a:rPr>
              <a:t>Myanmar </a:t>
            </a:r>
            <a:r>
              <a:rPr lang="en-US" altLang="en-US" sz="1300">
                <a:solidFill>
                  <a:srgbClr val="000000"/>
                </a:solidFill>
                <a:latin typeface="Calibri" panose="020F0502020204030204" pitchFamily="34" charset="0"/>
                <a:cs typeface="Calibri" panose="020F0502020204030204" pitchFamily="34" charset="0"/>
                <a:sym typeface="Calibri" panose="020F0502020204030204" pitchFamily="34" charset="0"/>
              </a:rPr>
              <a:t>securities market is still in its initial stage of growth and investment opportunities are expected to grow gradually.</a:t>
            </a:r>
          </a:p>
          <a:p>
            <a:pPr marL="228600" algn="just">
              <a:lnSpc>
                <a:spcPct val="125000"/>
              </a:lnSpc>
              <a:spcBef>
                <a:spcPct val="0"/>
              </a:spcBef>
              <a:buClr>
                <a:srgbClr val="FF0000"/>
              </a:buClr>
            </a:pPr>
            <a:endParaRPr lang="en-US" altLang="en-US" sz="130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le 1"/>
          <p:cNvSpPr>
            <a:spLocks noGrp="1"/>
          </p:cNvSpPr>
          <p:nvPr>
            <p:ph type="title" idx="4294967295"/>
          </p:nvPr>
        </p:nvSpPr>
        <p:spPr>
          <a:xfrm>
            <a:off x="2200889" y="717964"/>
            <a:ext cx="3218221" cy="240103"/>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Foreign Participation in Stock Exchange</a:t>
            </a:r>
            <a:endParaRPr lang="en-US" dirty="0" smtClean="0">
              <a:effectLst/>
            </a:endParaRPr>
          </a:p>
        </p:txBody>
      </p:sp>
    </p:spTree>
    <p:extLst>
      <p:ext uri="{BB962C8B-B14F-4D97-AF65-F5344CB8AC3E}">
        <p14:creationId xmlns:p14="http://schemas.microsoft.com/office/powerpoint/2010/main" val="3418874203"/>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54444" b="19260"/>
          <a:stretch/>
        </p:blipFill>
        <p:spPr>
          <a:xfrm>
            <a:off x="0" y="0"/>
            <a:ext cx="9144000" cy="1352550"/>
          </a:xfrm>
          <a:prstGeom prst="rect">
            <a:avLst/>
          </a:prstGeom>
        </p:spPr>
      </p:pic>
      <p:sp>
        <p:nvSpPr>
          <p:cNvPr id="6" name="Oval 5"/>
          <p:cNvSpPr/>
          <p:nvPr/>
        </p:nvSpPr>
        <p:spPr>
          <a:xfrm rot="16200000">
            <a:off x="8043069" y="250632"/>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pic>
        <p:nvPicPr>
          <p:cNvPr id="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8018462" y="338737"/>
            <a:ext cx="5540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B55FF5CF-D2C2-49B5-A761-9CD8966653E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63</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7" name="Text Placeholder 5"/>
          <p:cNvSpPr txBox="1">
            <a:spLocks/>
          </p:cNvSpPr>
          <p:nvPr/>
        </p:nvSpPr>
        <p:spPr>
          <a:xfrm>
            <a:off x="685800" y="1962150"/>
            <a:ext cx="7391400" cy="3068025"/>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lvl="0" indent="-285750" algn="just">
              <a:lnSpc>
                <a:spcPct val="125000"/>
              </a:lnSpc>
              <a:spcBef>
                <a:spcPct val="0"/>
              </a:spcBef>
              <a:buClr>
                <a:srgbClr val="FF0000"/>
              </a:buClr>
              <a:buFont typeface="Wingdings" panose="05000000000000000000" pitchFamily="2" charset="2"/>
              <a:buChar char="v"/>
            </a:pPr>
            <a:r>
              <a:rPr lang="en-US" sz="1300">
                <a:solidFill>
                  <a:srgbClr val="000000"/>
                </a:solidFill>
                <a:latin typeface="Calibri" panose="020F0502020204030204" pitchFamily="34" charset="0"/>
                <a:cs typeface="Calibri" panose="020F0502020204030204" pitchFamily="34" charset="0"/>
              </a:rPr>
              <a:t>Foreign investors who need to participate in listed companies must open the following bank accounts for securities trading in Myanmar at one of the banks operating in Myanmar</a:t>
            </a:r>
            <a:r>
              <a:rPr lang="en-US" sz="1300" smtClean="0">
                <a:solidFill>
                  <a:srgbClr val="000000"/>
                </a:solidFill>
                <a:latin typeface="Calibri" panose="020F0502020204030204" pitchFamily="34" charset="0"/>
                <a:cs typeface="Calibri" panose="020F0502020204030204" pitchFamily="34" charset="0"/>
              </a:rPr>
              <a:t>:</a:t>
            </a:r>
          </a:p>
          <a:p>
            <a:pPr marL="228600" lvl="0" algn="just">
              <a:lnSpc>
                <a:spcPct val="125000"/>
              </a:lnSpc>
              <a:spcBef>
                <a:spcPct val="0"/>
              </a:spcBef>
              <a:buClr>
                <a:srgbClr val="FF0000"/>
              </a:buClr>
            </a:pPr>
            <a:endParaRPr lang="en-US" sz="1300">
              <a:solidFill>
                <a:srgbClr val="000000"/>
              </a:solidFill>
              <a:latin typeface="Calibri" panose="020F0502020204030204" pitchFamily="34" charset="0"/>
              <a:cs typeface="Calibri" panose="020F0502020204030204" pitchFamily="34" charset="0"/>
            </a:endParaRPr>
          </a:p>
          <a:p>
            <a:pPr marL="857250" lvl="1" indent="-342900" algn="just">
              <a:lnSpc>
                <a:spcPct val="125000"/>
              </a:lnSpc>
              <a:spcBef>
                <a:spcPct val="0"/>
              </a:spcBef>
              <a:buClr>
                <a:srgbClr val="FF0000"/>
              </a:buClr>
              <a:buFont typeface="Courier New" panose="02070309020205020404" pitchFamily="49" charset="0"/>
              <a:buChar char="o"/>
            </a:pPr>
            <a:r>
              <a:rPr lang="en-US" sz="1300">
                <a:solidFill>
                  <a:srgbClr val="000000"/>
                </a:solidFill>
                <a:latin typeface="Calibri" panose="020F0502020204030204" pitchFamily="34" charset="0"/>
                <a:cs typeface="Calibri" panose="020F0502020204030204" pitchFamily="34" charset="0"/>
              </a:rPr>
              <a:t>Resident individuals/institutions: Resident Kyat Account for Securities (R-KAS)</a:t>
            </a:r>
          </a:p>
          <a:p>
            <a:pPr marL="857250" lvl="1" indent="-342900" algn="just">
              <a:lnSpc>
                <a:spcPct val="125000"/>
              </a:lnSpc>
              <a:spcBef>
                <a:spcPct val="0"/>
              </a:spcBef>
              <a:buClr>
                <a:srgbClr val="FF0000"/>
              </a:buClr>
              <a:buFont typeface="Courier New" panose="02070309020205020404" pitchFamily="49" charset="0"/>
              <a:buChar char="o"/>
            </a:pPr>
            <a:r>
              <a:rPr lang="en-US" sz="1300">
                <a:solidFill>
                  <a:srgbClr val="000000"/>
                </a:solidFill>
                <a:latin typeface="Calibri" panose="020F0502020204030204" pitchFamily="34" charset="0"/>
                <a:cs typeface="Calibri" panose="020F0502020204030204" pitchFamily="34" charset="0"/>
              </a:rPr>
              <a:t>Nonresident individuals/institutions: Nonresident Kyat Account for Securities (N-KAS) and Nonresident Foreign currency Account for Securities (N-FAS</a:t>
            </a:r>
            <a:r>
              <a:rPr lang="en-US" sz="1300" smtClean="0">
                <a:solidFill>
                  <a:srgbClr val="000000"/>
                </a:solidFill>
                <a:latin typeface="Calibri" panose="020F0502020204030204" pitchFamily="34" charset="0"/>
                <a:cs typeface="Calibri" panose="020F0502020204030204" pitchFamily="34" charset="0"/>
              </a:rPr>
              <a:t>)</a:t>
            </a:r>
          </a:p>
          <a:p>
            <a:pPr marL="514350" lvl="1" indent="0" algn="just">
              <a:lnSpc>
                <a:spcPct val="125000"/>
              </a:lnSpc>
              <a:spcBef>
                <a:spcPct val="0"/>
              </a:spcBef>
              <a:buClr>
                <a:srgbClr val="FF0000"/>
              </a:buClr>
            </a:pPr>
            <a:endParaRPr lang="en-US" sz="1300">
              <a:solidFill>
                <a:srgbClr val="000000"/>
              </a:solidFill>
              <a:latin typeface="Calibri" panose="020F0502020204030204" pitchFamily="34" charset="0"/>
              <a:cs typeface="Calibri" panose="020F0502020204030204" pitchFamily="34" charset="0"/>
            </a:endParaRPr>
          </a:p>
          <a:p>
            <a:pPr marL="514350" lvl="0" indent="-285750" algn="just">
              <a:lnSpc>
                <a:spcPct val="125000"/>
              </a:lnSpc>
              <a:spcBef>
                <a:spcPct val="0"/>
              </a:spcBef>
              <a:buClr>
                <a:srgbClr val="FF0000"/>
              </a:buClr>
              <a:buFont typeface="Wingdings" panose="05000000000000000000" pitchFamily="2" charset="2"/>
              <a:buChar char="v"/>
            </a:pPr>
            <a:r>
              <a:rPr lang="en-US" sz="1300">
                <a:solidFill>
                  <a:srgbClr val="000000"/>
                </a:solidFill>
                <a:latin typeface="Calibri" panose="020F0502020204030204" pitchFamily="34" charset="0"/>
                <a:cs typeface="Calibri" panose="020F0502020204030204" pitchFamily="34" charset="0"/>
              </a:rPr>
              <a:t>Investors who are considering the Myanmar Capital Market can buy securities from – </a:t>
            </a:r>
            <a:endParaRPr lang="en-US" sz="1300" smtClean="0">
              <a:solidFill>
                <a:srgbClr val="000000"/>
              </a:solidFill>
              <a:latin typeface="Calibri" panose="020F0502020204030204" pitchFamily="34" charset="0"/>
              <a:cs typeface="Calibri" panose="020F0502020204030204" pitchFamily="34" charset="0"/>
            </a:endParaRPr>
          </a:p>
          <a:p>
            <a:pPr marL="228600" lvl="0" algn="just">
              <a:lnSpc>
                <a:spcPct val="125000"/>
              </a:lnSpc>
              <a:spcBef>
                <a:spcPct val="0"/>
              </a:spcBef>
              <a:buClr>
                <a:srgbClr val="FF0000"/>
              </a:buClr>
            </a:pPr>
            <a:endParaRPr lang="en-US" sz="1300">
              <a:solidFill>
                <a:srgbClr val="000000"/>
              </a:solidFill>
              <a:latin typeface="Calibri" panose="020F0502020204030204" pitchFamily="34" charset="0"/>
              <a:cs typeface="Calibri" panose="020F0502020204030204" pitchFamily="34" charset="0"/>
            </a:endParaRPr>
          </a:p>
          <a:p>
            <a:pPr marL="857250" lvl="1" indent="-342900" algn="just">
              <a:lnSpc>
                <a:spcPct val="125000"/>
              </a:lnSpc>
              <a:spcBef>
                <a:spcPct val="0"/>
              </a:spcBef>
              <a:buClr>
                <a:srgbClr val="FF0000"/>
              </a:buClr>
              <a:buFont typeface="Courier New" panose="02070309020205020404" pitchFamily="49" charset="0"/>
              <a:buChar char="o"/>
            </a:pPr>
            <a:r>
              <a:rPr lang="en-US" sz="1300">
                <a:solidFill>
                  <a:srgbClr val="000000"/>
                </a:solidFill>
                <a:latin typeface="Calibri" panose="020F0502020204030204" pitchFamily="34" charset="0"/>
                <a:cs typeface="Calibri" panose="020F0502020204030204" pitchFamily="34" charset="0"/>
              </a:rPr>
              <a:t>the government which is issuing through the Central Bank of Myanmar treasury bonds; and </a:t>
            </a:r>
          </a:p>
          <a:p>
            <a:pPr marL="857250" lvl="1" indent="-342900" algn="just">
              <a:lnSpc>
                <a:spcPct val="125000"/>
              </a:lnSpc>
              <a:spcBef>
                <a:spcPct val="0"/>
              </a:spcBef>
              <a:buClr>
                <a:srgbClr val="FF0000"/>
              </a:buClr>
              <a:buFont typeface="Courier New" panose="02070309020205020404" pitchFamily="49" charset="0"/>
              <a:buChar char="o"/>
            </a:pPr>
            <a:r>
              <a:rPr lang="en-US" sz="1300">
                <a:solidFill>
                  <a:srgbClr val="000000"/>
                </a:solidFill>
                <a:latin typeface="Calibri" panose="020F0502020204030204" pitchFamily="34" charset="0"/>
                <a:cs typeface="Calibri" panose="020F0502020204030204" pitchFamily="34" charset="0"/>
              </a:rPr>
              <a:t>public companies where shares can be traded on the YSX if they are publicly listed. </a:t>
            </a:r>
          </a:p>
          <a:p>
            <a:endParaRPr lang="en-US" altLang="en-US" sz="130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le 1"/>
          <p:cNvSpPr>
            <a:spLocks noGrp="1"/>
          </p:cNvSpPr>
          <p:nvPr>
            <p:ph type="title" idx="4294967295"/>
          </p:nvPr>
        </p:nvSpPr>
        <p:spPr>
          <a:xfrm>
            <a:off x="2676525" y="1537494"/>
            <a:ext cx="3790950" cy="2397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Foreign Participation in Stock Exchange (cont’d)</a:t>
            </a:r>
            <a:endParaRPr lang="en-US" dirty="0" smtClean="0">
              <a:effectLst/>
            </a:endParaRPr>
          </a:p>
        </p:txBody>
      </p:sp>
    </p:spTree>
    <p:extLst>
      <p:ext uri="{BB962C8B-B14F-4D97-AF65-F5344CB8AC3E}">
        <p14:creationId xmlns:p14="http://schemas.microsoft.com/office/powerpoint/2010/main" val="2785205385"/>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40082" b="13370"/>
          <a:stretch/>
        </p:blipFill>
        <p:spPr>
          <a:xfrm>
            <a:off x="7026302" y="3409950"/>
            <a:ext cx="2117699" cy="173355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9008" t="51481" r="23428" b="-371"/>
          <a:stretch/>
        </p:blipFill>
        <p:spPr>
          <a:xfrm>
            <a:off x="7026304" y="-1"/>
            <a:ext cx="2117696" cy="199707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3714" t="19624" r="29478"/>
          <a:stretch/>
        </p:blipFill>
        <p:spPr>
          <a:xfrm>
            <a:off x="0" y="-1"/>
            <a:ext cx="2133600" cy="1997075"/>
          </a:xfrm>
          <a:prstGeom prst="rect">
            <a:avLst/>
          </a:prstGeom>
        </p:spPr>
      </p:pic>
      <p:sp>
        <p:nvSpPr>
          <p:cNvPr id="17" name="Right Triangle 16"/>
          <p:cNvSpPr/>
          <p:nvPr/>
        </p:nvSpPr>
        <p:spPr>
          <a:xfrm rot="5400000">
            <a:off x="7218376" y="3217879"/>
            <a:ext cx="1733550" cy="211769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sp>
        <p:nvSpPr>
          <p:cNvPr id="14" name="Right Triangle 13"/>
          <p:cNvSpPr/>
          <p:nvPr/>
        </p:nvSpPr>
        <p:spPr>
          <a:xfrm>
            <a:off x="7026305" y="-1"/>
            <a:ext cx="2117696" cy="199707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sp>
        <p:nvSpPr>
          <p:cNvPr id="15" name="Right Triangle 14"/>
          <p:cNvSpPr/>
          <p:nvPr/>
        </p:nvSpPr>
        <p:spPr>
          <a:xfrm rot="16200000">
            <a:off x="68262" y="-68263"/>
            <a:ext cx="1997075" cy="21336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pic>
        <p:nvPicPr>
          <p:cNvPr id="86025"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86028" name="TextBox 19"/>
          <p:cNvSpPr txBox="1">
            <a:spLocks noChangeArrowheads="1"/>
          </p:cNvSpPr>
          <p:nvPr/>
        </p:nvSpPr>
        <p:spPr bwMode="auto">
          <a:xfrm>
            <a:off x="8231188" y="284163"/>
            <a:ext cx="55562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0FE15C2B-3253-4210-853A-B35C7DCC9E6F}"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64</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3486150"/>
            <a:ext cx="2133599" cy="1657350"/>
          </a:xfrm>
          <a:prstGeom prst="rtTriangle">
            <a:avLst/>
          </a:prstGeom>
        </p:spPr>
      </p:pic>
      <p:sp>
        <p:nvSpPr>
          <p:cNvPr id="12" name="Text Placeholder 5"/>
          <p:cNvSpPr txBox="1">
            <a:spLocks/>
          </p:cNvSpPr>
          <p:nvPr/>
        </p:nvSpPr>
        <p:spPr>
          <a:xfrm>
            <a:off x="1600200" y="1210434"/>
            <a:ext cx="5181600" cy="3068025"/>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FF0000"/>
              </a:buClr>
              <a:buFont typeface="Wingdings" panose="05000000000000000000" pitchFamily="2" charset="2"/>
              <a:buChar char="v"/>
            </a:pP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Although IP Laws such as trademark, copyright, patents and industrial design Laws in Myanmar were drafted in 2014 and have been passed, they laws have yet to be enacted. These laws will come into effect by notification of the president. </a:t>
            </a: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28600" algn="just">
              <a:lnSpc>
                <a:spcPct val="125000"/>
              </a:lnSpc>
              <a:spcBef>
                <a:spcPct val="0"/>
              </a:spcBef>
              <a:buClr>
                <a:srgbClr val="FF0000"/>
              </a:buClr>
            </a:pPr>
            <a:endPar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514350" indent="-285750" algn="just">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Presently</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 investors will need to rely on the current laws for protection. For instance, companies may register a trademark by means of Declaration at the Registry Office, which is accepted as evidence of ownership of a mark. Further, the Competition Law 2015 outlaws unfair competition, including disclosure of business secrets, such as protected business information and business procedures without the owner’s </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consent.</a:t>
            </a:r>
            <a:endPar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le 1"/>
          <p:cNvSpPr>
            <a:spLocks noGrp="1"/>
          </p:cNvSpPr>
          <p:nvPr>
            <p:ph type="title" idx="4294967295"/>
          </p:nvPr>
        </p:nvSpPr>
        <p:spPr>
          <a:xfrm>
            <a:off x="2790825" y="578644"/>
            <a:ext cx="3333750" cy="3159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Legislation on Intellectual Property Rights </a:t>
            </a:r>
            <a:endParaRPr lang="en-US" dirty="0" smtClean="0">
              <a:effectLst/>
            </a:endParaRPr>
          </a:p>
        </p:txBody>
      </p:sp>
    </p:spTree>
    <p:extLst>
      <p:ext uri="{BB962C8B-B14F-4D97-AF65-F5344CB8AC3E}">
        <p14:creationId xmlns:p14="http://schemas.microsoft.com/office/powerpoint/2010/main" val="2330305001"/>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7686" r="1"/>
          <a:stretch/>
        </p:blipFill>
        <p:spPr>
          <a:xfrm>
            <a:off x="7620000" y="0"/>
            <a:ext cx="1524000" cy="5143500"/>
          </a:xfrm>
          <a:prstGeom prst="rect">
            <a:avLst/>
          </a:prstGeom>
        </p:spPr>
      </p:pic>
      <p:pic>
        <p:nvPicPr>
          <p:cNvPr id="9318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93190" name="TextBox 8"/>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F6150F9B-C7B2-43F7-9137-5426532E1B66}"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65</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26026"/>
          <a:stretch/>
        </p:blipFill>
        <p:spPr>
          <a:xfrm>
            <a:off x="380999" y="1200150"/>
            <a:ext cx="2648834" cy="29399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Content Placeholder 2"/>
          <p:cNvSpPr txBox="1">
            <a:spLocks/>
          </p:cNvSpPr>
          <p:nvPr/>
        </p:nvSpPr>
        <p:spPr>
          <a:xfrm>
            <a:off x="3395283" y="707593"/>
            <a:ext cx="3950410" cy="3918382"/>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eaLnBrk="1" hangingPunct="1">
              <a:lnSpc>
                <a:spcPct val="105000"/>
              </a:lnSpc>
              <a:spcBef>
                <a:spcPct val="0"/>
              </a:spcBef>
              <a:spcAft>
                <a:spcPts val="1200"/>
              </a:spcAft>
              <a:buClr>
                <a:schemeClr val="accent1"/>
              </a:buClr>
              <a:buFont typeface="Wingdings 3" panose="05040102010807070707" pitchFamily="18" charset="2"/>
              <a:buNone/>
            </a:pPr>
            <a:r>
              <a:rPr lang="en-US" altLang="zh-HK" b="1" smtClean="0">
                <a:solidFill>
                  <a:srgbClr val="C00000"/>
                </a:solidFill>
                <a:latin typeface="Calibri" panose="020F0502020204030204" pitchFamily="34" charset="0"/>
                <a:ea typeface="新細明體" panose="02020500000000000000" pitchFamily="18" charset="-120"/>
                <a:cs typeface="Arial" panose="020B0604020202020204" pitchFamily="34" charset="0"/>
                <a:sym typeface="Calibri" panose="020F0502020204030204" pitchFamily="34" charset="0"/>
              </a:rPr>
              <a:t>Julia Charlton</a:t>
            </a:r>
          </a:p>
          <a:p>
            <a:pPr marL="287338" indent="-287338" algn="just" eaLnBrk="1" hangingPunct="1">
              <a:lnSpc>
                <a:spcPct val="105000"/>
              </a:lnSpc>
              <a:spcBef>
                <a:spcPct val="0"/>
              </a:spcBef>
              <a:spcAft>
                <a:spcPts val="1200"/>
              </a:spcAft>
              <a:buClr>
                <a:srgbClr val="C00000"/>
              </a:buClr>
              <a:buFont typeface="Wingdings" panose="05000000000000000000" pitchFamily="2" charset="2"/>
              <a:buChar char="v"/>
            </a:pPr>
            <a:r>
              <a:rPr lang="en-US" altLang="zh-HK" sz="1200" smtClean="0">
                <a:solidFill>
                  <a:srgbClr val="000000"/>
                </a:solidFill>
                <a:latin typeface="Calibri" panose="020F0502020204030204" pitchFamily="34" charset="0"/>
                <a:ea typeface="新細明體" panose="02020500000000000000" pitchFamily="18" charset="-120"/>
                <a:cs typeface="Arial" panose="020B0604020202020204" pitchFamily="34" charset="0"/>
                <a:sym typeface="Calibri" panose="020F0502020204030204" pitchFamily="34" charset="0"/>
              </a:rPr>
              <a:t>Julia, LL.B (1st class Honours), A.K.C (Kings College, London) was admitted as a solicitor in England &amp; Wales in 1985 and has practiced as a solicitor in Hong Kong since 1987</a:t>
            </a:r>
          </a:p>
          <a:p>
            <a:pPr marL="287338" indent="-287338" algn="just" eaLnBrk="1" hangingPunct="1">
              <a:lnSpc>
                <a:spcPct val="105000"/>
              </a:lnSpc>
              <a:spcBef>
                <a:spcPct val="0"/>
              </a:spcBef>
              <a:spcAft>
                <a:spcPts val="1200"/>
              </a:spcAft>
              <a:buClr>
                <a:srgbClr val="C00000"/>
              </a:buClr>
              <a:buFont typeface="Wingdings" panose="05000000000000000000" pitchFamily="2" charset="2"/>
              <a:buChar char="v"/>
            </a:pPr>
            <a:r>
              <a:rPr lang="en-US" altLang="zh-HK" sz="1200" smtClean="0">
                <a:solidFill>
                  <a:srgbClr val="000000"/>
                </a:solidFill>
                <a:latin typeface="Calibri" panose="020F0502020204030204" pitchFamily="34" charset="0"/>
                <a:ea typeface="新細明體" panose="02020500000000000000" pitchFamily="18" charset="-120"/>
                <a:cs typeface="Arial" panose="020B0604020202020204" pitchFamily="34" charset="0"/>
                <a:sym typeface="Calibri" panose="020F0502020204030204" pitchFamily="34" charset="0"/>
              </a:rPr>
              <a:t>Julia holds a number of professional positions, including: </a:t>
            </a:r>
          </a:p>
          <a:p>
            <a:pPr marL="287338" indent="-287338" algn="just" eaLnBrk="1" hangingPunct="1">
              <a:lnSpc>
                <a:spcPct val="105000"/>
              </a:lnSpc>
              <a:spcBef>
                <a:spcPct val="0"/>
              </a:spcBef>
              <a:spcAft>
                <a:spcPts val="1200"/>
              </a:spcAft>
              <a:buClr>
                <a:srgbClr val="C00000"/>
              </a:buClr>
              <a:buFont typeface="Wingdings" panose="05000000000000000000" pitchFamily="2" charset="2"/>
              <a:buChar char="v"/>
            </a:pPr>
            <a:r>
              <a:rPr lang="en-US" altLang="zh-HK" sz="1200" smtClean="0">
                <a:solidFill>
                  <a:srgbClr val="000000"/>
                </a:solidFill>
                <a:latin typeface="Calibri" panose="020F0502020204030204" pitchFamily="34" charset="0"/>
                <a:ea typeface="新細明體" panose="02020500000000000000" pitchFamily="18" charset="-120"/>
                <a:cs typeface="Arial" panose="020B0604020202020204" pitchFamily="34" charset="0"/>
                <a:sym typeface="Calibri" panose="020F0502020204030204" pitchFamily="34" charset="0"/>
              </a:rPr>
              <a:t>Member of the Hong Kong Takeovers Panel and the Takeovers Appeal Panel of the SFC; Member of the Disciplinary Panel (Panel A) of the Hong Kong Institute of Certified Public Accountants (often acting as Chair in relation to disciplinary cases); and Member of the Company Law Committee of the Hong Kong Law Society.</a:t>
            </a:r>
          </a:p>
          <a:p>
            <a:pPr marL="287338" indent="-287338" algn="just" eaLnBrk="1" hangingPunct="1">
              <a:lnSpc>
                <a:spcPct val="105000"/>
              </a:lnSpc>
              <a:spcBef>
                <a:spcPct val="0"/>
              </a:spcBef>
              <a:spcAft>
                <a:spcPts val="1200"/>
              </a:spcAft>
              <a:buClr>
                <a:srgbClr val="C00000"/>
              </a:buClr>
              <a:buFont typeface="Wingdings" panose="05000000000000000000" pitchFamily="2" charset="2"/>
              <a:buChar char="v"/>
            </a:pPr>
            <a:r>
              <a:rPr lang="en-US" altLang="zh-HK" sz="1200" smtClean="0">
                <a:solidFill>
                  <a:srgbClr val="000000"/>
                </a:solidFill>
                <a:latin typeface="Calibri" panose="020F0502020204030204" pitchFamily="34" charset="0"/>
                <a:ea typeface="新細明體" panose="02020500000000000000" pitchFamily="18" charset="-120"/>
                <a:cs typeface="Arial" panose="020B0604020202020204" pitchFamily="34" charset="0"/>
                <a:sym typeface="Calibri" panose="020F0502020204030204" pitchFamily="34" charset="0"/>
              </a:rPr>
              <a:t>Julia was named a </a:t>
            </a:r>
            <a:r>
              <a:rPr lang="en-US" altLang="en-US" sz="1200" smtClean="0">
                <a:solidFill>
                  <a:srgbClr val="000000"/>
                </a:solidFill>
                <a:latin typeface="Calibri" panose="020F0502020204030204" pitchFamily="34" charset="0"/>
                <a:ea typeface="新細明體" panose="02020500000000000000" pitchFamily="18" charset="-120"/>
                <a:cs typeface="Arial" panose="020B0604020202020204" pitchFamily="34" charset="0"/>
                <a:sym typeface="Calibri" panose="020F0502020204030204" pitchFamily="34" charset="0"/>
              </a:rPr>
              <a:t>“</a:t>
            </a:r>
            <a:r>
              <a:rPr lang="en-US" altLang="ja-JP" sz="1200" smtClean="0">
                <a:solidFill>
                  <a:srgbClr val="000000"/>
                </a:solidFill>
                <a:latin typeface="Calibri" panose="020F0502020204030204" pitchFamily="34" charset="0"/>
                <a:ea typeface="新細明體" panose="02020500000000000000" pitchFamily="18" charset="-120"/>
                <a:cs typeface="Arial" panose="020B0604020202020204" pitchFamily="34" charset="0"/>
                <a:sym typeface="Calibri" panose="020F0502020204030204" pitchFamily="34" charset="0"/>
              </a:rPr>
              <a:t>Leading Lawyer</a:t>
            </a:r>
            <a:r>
              <a:rPr lang="en-US" altLang="en-US" sz="1200" smtClean="0">
                <a:solidFill>
                  <a:srgbClr val="000000"/>
                </a:solidFill>
                <a:latin typeface="Calibri" panose="020F0502020204030204" pitchFamily="34" charset="0"/>
                <a:ea typeface="新細明體" panose="02020500000000000000" pitchFamily="18" charset="-120"/>
                <a:cs typeface="Arial" panose="020B0604020202020204" pitchFamily="34" charset="0"/>
                <a:sym typeface="Calibri" panose="020F0502020204030204" pitchFamily="34" charset="0"/>
              </a:rPr>
              <a:t>”</a:t>
            </a:r>
            <a:r>
              <a:rPr lang="en-US" altLang="ja-JP" sz="1200" smtClean="0">
                <a:solidFill>
                  <a:srgbClr val="000000"/>
                </a:solidFill>
                <a:latin typeface="Calibri" panose="020F0502020204030204" pitchFamily="34" charset="0"/>
                <a:ea typeface="新細明體" panose="02020500000000000000" pitchFamily="18" charset="-120"/>
                <a:cs typeface="Arial" panose="020B0604020202020204" pitchFamily="34" charset="0"/>
                <a:sym typeface="Calibri" panose="020F0502020204030204" pitchFamily="34" charset="0"/>
              </a:rPr>
              <a:t> by Asia Law &amp; Practice for the years 2002 -2018 </a:t>
            </a:r>
          </a:p>
          <a:p>
            <a:pPr marL="287338" indent="-287338" algn="just" eaLnBrk="1" hangingPunct="1">
              <a:lnSpc>
                <a:spcPct val="105000"/>
              </a:lnSpc>
              <a:spcBef>
                <a:spcPct val="0"/>
              </a:spcBef>
              <a:spcAft>
                <a:spcPts val="1200"/>
              </a:spcAft>
              <a:buClr>
                <a:srgbClr val="C00000"/>
              </a:buClr>
              <a:buFont typeface="Wingdings" panose="05000000000000000000" pitchFamily="2" charset="2"/>
              <a:buChar char="v"/>
            </a:pPr>
            <a:r>
              <a:rPr lang="en-US" altLang="zh-HK" sz="1200" smtClean="0">
                <a:solidFill>
                  <a:srgbClr val="000000"/>
                </a:solidFill>
                <a:latin typeface="Calibri" panose="020F0502020204030204" pitchFamily="34" charset="0"/>
                <a:ea typeface="新細明體" panose="02020500000000000000" pitchFamily="18" charset="-120"/>
                <a:cs typeface="Arial" panose="020B0604020202020204" pitchFamily="34" charset="0"/>
                <a:sym typeface="Calibri" panose="020F0502020204030204" pitchFamily="34" charset="0"/>
              </a:rPr>
              <a:t>Julia has extensive experience in China and Myanmar work and is a Mandarin speaker</a:t>
            </a:r>
          </a:p>
          <a:p>
            <a:pPr lvl="1" indent="0" algn="just" eaLnBrk="1" hangingPunct="1">
              <a:spcBef>
                <a:spcPct val="0"/>
              </a:spcBef>
              <a:spcAft>
                <a:spcPts val="600"/>
              </a:spcAft>
              <a:buClr>
                <a:schemeClr val="accent1"/>
              </a:buClr>
              <a:buFont typeface="Wingdings 3" panose="05040102010807070707" pitchFamily="18" charset="2"/>
              <a:buChar char=""/>
            </a:pPr>
            <a:endParaRPr lang="en-US" altLang="zh-HK" sz="1100" smtClean="0">
              <a:latin typeface="Calibri" panose="020F0502020204030204" pitchFamily="34" charset="0"/>
              <a:ea typeface="新細明體" panose="02020500000000000000" pitchFamily="18" charset="-120"/>
              <a:cs typeface="Arial" panose="020B0604020202020204" pitchFamily="34" charset="0"/>
            </a:endParaRPr>
          </a:p>
          <a:p>
            <a:pPr lvl="1" indent="0" algn="just" eaLnBrk="1" hangingPunct="1">
              <a:spcBef>
                <a:spcPct val="0"/>
              </a:spcBef>
              <a:spcAft>
                <a:spcPts val="600"/>
              </a:spcAft>
              <a:buClr>
                <a:schemeClr val="accent1"/>
              </a:buClr>
              <a:buFont typeface="Wingdings 3" panose="05040102010807070707" pitchFamily="18" charset="2"/>
              <a:buChar char=""/>
            </a:pPr>
            <a:endParaRPr lang="en-US" altLang="zh-HK" smtClean="0">
              <a:latin typeface="Calibri" panose="020F0502020204030204" pitchFamily="34" charset="0"/>
              <a:ea typeface="新細明體" panose="02020500000000000000" pitchFamily="18" charset="-120"/>
              <a:cs typeface="Arial" panose="020B0604020202020204" pitchFamily="34" charset="0"/>
            </a:endParaRPr>
          </a:p>
          <a:p>
            <a:pPr lvl="1" indent="0" algn="just" eaLnBrk="1" hangingPunct="1">
              <a:spcBef>
                <a:spcPct val="0"/>
              </a:spcBef>
              <a:spcAft>
                <a:spcPts val="600"/>
              </a:spcAft>
              <a:buClr>
                <a:schemeClr val="accent1"/>
              </a:buClr>
              <a:buFont typeface="Wingdings 3" panose="05040102010807070707" pitchFamily="18" charset="2"/>
              <a:buChar char=""/>
            </a:pPr>
            <a:endParaRPr lang="en-US" altLang="zh-HK" smtClean="0">
              <a:latin typeface="Calibri" panose="020F0502020204030204" pitchFamily="34" charset="0"/>
              <a:ea typeface="新細明體" panose="02020500000000000000" pitchFamily="18" charset="-120"/>
              <a:cs typeface="Arial" panose="020B0604020202020204" pitchFamily="34" charset="0"/>
            </a:endParaRPr>
          </a:p>
        </p:txBody>
      </p:sp>
      <p:sp>
        <p:nvSpPr>
          <p:cNvPr id="3" name="Title 2"/>
          <p:cNvSpPr>
            <a:spLocks noGrp="1"/>
          </p:cNvSpPr>
          <p:nvPr>
            <p:ph type="title" idx="4294967295"/>
          </p:nvPr>
        </p:nvSpPr>
        <p:spPr>
          <a:xfrm>
            <a:off x="4648200" y="364331"/>
            <a:ext cx="1504950" cy="23971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Managing Partner </a:t>
            </a:r>
            <a:endParaRPr lang="en-US" dirty="0" smtClean="0">
              <a:effectLst/>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106400" y="-4322763"/>
            <a:ext cx="10883900" cy="313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sp>
        <p:nvSpPr>
          <p:cNvPr id="84997" name="TextBox 10"/>
          <p:cNvSpPr txBox="1">
            <a:spLocks noChangeArrowheads="1"/>
          </p:cNvSpPr>
          <p:nvPr/>
        </p:nvSpPr>
        <p:spPr bwMode="auto">
          <a:xfrm>
            <a:off x="8143875" y="231775"/>
            <a:ext cx="5556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A4943BFE-BC25-4074-ABE1-CBEC6C86FECC}" type="slidenum">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66</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84998" name="TextBox 11"/>
          <p:cNvSpPr txBox="1">
            <a:spLocks noChangeArrowheads="1"/>
          </p:cNvSpPr>
          <p:nvPr/>
        </p:nvSpPr>
        <p:spPr bwMode="auto">
          <a:xfrm>
            <a:off x="8056563" y="279400"/>
            <a:ext cx="5556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FBE44045-3396-40EA-B51A-BF47E88FED25}" type="slidenum">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66</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85000"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85002" name="TextBox 16"/>
          <p:cNvSpPr txBox="1">
            <a:spLocks noChangeArrowheads="1"/>
          </p:cNvSpPr>
          <p:nvPr/>
        </p:nvSpPr>
        <p:spPr bwMode="auto">
          <a:xfrm>
            <a:off x="8234363" y="298450"/>
            <a:ext cx="55562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3041661F-5B7F-422E-A480-5889B3F852F5}"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66</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 y="6"/>
            <a:ext cx="1744716" cy="264794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9900" y="2647951"/>
            <a:ext cx="1828799" cy="251252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600" y="3566"/>
            <a:ext cx="1828798" cy="2644384"/>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0849" r="19055"/>
          <a:stretch/>
        </p:blipFill>
        <p:spPr>
          <a:xfrm>
            <a:off x="1" y="2644391"/>
            <a:ext cx="1752599" cy="2499109"/>
          </a:xfrm>
          <a:prstGeom prst="rect">
            <a:avLst/>
          </a:prstGeom>
        </p:spPr>
      </p:pic>
      <p:sp>
        <p:nvSpPr>
          <p:cNvPr id="13" name="Google Shape;334;p30"/>
          <p:cNvSpPr txBox="1">
            <a:spLocks noChangeArrowheads="1"/>
          </p:cNvSpPr>
          <p:nvPr/>
        </p:nvSpPr>
        <p:spPr bwMode="auto">
          <a:xfrm>
            <a:off x="5276585" y="1444708"/>
            <a:ext cx="2536825" cy="1063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25" rIns="0" bIns="0">
            <a:spAutoFit/>
          </a:bodyPr>
          <a:lstStyle>
            <a:lvl1pPr marL="127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600"/>
            </a:pPr>
            <a:r>
              <a:rPr lang="en-US" altLang="en-US" b="1" i="1">
                <a:latin typeface="Calibri" panose="020F0502020204030204" pitchFamily="34" charset="0"/>
                <a:cs typeface="Calibri" panose="020F0502020204030204" pitchFamily="34" charset="0"/>
                <a:sym typeface="Calibri" panose="020F0502020204030204" pitchFamily="34" charset="0"/>
              </a:rPr>
              <a:t>Hong Kong Office</a:t>
            </a:r>
          </a:p>
          <a:p>
            <a:pPr eaLnBrk="1" hangingPunct="1">
              <a:lnSpc>
                <a:spcPct val="110000"/>
              </a:lnSpc>
              <a:spcBef>
                <a:spcPts val="1000"/>
              </a:spcBef>
              <a:buSzPts val="1600"/>
              <a:buFont typeface="Calibri" panose="020F0502020204030204" pitchFamily="34" charset="0"/>
              <a:buNone/>
            </a:pPr>
            <a:r>
              <a:rPr lang="en-US" altLang="en-US">
                <a:latin typeface="Calibri" panose="020F0502020204030204" pitchFamily="34" charset="0"/>
                <a:cs typeface="Calibri" panose="020F0502020204030204" pitchFamily="34" charset="0"/>
                <a:sym typeface="Calibri" panose="020F0502020204030204" pitchFamily="34" charset="0"/>
              </a:rPr>
              <a:t>12</a:t>
            </a:r>
            <a:r>
              <a:rPr lang="en-US" altLang="en-US" baseline="30000">
                <a:latin typeface="Calibri" panose="020F0502020204030204" pitchFamily="34" charset="0"/>
                <a:cs typeface="Calibri" panose="020F0502020204030204" pitchFamily="34" charset="0"/>
                <a:sym typeface="Calibri" panose="020F0502020204030204" pitchFamily="34" charset="0"/>
              </a:rPr>
              <a:t>th </a:t>
            </a:r>
            <a:r>
              <a:rPr lang="en-US" altLang="en-US">
                <a:latin typeface="Calibri" panose="020F0502020204030204" pitchFamily="34" charset="0"/>
                <a:cs typeface="Calibri" panose="020F0502020204030204" pitchFamily="34" charset="0"/>
                <a:sym typeface="Calibri" panose="020F0502020204030204" pitchFamily="34" charset="0"/>
              </a:rPr>
              <a:t>Floor  Dominion Centre</a:t>
            </a:r>
            <a:endParaRPr lang="en-US" altLang="en-US">
              <a:latin typeface="Calibri" panose="020F0502020204030204" pitchFamily="34" charset="0"/>
              <a:cs typeface="Calibri" panose="020F0502020204030204" pitchFamily="34" charset="0"/>
            </a:endParaRPr>
          </a:p>
          <a:p>
            <a:pPr eaLnBrk="1" hangingPunct="1">
              <a:spcBef>
                <a:spcPts val="100"/>
              </a:spcBef>
              <a:buSzPts val="1600"/>
              <a:buFont typeface="Calibri" panose="020F0502020204030204" pitchFamily="34" charset="0"/>
              <a:buNone/>
            </a:pPr>
            <a:r>
              <a:rPr lang="en-US" altLang="en-US">
                <a:latin typeface="Calibri" panose="020F0502020204030204" pitchFamily="34" charset="0"/>
                <a:cs typeface="Calibri" panose="020F0502020204030204" pitchFamily="34" charset="0"/>
                <a:sym typeface="Calibri" panose="020F0502020204030204" pitchFamily="34" charset="0"/>
              </a:rPr>
              <a:t>43 – 59 Queen’s Road East</a:t>
            </a:r>
            <a:endParaRPr lang="en-US" altLang="en-US">
              <a:latin typeface="Calibri" panose="020F0502020204030204" pitchFamily="34" charset="0"/>
              <a:cs typeface="Calibri" panose="020F0502020204030204" pitchFamily="34" charset="0"/>
            </a:endParaRPr>
          </a:p>
          <a:p>
            <a:pPr eaLnBrk="1" hangingPunct="1">
              <a:spcBef>
                <a:spcPts val="200"/>
              </a:spcBef>
              <a:buSzPts val="1600"/>
              <a:buFont typeface="Calibri" panose="020F0502020204030204" pitchFamily="34" charset="0"/>
              <a:buNone/>
            </a:pPr>
            <a:r>
              <a:rPr lang="en-US" altLang="en-US">
                <a:latin typeface="Calibri" panose="020F0502020204030204" pitchFamily="34" charset="0"/>
                <a:cs typeface="Calibri" panose="020F0502020204030204" pitchFamily="34" charset="0"/>
                <a:sym typeface="Calibri" panose="020F0502020204030204" pitchFamily="34" charset="0"/>
              </a:rPr>
              <a:t>Hong Kong</a:t>
            </a:r>
            <a:endParaRPr lang="en-US" altLang="en-US">
              <a:latin typeface="Calibri" panose="020F0502020204030204" pitchFamily="34" charset="0"/>
              <a:cs typeface="Calibri" panose="020F0502020204030204" pitchFamily="34" charset="0"/>
            </a:endParaRPr>
          </a:p>
        </p:txBody>
      </p:sp>
      <p:sp>
        <p:nvSpPr>
          <p:cNvPr id="14" name="Google Shape;335;p30"/>
          <p:cNvSpPr txBox="1">
            <a:spLocks noChangeArrowheads="1"/>
          </p:cNvSpPr>
          <p:nvPr/>
        </p:nvSpPr>
        <p:spPr bwMode="auto">
          <a:xfrm>
            <a:off x="5276585" y="3028950"/>
            <a:ext cx="936625" cy="99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16000"/>
              </a:lnSpc>
              <a:buSzPts val="1600"/>
              <a:buFont typeface="Calibri" panose="020F0502020204030204" pitchFamily="34" charset="0"/>
              <a:buNone/>
            </a:pPr>
            <a:r>
              <a:rPr lang="en-US" altLang="en-US">
                <a:latin typeface="Calibri" panose="020F0502020204030204" pitchFamily="34" charset="0"/>
                <a:cs typeface="Calibri" panose="020F0502020204030204" pitchFamily="34" charset="0"/>
                <a:sym typeface="Calibri" panose="020F0502020204030204" pitchFamily="34" charset="0"/>
              </a:rPr>
              <a:t>Telephone:  Fax:</a:t>
            </a:r>
            <a:endParaRPr lang="en-US" altLang="en-US">
              <a:latin typeface="Calibri" panose="020F0502020204030204" pitchFamily="34" charset="0"/>
              <a:cs typeface="Calibri" panose="020F0502020204030204" pitchFamily="34" charset="0"/>
            </a:endParaRPr>
          </a:p>
          <a:p>
            <a:pPr eaLnBrk="1" hangingPunct="1">
              <a:lnSpc>
                <a:spcPct val="116000"/>
              </a:lnSpc>
              <a:buSzPts val="1600"/>
              <a:buFont typeface="Calibri" panose="020F0502020204030204" pitchFamily="34" charset="0"/>
              <a:buNone/>
            </a:pPr>
            <a:r>
              <a:rPr lang="en-US" altLang="en-US">
                <a:latin typeface="Calibri" panose="020F0502020204030204" pitchFamily="34" charset="0"/>
                <a:cs typeface="Calibri" panose="020F0502020204030204" pitchFamily="34" charset="0"/>
                <a:sym typeface="Calibri" panose="020F0502020204030204" pitchFamily="34" charset="0"/>
              </a:rPr>
              <a:t>Email:  Website:</a:t>
            </a:r>
            <a:endParaRPr lang="en-US" altLang="en-US">
              <a:latin typeface="Calibri" panose="020F0502020204030204" pitchFamily="34" charset="0"/>
              <a:cs typeface="Calibri" panose="020F0502020204030204" pitchFamily="34" charset="0"/>
            </a:endParaRPr>
          </a:p>
        </p:txBody>
      </p:sp>
      <p:sp>
        <p:nvSpPr>
          <p:cNvPr id="15" name="Google Shape;336;p30"/>
          <p:cNvSpPr txBox="1">
            <a:spLocks noChangeArrowheads="1"/>
          </p:cNvSpPr>
          <p:nvPr/>
        </p:nvSpPr>
        <p:spPr bwMode="auto">
          <a:xfrm>
            <a:off x="6358731" y="3012295"/>
            <a:ext cx="2253457" cy="102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50800" rIns="0" bIns="0">
            <a:spAutoFit/>
          </a:bodyPr>
          <a:lstStyle>
            <a:lvl1pPr marL="127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600"/>
              <a:buFont typeface="Calibri" panose="020F0502020204030204" pitchFamily="34" charset="0"/>
              <a:buNone/>
            </a:pPr>
            <a:r>
              <a:rPr lang="en-US" altLang="en-US">
                <a:latin typeface="Calibri" panose="020F0502020204030204" pitchFamily="34" charset="0"/>
                <a:cs typeface="Calibri" panose="020F0502020204030204" pitchFamily="34" charset="0"/>
                <a:sym typeface="Calibri" panose="020F0502020204030204" pitchFamily="34" charset="0"/>
              </a:rPr>
              <a:t>(852) 2905 7888</a:t>
            </a:r>
            <a:endParaRPr lang="en-US" altLang="en-US">
              <a:latin typeface="Calibri" panose="020F0502020204030204" pitchFamily="34" charset="0"/>
              <a:cs typeface="Calibri" panose="020F0502020204030204" pitchFamily="34" charset="0"/>
            </a:endParaRPr>
          </a:p>
          <a:p>
            <a:pPr eaLnBrk="1" hangingPunct="1">
              <a:spcBef>
                <a:spcPts val="300"/>
              </a:spcBef>
              <a:buSzPts val="1600"/>
              <a:buFont typeface="Calibri" panose="020F0502020204030204" pitchFamily="34" charset="0"/>
              <a:buNone/>
            </a:pPr>
            <a:r>
              <a:rPr lang="en-US" altLang="en-US">
                <a:latin typeface="Calibri" panose="020F0502020204030204" pitchFamily="34" charset="0"/>
                <a:cs typeface="Calibri" panose="020F0502020204030204" pitchFamily="34" charset="0"/>
                <a:sym typeface="Calibri" panose="020F0502020204030204" pitchFamily="34" charset="0"/>
              </a:rPr>
              <a:t>(852) 2854 9596</a:t>
            </a:r>
            <a:endParaRPr lang="en-US" altLang="en-US">
              <a:latin typeface="Calibri" panose="020F0502020204030204" pitchFamily="34" charset="0"/>
              <a:cs typeface="Calibri" panose="020F0502020204030204" pitchFamily="34" charset="0"/>
            </a:endParaRPr>
          </a:p>
          <a:p>
            <a:pPr eaLnBrk="1" hangingPunct="1">
              <a:spcBef>
                <a:spcPts val="300"/>
              </a:spcBef>
              <a:buClr>
                <a:srgbClr val="B192C9"/>
              </a:buClr>
              <a:buSzPts val="1600"/>
            </a:pPr>
            <a:r>
              <a:rPr lang="en-US" altLang="en-US" u="sng">
                <a:solidFill>
                  <a:srgbClr val="B192C9"/>
                </a:solidFill>
                <a:latin typeface="Calibri" panose="020F0502020204030204" pitchFamily="34" charset="0"/>
                <a:cs typeface="Calibri" panose="020F0502020204030204" pitchFamily="34" charset="0"/>
                <a:hlinkClick r:id="rId7"/>
              </a:rPr>
              <a:t>enquiries@charltonslaw.com</a:t>
            </a:r>
            <a:endParaRPr lang="en-US" altLang="en-US">
              <a:latin typeface="Calibri" panose="020F0502020204030204" pitchFamily="34" charset="0"/>
              <a:cs typeface="Calibri" panose="020F0502020204030204" pitchFamily="34" charset="0"/>
              <a:sym typeface="Calibri" panose="020F0502020204030204" pitchFamily="34" charset="0"/>
            </a:endParaRPr>
          </a:p>
          <a:p>
            <a:pPr eaLnBrk="1" hangingPunct="1">
              <a:spcBef>
                <a:spcPts val="300"/>
              </a:spcBef>
              <a:buClr>
                <a:srgbClr val="B192C9"/>
              </a:buClr>
              <a:buSzPts val="1600"/>
            </a:pPr>
            <a:r>
              <a:rPr lang="en-US" altLang="en-US" u="sng">
                <a:solidFill>
                  <a:srgbClr val="B192C9"/>
                </a:solidFill>
                <a:latin typeface="Calibri" panose="020F0502020204030204" pitchFamily="34" charset="0"/>
                <a:cs typeface="Calibri" panose="020F0502020204030204" pitchFamily="34" charset="0"/>
                <a:hlinkClick r:id="rId8"/>
              </a:rPr>
              <a:t>www.charltonslaw.com</a:t>
            </a:r>
            <a:endParaRPr lang="en-US" altLang="en-US">
              <a:latin typeface="Calibri" panose="020F0502020204030204" pitchFamily="34" charset="0"/>
              <a:cs typeface="Calibri" panose="020F0502020204030204" pitchFamily="34" charset="0"/>
            </a:endParaRPr>
          </a:p>
        </p:txBody>
      </p:sp>
      <p:sp>
        <p:nvSpPr>
          <p:cNvPr id="2" name="Title 1"/>
          <p:cNvSpPr>
            <a:spLocks noGrp="1"/>
          </p:cNvSpPr>
          <p:nvPr>
            <p:ph type="title" idx="4294967295"/>
          </p:nvPr>
        </p:nvSpPr>
        <p:spPr>
          <a:xfrm>
            <a:off x="5753100" y="792176"/>
            <a:ext cx="1211262" cy="29686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Contact us</a:t>
            </a:r>
            <a:endParaRPr lang="en-US" dirty="0" smtClean="0">
              <a:effectLst/>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pic>
        <p:nvPicPr>
          <p:cNvPr id="9216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92166" name="TextBox 9"/>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8F00E93E-D433-4774-A7E2-9C1FB764729D}"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67</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3" name="Rectangle 2"/>
          <p:cNvSpPr/>
          <p:nvPr/>
        </p:nvSpPr>
        <p:spPr>
          <a:xfrm>
            <a:off x="914400" y="590550"/>
            <a:ext cx="7216774" cy="396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347;p31"/>
          <p:cNvSpPr txBox="1">
            <a:spLocks noChangeArrowheads="1"/>
          </p:cNvSpPr>
          <p:nvPr/>
        </p:nvSpPr>
        <p:spPr bwMode="auto">
          <a:xfrm>
            <a:off x="1657971" y="1121084"/>
            <a:ext cx="2362200" cy="1100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9050" rIns="0" bIns="0">
            <a:spAutoFit/>
          </a:bodyPr>
          <a:lstStyle>
            <a:lvl1pPr marL="127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600"/>
              <a:buFont typeface="Calibri" panose="020F0502020204030204" pitchFamily="34" charset="0"/>
              <a:buNone/>
            </a:pPr>
            <a:r>
              <a:rPr lang="en-US" altLang="en-US" sz="1100" b="1" i="1">
                <a:latin typeface="Calibri" panose="020F0502020204030204" pitchFamily="34" charset="0"/>
                <a:cs typeface="Calibri" panose="020F0502020204030204" pitchFamily="34" charset="0"/>
                <a:sym typeface="Calibri" panose="020F0502020204030204" pitchFamily="34" charset="0"/>
              </a:rPr>
              <a:t>China</a:t>
            </a:r>
            <a:endParaRPr lang="en-US" altLang="en-US" sz="1100" i="1">
              <a:latin typeface="Calibri" panose="020F0502020204030204" pitchFamily="34" charset="0"/>
              <a:cs typeface="Calibri" panose="020F0502020204030204" pitchFamily="34" charset="0"/>
              <a:sym typeface="Calibri" panose="020F0502020204030204" pitchFamily="34" charset="0"/>
            </a:endParaRPr>
          </a:p>
          <a:p>
            <a:pPr eaLnBrk="1" hangingPunct="1">
              <a:spcBef>
                <a:spcPts val="600"/>
              </a:spcBef>
              <a:buSzPts val="1400"/>
              <a:buFont typeface="Calibri" panose="020F0502020204030204" pitchFamily="34" charset="0"/>
              <a:buNone/>
            </a:pPr>
            <a:r>
              <a:rPr lang="en-US" altLang="en-US" sz="1100" b="1">
                <a:latin typeface="Calibri" panose="020F0502020204030204" pitchFamily="34" charset="0"/>
                <a:cs typeface="Calibri" panose="020F0502020204030204" pitchFamily="34" charset="0"/>
                <a:sym typeface="Calibri" panose="020F0502020204030204" pitchFamily="34" charset="0"/>
              </a:rPr>
              <a:t>Beijing Representative Office</a:t>
            </a:r>
            <a:endParaRPr lang="en-US" altLang="en-US" sz="1100">
              <a:latin typeface="Calibri" panose="020F0502020204030204" pitchFamily="34" charset="0"/>
              <a:cs typeface="Calibri" panose="020F0502020204030204" pitchFamily="34" charset="0"/>
              <a:sym typeface="Calibri" panose="020F0502020204030204" pitchFamily="34" charset="0"/>
            </a:endParaRPr>
          </a:p>
          <a:p>
            <a:pPr eaLnBrk="1" hangingPunct="1">
              <a:spcBef>
                <a:spcPts val="600"/>
              </a:spcBef>
              <a:buSzPts val="1400"/>
              <a:buFont typeface="Calibri" panose="020F0502020204030204" pitchFamily="34" charset="0"/>
              <a:buNone/>
            </a:pPr>
            <a:r>
              <a:rPr lang="en-US" altLang="en-US" sz="1100">
                <a:latin typeface="Calibri" panose="020F0502020204030204" pitchFamily="34" charset="0"/>
                <a:cs typeface="Calibri" panose="020F0502020204030204" pitchFamily="34" charset="0"/>
                <a:sym typeface="Calibri" panose="020F0502020204030204" pitchFamily="34" charset="0"/>
              </a:rPr>
              <a:t>3-1703, Vantone Centre  A6# Chaowai Avenue  Chaoyang District  Beijing</a:t>
            </a:r>
            <a:r>
              <a:rPr lang="en-US" altLang="en-US" sz="1100">
                <a:latin typeface="Calibri" panose="020F0502020204030204" pitchFamily="34" charset="0"/>
                <a:cs typeface="Calibri" panose="020F0502020204030204" pitchFamily="34" charset="0"/>
              </a:rPr>
              <a:t> </a:t>
            </a:r>
            <a:r>
              <a:rPr lang="en-US" altLang="en-US" sz="1100">
                <a:latin typeface="Calibri" panose="020F0502020204030204" pitchFamily="34" charset="0"/>
                <a:cs typeface="Calibri" panose="020F0502020204030204" pitchFamily="34" charset="0"/>
                <a:sym typeface="Calibri" panose="020F0502020204030204" pitchFamily="34" charset="0"/>
              </a:rPr>
              <a:t>People's Republic of China</a:t>
            </a:r>
            <a:endParaRPr lang="en-US" altLang="en-US" sz="1100">
              <a:latin typeface="Calibri" panose="020F0502020204030204" pitchFamily="34" charset="0"/>
              <a:cs typeface="Calibri" panose="020F0502020204030204" pitchFamily="34" charset="0"/>
            </a:endParaRPr>
          </a:p>
        </p:txBody>
      </p:sp>
      <p:sp>
        <p:nvSpPr>
          <p:cNvPr id="10" name="Google Shape;348;p31"/>
          <p:cNvSpPr txBox="1">
            <a:spLocks noChangeArrowheads="1"/>
          </p:cNvSpPr>
          <p:nvPr/>
        </p:nvSpPr>
        <p:spPr bwMode="auto">
          <a:xfrm>
            <a:off x="1656167" y="2289961"/>
            <a:ext cx="2364004" cy="52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127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buFont typeface="Calibri" panose="020F0502020204030204" pitchFamily="34" charset="0"/>
              <a:buNone/>
            </a:pPr>
            <a:r>
              <a:rPr lang="en-US" altLang="en-US" sz="1100">
                <a:latin typeface="Calibri" panose="020F0502020204030204" pitchFamily="34" charset="0"/>
                <a:cs typeface="Calibri" panose="020F0502020204030204" pitchFamily="34" charset="0"/>
                <a:sym typeface="Calibri" panose="020F0502020204030204" pitchFamily="34" charset="0"/>
              </a:rPr>
              <a:t>Telephone: (86) 10 5907 3299</a:t>
            </a:r>
            <a:endParaRPr lang="en-US" altLang="en-US" sz="1100">
              <a:latin typeface="Calibri" panose="020F0502020204030204" pitchFamily="34" charset="0"/>
              <a:cs typeface="Calibri" panose="020F0502020204030204" pitchFamily="34" charset="0"/>
            </a:endParaRPr>
          </a:p>
          <a:p>
            <a:pPr eaLnBrk="1" hangingPunct="1">
              <a:buSzPts val="1400"/>
              <a:buFont typeface="Calibri" panose="020F0502020204030204" pitchFamily="34" charset="0"/>
              <a:buNone/>
            </a:pPr>
            <a:r>
              <a:rPr lang="en-US" altLang="en-US" sz="1100">
                <a:latin typeface="Calibri" panose="020F0502020204030204" pitchFamily="34" charset="0"/>
                <a:cs typeface="Calibri" panose="020F0502020204030204" pitchFamily="34" charset="0"/>
                <a:sym typeface="Calibri" panose="020F0502020204030204" pitchFamily="34" charset="0"/>
              </a:rPr>
              <a:t>Facsimile: (86) 10 5907 3299  </a:t>
            </a:r>
            <a:r>
              <a:rPr lang="en-US" altLang="en-US" sz="1100" u="sng">
                <a:solidFill>
                  <a:srgbClr val="B192C9"/>
                </a:solidFill>
                <a:latin typeface="Calibri" panose="020F0502020204030204" pitchFamily="34" charset="0"/>
                <a:cs typeface="Calibri" panose="020F0502020204030204" pitchFamily="34" charset="0"/>
                <a:hlinkClick r:id="rId4"/>
              </a:rPr>
              <a:t>enquiries.beijing@charltonslaw.com</a:t>
            </a:r>
            <a:endParaRPr lang="en-US" altLang="en-US" sz="1100">
              <a:latin typeface="Calibri" panose="020F0502020204030204" pitchFamily="34" charset="0"/>
              <a:cs typeface="Calibri" panose="020F0502020204030204" pitchFamily="34" charset="0"/>
            </a:endParaRPr>
          </a:p>
        </p:txBody>
      </p:sp>
      <p:sp>
        <p:nvSpPr>
          <p:cNvPr id="11" name="Google Shape;349;p31"/>
          <p:cNvSpPr txBox="1">
            <a:spLocks noChangeArrowheads="1"/>
          </p:cNvSpPr>
          <p:nvPr/>
        </p:nvSpPr>
        <p:spPr bwMode="auto">
          <a:xfrm>
            <a:off x="5032996" y="1271146"/>
            <a:ext cx="2516186" cy="84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88900" rIns="0" bIns="0">
            <a:spAutoFit/>
          </a:bodyPr>
          <a:lstStyle>
            <a:lvl1pPr marL="127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buFont typeface="Calibri" panose="020F0502020204030204" pitchFamily="34" charset="0"/>
              <a:buNone/>
            </a:pPr>
            <a:r>
              <a:rPr lang="en-US" altLang="en-US" sz="1100" b="1">
                <a:latin typeface="Calibri" panose="020F0502020204030204" pitchFamily="34" charset="0"/>
                <a:cs typeface="Calibri" panose="020F0502020204030204" pitchFamily="34" charset="0"/>
                <a:sym typeface="Calibri" panose="020F0502020204030204" pitchFamily="34" charset="0"/>
              </a:rPr>
              <a:t>Shanghai Representative Office</a:t>
            </a:r>
            <a:endParaRPr lang="en-US" altLang="en-US" sz="1100">
              <a:latin typeface="Calibri" panose="020F0502020204030204" pitchFamily="34" charset="0"/>
              <a:cs typeface="Calibri" panose="020F0502020204030204" pitchFamily="34" charset="0"/>
              <a:sym typeface="Calibri" panose="020F0502020204030204" pitchFamily="34" charset="0"/>
            </a:endParaRPr>
          </a:p>
          <a:p>
            <a:pPr eaLnBrk="1" hangingPunct="1">
              <a:spcBef>
                <a:spcPts val="600"/>
              </a:spcBef>
              <a:buSzPts val="1400"/>
              <a:buFont typeface="Calibri" panose="020F0502020204030204" pitchFamily="34" charset="0"/>
              <a:buNone/>
            </a:pPr>
            <a:r>
              <a:rPr lang="en-US" altLang="en-US" sz="1100">
                <a:latin typeface="Calibri" panose="020F0502020204030204" pitchFamily="34" charset="0"/>
                <a:cs typeface="Calibri" panose="020F0502020204030204" pitchFamily="34" charset="0"/>
                <a:sym typeface="Calibri" panose="020F0502020204030204" pitchFamily="34" charset="0"/>
              </a:rPr>
              <a:t>Room 2006, 20th Floor  Fortune Times</a:t>
            </a:r>
            <a:endParaRPr lang="en-US" altLang="en-US" sz="1100">
              <a:latin typeface="Calibri" panose="020F0502020204030204" pitchFamily="34" charset="0"/>
              <a:cs typeface="Calibri" panose="020F0502020204030204" pitchFamily="34" charset="0"/>
            </a:endParaRPr>
          </a:p>
          <a:p>
            <a:pPr eaLnBrk="1" hangingPunct="1">
              <a:buSzPts val="1400"/>
              <a:buFont typeface="Calibri" panose="020F0502020204030204" pitchFamily="34" charset="0"/>
              <a:buNone/>
            </a:pPr>
            <a:r>
              <a:rPr lang="en-US" altLang="en-US" sz="1100">
                <a:latin typeface="Calibri" panose="020F0502020204030204" pitchFamily="34" charset="0"/>
                <a:cs typeface="Calibri" panose="020F0502020204030204" pitchFamily="34" charset="0"/>
                <a:sym typeface="Calibri" panose="020F0502020204030204" pitchFamily="34" charset="0"/>
              </a:rPr>
              <a:t>1438 North Shanxi Road  </a:t>
            </a:r>
          </a:p>
          <a:p>
            <a:pPr eaLnBrk="1" hangingPunct="1">
              <a:buSzPts val="1400"/>
              <a:buFont typeface="Calibri" panose="020F0502020204030204" pitchFamily="34" charset="0"/>
              <a:buNone/>
            </a:pPr>
            <a:r>
              <a:rPr lang="en-US" altLang="en-US" sz="1100">
                <a:latin typeface="Calibri" panose="020F0502020204030204" pitchFamily="34" charset="0"/>
                <a:cs typeface="Calibri" panose="020F0502020204030204" pitchFamily="34" charset="0"/>
                <a:sym typeface="Calibri" panose="020F0502020204030204" pitchFamily="34" charset="0"/>
              </a:rPr>
              <a:t>Shanghai</a:t>
            </a:r>
            <a:r>
              <a:rPr lang="en-US" altLang="en-US" sz="1100">
                <a:latin typeface="Calibri" panose="020F0502020204030204" pitchFamily="34" charset="0"/>
                <a:cs typeface="Calibri" panose="020F0502020204030204" pitchFamily="34" charset="0"/>
              </a:rPr>
              <a:t> </a:t>
            </a:r>
            <a:r>
              <a:rPr lang="en-US" altLang="en-US" sz="1100">
                <a:latin typeface="Calibri" panose="020F0502020204030204" pitchFamily="34" charset="0"/>
                <a:cs typeface="Calibri" panose="020F0502020204030204" pitchFamily="34" charset="0"/>
                <a:sym typeface="Calibri" panose="020F0502020204030204" pitchFamily="34" charset="0"/>
              </a:rPr>
              <a:t>People's Republic of China</a:t>
            </a:r>
            <a:endParaRPr lang="en-US" altLang="en-US" sz="1100">
              <a:latin typeface="Calibri" panose="020F0502020204030204" pitchFamily="34" charset="0"/>
              <a:cs typeface="Calibri" panose="020F0502020204030204" pitchFamily="34" charset="0"/>
            </a:endParaRPr>
          </a:p>
        </p:txBody>
      </p:sp>
      <p:sp>
        <p:nvSpPr>
          <p:cNvPr id="12" name="Google Shape;350;p31"/>
          <p:cNvSpPr txBox="1">
            <a:spLocks noChangeArrowheads="1"/>
          </p:cNvSpPr>
          <p:nvPr/>
        </p:nvSpPr>
        <p:spPr bwMode="auto">
          <a:xfrm>
            <a:off x="5038724" y="2311107"/>
            <a:ext cx="2479676" cy="52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127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buFont typeface="Calibri" panose="020F0502020204030204" pitchFamily="34" charset="0"/>
              <a:buNone/>
            </a:pPr>
            <a:r>
              <a:rPr lang="en-US" altLang="en-US" sz="1100">
                <a:latin typeface="Calibri" panose="020F0502020204030204" pitchFamily="34" charset="0"/>
                <a:cs typeface="Calibri" panose="020F0502020204030204" pitchFamily="34" charset="0"/>
                <a:sym typeface="Calibri" panose="020F0502020204030204" pitchFamily="34" charset="0"/>
              </a:rPr>
              <a:t>Telephone: (86) 21 6277 9899</a:t>
            </a:r>
            <a:endParaRPr lang="en-US" altLang="en-US" sz="1100">
              <a:latin typeface="Calibri" panose="020F0502020204030204" pitchFamily="34" charset="0"/>
              <a:cs typeface="Calibri" panose="020F0502020204030204" pitchFamily="34" charset="0"/>
            </a:endParaRPr>
          </a:p>
          <a:p>
            <a:pPr eaLnBrk="1" hangingPunct="1">
              <a:buSzPts val="1400"/>
              <a:buFont typeface="Calibri" panose="020F0502020204030204" pitchFamily="34" charset="0"/>
              <a:buNone/>
            </a:pPr>
            <a:r>
              <a:rPr lang="en-US" altLang="en-US" sz="1100">
                <a:latin typeface="Calibri" panose="020F0502020204030204" pitchFamily="34" charset="0"/>
                <a:cs typeface="Calibri" panose="020F0502020204030204" pitchFamily="34" charset="0"/>
                <a:sym typeface="Calibri" panose="020F0502020204030204" pitchFamily="34" charset="0"/>
              </a:rPr>
              <a:t>Facsimile: (86) 21 6277 7899  </a:t>
            </a:r>
            <a:r>
              <a:rPr lang="en-US" altLang="en-US" sz="1100" u="sng">
                <a:solidFill>
                  <a:srgbClr val="B192C9"/>
                </a:solidFill>
                <a:latin typeface="Calibri" panose="020F0502020204030204" pitchFamily="34" charset="0"/>
                <a:cs typeface="Calibri" panose="020F0502020204030204" pitchFamily="34" charset="0"/>
                <a:hlinkClick r:id="rId5"/>
              </a:rPr>
              <a:t>enquiries.shanghai@charltonslaw.com</a:t>
            </a:r>
            <a:endParaRPr lang="en-US" altLang="en-US" sz="1100">
              <a:latin typeface="Calibri" panose="020F0502020204030204" pitchFamily="34" charset="0"/>
              <a:cs typeface="Calibri" panose="020F0502020204030204" pitchFamily="34" charset="0"/>
            </a:endParaRPr>
          </a:p>
        </p:txBody>
      </p:sp>
      <p:sp>
        <p:nvSpPr>
          <p:cNvPr id="13" name="Google Shape;354;p31"/>
          <p:cNvSpPr txBox="1">
            <a:spLocks noChangeArrowheads="1"/>
          </p:cNvSpPr>
          <p:nvPr/>
        </p:nvSpPr>
        <p:spPr bwMode="auto">
          <a:xfrm>
            <a:off x="3140470" y="2998269"/>
            <a:ext cx="2879330" cy="13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9050" rIns="0" bIns="0">
            <a:spAutoFit/>
          </a:bodyPr>
          <a:lstStyle>
            <a:lvl1pPr marL="127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600"/>
              <a:buFont typeface="Calibri" panose="020F0502020204030204" pitchFamily="34" charset="0"/>
              <a:buNone/>
            </a:pPr>
            <a:r>
              <a:rPr lang="en-US" altLang="en-US" sz="1100" b="1" i="1">
                <a:latin typeface="Calibri" panose="020F0502020204030204" pitchFamily="34" charset="0"/>
                <a:cs typeface="Calibri" panose="020F0502020204030204" pitchFamily="34" charset="0"/>
                <a:sym typeface="Calibri" panose="020F0502020204030204" pitchFamily="34" charset="0"/>
              </a:rPr>
              <a:t>Myanmar</a:t>
            </a:r>
            <a:endParaRPr lang="en-US" altLang="en-US" sz="1100" i="1">
              <a:latin typeface="Calibri" panose="020F0502020204030204" pitchFamily="34" charset="0"/>
              <a:cs typeface="Calibri" panose="020F0502020204030204" pitchFamily="34" charset="0"/>
              <a:sym typeface="Calibri" panose="020F0502020204030204" pitchFamily="34" charset="0"/>
            </a:endParaRPr>
          </a:p>
          <a:p>
            <a:pPr eaLnBrk="1" hangingPunct="1">
              <a:spcBef>
                <a:spcPts val="600"/>
              </a:spcBef>
              <a:buSzPts val="1400"/>
              <a:buFont typeface="Calibri" panose="020F0502020204030204" pitchFamily="34" charset="0"/>
              <a:buNone/>
            </a:pPr>
            <a:r>
              <a:rPr lang="en-US" altLang="en-US" sz="1100" b="1">
                <a:latin typeface="Calibri" panose="020F0502020204030204" pitchFamily="34" charset="0"/>
                <a:cs typeface="Calibri" panose="020F0502020204030204" pitchFamily="34" charset="0"/>
                <a:sym typeface="Calibri" panose="020F0502020204030204" pitchFamily="34" charset="0"/>
              </a:rPr>
              <a:t>Yangon Office of Charltons Legal Consulting Ltd</a:t>
            </a:r>
            <a:endParaRPr lang="en-US" altLang="en-US" sz="1100">
              <a:latin typeface="Calibri" panose="020F0502020204030204" pitchFamily="34" charset="0"/>
              <a:cs typeface="Calibri" panose="020F0502020204030204" pitchFamily="34" charset="0"/>
              <a:sym typeface="Calibri" panose="020F0502020204030204" pitchFamily="34" charset="0"/>
            </a:endParaRPr>
          </a:p>
          <a:p>
            <a:pPr eaLnBrk="1" hangingPunct="1">
              <a:spcBef>
                <a:spcPts val="600"/>
              </a:spcBef>
              <a:buSzPts val="1400"/>
              <a:buFont typeface="Calibri" panose="020F0502020204030204" pitchFamily="34" charset="0"/>
              <a:buNone/>
            </a:pPr>
            <a:r>
              <a:rPr lang="en-US" altLang="en-US" sz="1100">
                <a:latin typeface="Calibri" panose="020F0502020204030204" pitchFamily="34" charset="0"/>
                <a:cs typeface="Calibri" panose="020F0502020204030204" pitchFamily="34" charset="0"/>
                <a:sym typeface="Calibri" panose="020F0502020204030204" pitchFamily="34" charset="0"/>
              </a:rPr>
              <a:t>161, 50</a:t>
            </a:r>
            <a:r>
              <a:rPr lang="en-US" altLang="en-US" sz="1100" baseline="30000">
                <a:latin typeface="Calibri" panose="020F0502020204030204" pitchFamily="34" charset="0"/>
                <a:cs typeface="Calibri" panose="020F0502020204030204" pitchFamily="34" charset="0"/>
                <a:sym typeface="Calibri" panose="020F0502020204030204" pitchFamily="34" charset="0"/>
              </a:rPr>
              <a:t>th </a:t>
            </a:r>
            <a:r>
              <a:rPr lang="en-US" altLang="en-US" sz="1100">
                <a:latin typeface="Calibri" panose="020F0502020204030204" pitchFamily="34" charset="0"/>
                <a:cs typeface="Calibri" panose="020F0502020204030204" pitchFamily="34" charset="0"/>
                <a:sym typeface="Calibri" panose="020F0502020204030204" pitchFamily="34" charset="0"/>
              </a:rPr>
              <a:t>Street  Yangon  Myanmar</a:t>
            </a:r>
          </a:p>
          <a:p>
            <a:pPr eaLnBrk="1" hangingPunct="1">
              <a:spcBef>
                <a:spcPts val="600"/>
              </a:spcBef>
              <a:buSzPts val="1400"/>
              <a:buFont typeface="Calibri" panose="020F0502020204030204" pitchFamily="34" charset="0"/>
              <a:buNone/>
            </a:pPr>
            <a:r>
              <a:rPr lang="en-US" altLang="en-US" sz="1100">
                <a:latin typeface="Calibri" panose="020F0502020204030204" pitchFamily="34" charset="0"/>
                <a:cs typeface="Calibri" panose="020F0502020204030204" pitchFamily="34" charset="0"/>
              </a:rPr>
              <a:t>Telephone: (95) 1 </a:t>
            </a:r>
            <a:r>
              <a:rPr lang="en-US" altLang="en-US" sz="1100" smtClean="0">
                <a:latin typeface="Calibri" panose="020F0502020204030204" pitchFamily="34" charset="0"/>
                <a:cs typeface="Calibri" panose="020F0502020204030204" pitchFamily="34" charset="0"/>
              </a:rPr>
              <a:t>8203898</a:t>
            </a:r>
            <a:endParaRPr lang="en-US" altLang="en-US" sz="1100">
              <a:latin typeface="Calibri" panose="020F0502020204030204" pitchFamily="34" charset="0"/>
              <a:cs typeface="Calibri" panose="020F0502020204030204" pitchFamily="34" charset="0"/>
            </a:endParaRPr>
          </a:p>
          <a:p>
            <a:pPr eaLnBrk="1" hangingPunct="1">
              <a:buClr>
                <a:srgbClr val="B192C9"/>
              </a:buClr>
              <a:buSzPts val="1400"/>
            </a:pPr>
            <a:r>
              <a:rPr lang="en-US" altLang="en-US" sz="1100" u="sng">
                <a:solidFill>
                  <a:srgbClr val="B192C9"/>
                </a:solidFill>
                <a:latin typeface="Calibri" panose="020F0502020204030204" pitchFamily="34" charset="0"/>
                <a:cs typeface="Calibri" panose="020F0502020204030204" pitchFamily="34" charset="0"/>
                <a:hlinkClick r:id="rId6"/>
              </a:rPr>
              <a:t>enquiries.myanmar@charltonslaw.com</a:t>
            </a:r>
            <a:endParaRPr lang="en-US" altLang="en-US" sz="1100" u="sng">
              <a:solidFill>
                <a:srgbClr val="B192C9"/>
              </a:solidFill>
              <a:latin typeface="Calibri" panose="020F0502020204030204" pitchFamily="34" charset="0"/>
              <a:cs typeface="Calibri" panose="020F0502020204030204" pitchFamily="34" charset="0"/>
            </a:endParaRPr>
          </a:p>
          <a:p>
            <a:pPr eaLnBrk="1" hangingPunct="1">
              <a:buClr>
                <a:srgbClr val="B192C9"/>
              </a:buClr>
              <a:buSzPts val="1400"/>
            </a:pPr>
            <a:r>
              <a:rPr lang="en-US" altLang="en-US" sz="1100" u="sng">
                <a:solidFill>
                  <a:srgbClr val="B192C9"/>
                </a:solidFill>
                <a:latin typeface="Calibri" panose="020F0502020204030204" pitchFamily="34" charset="0"/>
                <a:cs typeface="Calibri" panose="020F0502020204030204" pitchFamily="34" charset="0"/>
                <a:hlinkClick r:id="rId7"/>
              </a:rPr>
              <a:t>www.charltonsmyanmar.com</a:t>
            </a:r>
            <a:r>
              <a:rPr lang="en-US" altLang="en-US" sz="1100" u="sng">
                <a:solidFill>
                  <a:srgbClr val="B192C9"/>
                </a:solidFill>
                <a:latin typeface="Calibri" panose="020F0502020204030204" pitchFamily="34" charset="0"/>
                <a:cs typeface="Calibri" panose="020F0502020204030204" pitchFamily="34" charset="0"/>
              </a:rPr>
              <a:t> </a:t>
            </a:r>
            <a:endParaRPr lang="en-US" altLang="en-US" sz="1100">
              <a:latin typeface="Calibri" panose="020F0502020204030204" pitchFamily="34" charset="0"/>
              <a:cs typeface="Calibri" panose="020F0502020204030204" pitchFamily="34" charset="0"/>
            </a:endParaRPr>
          </a:p>
        </p:txBody>
      </p:sp>
      <p:sp>
        <p:nvSpPr>
          <p:cNvPr id="4" name="Title 3"/>
          <p:cNvSpPr>
            <a:spLocks noGrp="1"/>
          </p:cNvSpPr>
          <p:nvPr>
            <p:ph type="title" idx="4294967295"/>
          </p:nvPr>
        </p:nvSpPr>
        <p:spPr>
          <a:xfrm>
            <a:off x="3820825" y="815816"/>
            <a:ext cx="1352550" cy="398462"/>
          </a:xfrm>
        </p:spPr>
        <p:txBody>
          <a:bodyPr/>
          <a:lstStyle/>
          <a:p>
            <a:pPr rtl="0" eaLnBrk="1" fontAlgn="base" hangingPunct="1"/>
            <a:r>
              <a:rPr lang="en-US" sz="1400" b="1" kern="1200" dirty="0" smtClean="0">
                <a:solidFill>
                  <a:srgbClr val="C00000"/>
                </a:solidFill>
                <a:effectLst/>
                <a:latin typeface="Calibri" panose="020F0502020204030204" pitchFamily="34" charset="0"/>
                <a:ea typeface="+mn-ea"/>
                <a:cs typeface="Calibri" panose="020F0502020204030204" pitchFamily="34" charset="0"/>
              </a:rPr>
              <a:t>Other locations</a:t>
            </a:r>
            <a:endParaRPr lang="en-US" dirty="0" smtClean="0">
              <a:effectLst/>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33798" name="TextBox 10"/>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486434F0-69C8-4464-AC85-BF57D79B95C7}"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7</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766449"/>
            <a:ext cx="3643468" cy="3536534"/>
          </a:xfrm>
          <a:prstGeom prst="ellipse">
            <a:avLst/>
          </a:prstGeom>
        </p:spPr>
      </p:pic>
      <p:sp>
        <p:nvSpPr>
          <p:cNvPr id="7" name="Google Shape;132;p5"/>
          <p:cNvSpPr txBox="1">
            <a:spLocks noChangeArrowheads="1"/>
          </p:cNvSpPr>
          <p:nvPr/>
        </p:nvSpPr>
        <p:spPr bwMode="auto">
          <a:xfrm>
            <a:off x="4553176" y="1763744"/>
            <a:ext cx="3886200" cy="18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457200" indent="-342900">
              <a:buClr>
                <a:srgbClr val="000000"/>
              </a:buClr>
              <a:buFont typeface="Arial" charset="0"/>
              <a:defRPr sz="1400">
                <a:solidFill>
                  <a:srgbClr val="000000"/>
                </a:solidFill>
                <a:latin typeface="Arial" charset="0"/>
                <a:cs typeface="Arial" charset="0"/>
                <a:sym typeface="Arial" charset="0"/>
              </a:defRPr>
            </a:lvl1pPr>
            <a:lvl2pPr marL="742950" indent="-285750">
              <a:buClr>
                <a:srgbClr val="000000"/>
              </a:buClr>
              <a:buFont typeface="Arial" charset="0"/>
              <a:defRPr sz="1400">
                <a:solidFill>
                  <a:srgbClr val="000000"/>
                </a:solidFill>
                <a:latin typeface="Arial" charset="0"/>
                <a:cs typeface="Arial" charset="0"/>
                <a:sym typeface="Arial" charset="0"/>
              </a:defRPr>
            </a:lvl2pPr>
            <a:lvl3pPr marL="1143000" indent="-228600">
              <a:buClr>
                <a:srgbClr val="000000"/>
              </a:buClr>
              <a:buFont typeface="Arial" charset="0"/>
              <a:defRPr sz="1400">
                <a:solidFill>
                  <a:srgbClr val="000000"/>
                </a:solidFill>
                <a:latin typeface="Arial" charset="0"/>
                <a:cs typeface="Arial" charset="0"/>
                <a:sym typeface="Arial" charset="0"/>
              </a:defRPr>
            </a:lvl3pPr>
            <a:lvl4pPr marL="1600200" indent="-228600">
              <a:buClr>
                <a:srgbClr val="000000"/>
              </a:buClr>
              <a:buFont typeface="Arial" charset="0"/>
              <a:defRPr sz="1400">
                <a:solidFill>
                  <a:srgbClr val="000000"/>
                </a:solidFill>
                <a:latin typeface="Arial" charset="0"/>
                <a:cs typeface="Arial" charset="0"/>
                <a:sym typeface="Arial" charset="0"/>
              </a:defRPr>
            </a:lvl4pPr>
            <a:lvl5pPr marL="2057400" indent="-22860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marL="403225" indent="-288925">
              <a:lnSpc>
                <a:spcPct val="125000"/>
              </a:lnSpc>
              <a:buClr>
                <a:srgbClr val="FF0000"/>
              </a:buClr>
              <a:buFont typeface="Wingdings" panose="05000000000000000000" pitchFamily="2" charset="2"/>
              <a:buChar char="v"/>
              <a:defRPr/>
            </a:pPr>
            <a:r>
              <a:rPr lang="en-US" smtClean="0">
                <a:latin typeface="Calibri" panose="020F0502020204030204" pitchFamily="34" charset="0"/>
                <a:cs typeface="Calibri" panose="020F0502020204030204" pitchFamily="34" charset="0"/>
              </a:rPr>
              <a:t>Intended business activity – restricted? Is a joint venture required?</a:t>
            </a:r>
          </a:p>
          <a:p>
            <a:pPr marL="403225" indent="-288925">
              <a:lnSpc>
                <a:spcPct val="125000"/>
              </a:lnSpc>
              <a:buClr>
                <a:srgbClr val="FF0000"/>
              </a:buClr>
              <a:buFont typeface="Wingdings" panose="05000000000000000000" pitchFamily="2" charset="2"/>
              <a:buChar char="v"/>
              <a:defRPr/>
            </a:pPr>
            <a:r>
              <a:rPr lang="en-US" smtClean="0">
                <a:latin typeface="Calibri" panose="020F0502020204030204" pitchFamily="34" charset="0"/>
                <a:cs typeface="Calibri" panose="020F0502020204030204" pitchFamily="34" charset="0"/>
              </a:rPr>
              <a:t>Incorporation under Myanmar Investment Law (MIL) or Myanmar Companies Law (MCL)?</a:t>
            </a:r>
          </a:p>
          <a:p>
            <a:pPr marL="403225" indent="-288925">
              <a:lnSpc>
                <a:spcPct val="125000"/>
              </a:lnSpc>
              <a:buClr>
                <a:srgbClr val="FF0000"/>
              </a:buClr>
              <a:buFont typeface="Wingdings" panose="05000000000000000000" pitchFamily="2" charset="2"/>
              <a:buChar char="v"/>
              <a:defRPr/>
            </a:pPr>
            <a:r>
              <a:rPr lang="en-US" smtClean="0">
                <a:latin typeface="Calibri" panose="020F0502020204030204" pitchFamily="34" charset="0"/>
                <a:cs typeface="Calibri" panose="020F0502020204030204" pitchFamily="34" charset="0"/>
              </a:rPr>
              <a:t>Taxation and applicable incentives</a:t>
            </a:r>
          </a:p>
          <a:p>
            <a:pPr marL="403225" indent="-288925">
              <a:lnSpc>
                <a:spcPct val="125000"/>
              </a:lnSpc>
              <a:buClr>
                <a:srgbClr val="FF0000"/>
              </a:buClr>
              <a:buFont typeface="Wingdings" panose="05000000000000000000" pitchFamily="2" charset="2"/>
              <a:buChar char="v"/>
              <a:defRPr/>
            </a:pPr>
            <a:r>
              <a:rPr lang="en-US" smtClean="0">
                <a:latin typeface="Calibri" panose="020F0502020204030204" pitchFamily="34" charset="0"/>
                <a:cs typeface="Calibri" panose="020F0502020204030204" pitchFamily="34" charset="0"/>
              </a:rPr>
              <a:t>MIC Permit or Endorsement</a:t>
            </a:r>
          </a:p>
          <a:p>
            <a:pPr marL="403225" indent="-288925">
              <a:lnSpc>
                <a:spcPct val="125000"/>
              </a:lnSpc>
              <a:buClr>
                <a:srgbClr val="FF0000"/>
              </a:buClr>
              <a:buFont typeface="Wingdings" panose="05000000000000000000" pitchFamily="2" charset="2"/>
              <a:buChar char="v"/>
              <a:defRPr/>
            </a:pPr>
            <a:r>
              <a:rPr lang="en-US" smtClean="0">
                <a:latin typeface="Calibri" panose="020F0502020204030204" pitchFamily="34" charset="0"/>
                <a:cs typeface="Calibri" panose="020F0502020204030204" pitchFamily="34" charset="0"/>
              </a:rPr>
              <a:t>Designation of development zones</a:t>
            </a:r>
          </a:p>
        </p:txBody>
      </p:sp>
      <p:sp>
        <p:nvSpPr>
          <p:cNvPr id="8" name="Title 7"/>
          <p:cNvSpPr>
            <a:spLocks noGrp="1"/>
          </p:cNvSpPr>
          <p:nvPr>
            <p:ph type="title" idx="4294967295"/>
          </p:nvPr>
        </p:nvSpPr>
        <p:spPr>
          <a:xfrm>
            <a:off x="5629501" y="850122"/>
            <a:ext cx="1733550" cy="400050"/>
          </a:xfrm>
        </p:spPr>
        <p:txBody>
          <a:bodyPr/>
          <a:lstStyle/>
          <a:p>
            <a:pPr rtl="0" eaLnBrk="1" fontAlgn="base" hangingPunct="1"/>
            <a:r>
              <a:rPr lang="en-US" sz="1400" b="1" dirty="0" smtClean="0">
                <a:solidFill>
                  <a:srgbClr val="C40031"/>
                </a:solidFill>
                <a:effectLst/>
                <a:latin typeface="Calibri" panose="020F0502020204030204" pitchFamily="34" charset="0"/>
                <a:ea typeface="+mn-ea"/>
                <a:cs typeface="Calibri" panose="020F0502020204030204" pitchFamily="34" charset="0"/>
              </a:rPr>
              <a:t>Key Considerations</a:t>
            </a:r>
            <a:endParaRPr lang="en-US" b="1" dirty="0" smtClean="0">
              <a:effectLst/>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678" r="6666"/>
          <a:stretch/>
        </p:blipFill>
        <p:spPr>
          <a:xfrm>
            <a:off x="-1638300" y="2932438"/>
            <a:ext cx="3733800" cy="3619500"/>
          </a:xfrm>
          <a:prstGeom prst="ellipse">
            <a:avLst/>
          </a:prstGeom>
        </p:spPr>
      </p:pic>
      <p:pic>
        <p:nvPicPr>
          <p:cNvPr id="3993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39942" name="TextBox 10"/>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70A860FB-3661-4A24-A785-2A8DE0EDE023}"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8</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7" name="Google Shape;132;p5"/>
          <p:cNvSpPr txBox="1">
            <a:spLocks noChangeArrowheads="1"/>
          </p:cNvSpPr>
          <p:nvPr/>
        </p:nvSpPr>
        <p:spPr bwMode="auto">
          <a:xfrm>
            <a:off x="2133600" y="663069"/>
            <a:ext cx="5988994" cy="393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457200" indent="-342900">
              <a:buClr>
                <a:srgbClr val="000000"/>
              </a:buClr>
              <a:buFont typeface="Arial" charset="0"/>
              <a:defRPr sz="1400">
                <a:solidFill>
                  <a:srgbClr val="000000"/>
                </a:solidFill>
                <a:latin typeface="Arial" charset="0"/>
                <a:cs typeface="Arial" charset="0"/>
                <a:sym typeface="Arial" charset="0"/>
              </a:defRPr>
            </a:lvl1pPr>
            <a:lvl2pPr marL="742950" indent="-285750">
              <a:buClr>
                <a:srgbClr val="000000"/>
              </a:buClr>
              <a:buFont typeface="Arial" charset="0"/>
              <a:defRPr sz="1400">
                <a:solidFill>
                  <a:srgbClr val="000000"/>
                </a:solidFill>
                <a:latin typeface="Arial" charset="0"/>
                <a:cs typeface="Arial" charset="0"/>
                <a:sym typeface="Arial" charset="0"/>
              </a:defRPr>
            </a:lvl2pPr>
            <a:lvl3pPr marL="1143000" indent="-228600">
              <a:buClr>
                <a:srgbClr val="000000"/>
              </a:buClr>
              <a:buFont typeface="Arial" charset="0"/>
              <a:defRPr sz="1400">
                <a:solidFill>
                  <a:srgbClr val="000000"/>
                </a:solidFill>
                <a:latin typeface="Arial" charset="0"/>
                <a:cs typeface="Arial" charset="0"/>
                <a:sym typeface="Arial" charset="0"/>
              </a:defRPr>
            </a:lvl3pPr>
            <a:lvl4pPr marL="1600200" indent="-228600">
              <a:buClr>
                <a:srgbClr val="000000"/>
              </a:buClr>
              <a:buFont typeface="Arial" charset="0"/>
              <a:defRPr sz="1400">
                <a:solidFill>
                  <a:srgbClr val="000000"/>
                </a:solidFill>
                <a:latin typeface="Arial" charset="0"/>
                <a:cs typeface="Arial" charset="0"/>
                <a:sym typeface="Arial" charset="0"/>
              </a:defRPr>
            </a:lvl4pPr>
            <a:lvl5pPr marL="2057400" indent="-22860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marL="457200" marR="0" lvl="0" indent="-342900" algn="just" defTabSz="914400" eaLnBrk="1" fontAlgn="auto" latinLnBrk="0" hangingPunct="1">
              <a:lnSpc>
                <a:spcPct val="125000"/>
              </a:lnSpc>
              <a:spcBef>
                <a:spcPts val="0"/>
              </a:spcBef>
              <a:spcAft>
                <a:spcPts val="0"/>
              </a:spcAft>
              <a:buClr>
                <a:srgbClr val="FF0000"/>
              </a:buClr>
              <a:buSzTx/>
              <a:buFont typeface="Wingdings" panose="05000000000000000000" pitchFamily="2" charset="2"/>
              <a:buChar char="v"/>
              <a:tabLst/>
              <a:defRPr/>
            </a:pPr>
            <a:r>
              <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rPr>
              <a:t>Myanmar Investment Commission (MIC) will prioritize the following areas when the investors submit their proposals:</a:t>
            </a:r>
          </a:p>
          <a:p>
            <a:pPr marL="457200" marR="0" lvl="0" indent="-342900" defTabSz="914400" eaLnBrk="1" fontAlgn="auto" latinLnBrk="0" hangingPunct="1">
              <a:lnSpc>
                <a:spcPct val="125000"/>
              </a:lnSpc>
              <a:spcBef>
                <a:spcPts val="0"/>
              </a:spcBef>
              <a:spcAft>
                <a:spcPts val="0"/>
              </a:spcAft>
              <a:buClr>
                <a:srgbClr val="FF0000"/>
              </a:buClr>
              <a:buSzTx/>
              <a:buFont typeface="Wingdings" panose="05000000000000000000" pitchFamily="2" charset="2"/>
              <a:buChar char="v"/>
              <a:tabLst/>
              <a:defRPr/>
            </a:pPr>
            <a:endPar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endParaRPr>
          </a:p>
          <a:p>
            <a:pPr marL="800100" marR="0" lvl="0" indent="-342900" defTabSz="914400" eaLnBrk="1" fontAlgn="auto" latinLnBrk="0" hangingPunct="1">
              <a:lnSpc>
                <a:spcPct val="125000"/>
              </a:lnSpc>
              <a:spcBef>
                <a:spcPts val="0"/>
              </a:spcBef>
              <a:spcAft>
                <a:spcPts val="0"/>
              </a:spcAft>
              <a:buClr>
                <a:srgbClr val="FF0000"/>
              </a:buClr>
              <a:buSzTx/>
              <a:buFont typeface="Courier New" panose="02070309020205020404" pitchFamily="49" charset="0"/>
              <a:buChar char="o"/>
              <a:tabLst/>
              <a:defRPr/>
            </a:pPr>
            <a:r>
              <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rPr>
              <a:t>Agriculture and its related services, value-added production of agricultural products</a:t>
            </a:r>
          </a:p>
          <a:p>
            <a:pPr marL="800100" marR="0" lvl="0" indent="-342900" defTabSz="914400" eaLnBrk="1" fontAlgn="auto" latinLnBrk="0" hangingPunct="1">
              <a:lnSpc>
                <a:spcPct val="125000"/>
              </a:lnSpc>
              <a:spcBef>
                <a:spcPts val="0"/>
              </a:spcBef>
              <a:spcAft>
                <a:spcPts val="0"/>
              </a:spcAft>
              <a:buClr>
                <a:srgbClr val="FF0000"/>
              </a:buClr>
              <a:buSzTx/>
              <a:buFont typeface="Courier New" panose="02070309020205020404" pitchFamily="49" charset="0"/>
              <a:buChar char="o"/>
              <a:tabLst/>
              <a:defRPr/>
            </a:pPr>
            <a:r>
              <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rPr>
              <a:t>Livestock production, breeding and production of fishery products</a:t>
            </a:r>
          </a:p>
          <a:p>
            <a:pPr marL="800100" marR="0" lvl="0" indent="-342900" defTabSz="914400" eaLnBrk="1" fontAlgn="auto" latinLnBrk="0" hangingPunct="1">
              <a:lnSpc>
                <a:spcPct val="125000"/>
              </a:lnSpc>
              <a:spcBef>
                <a:spcPts val="0"/>
              </a:spcBef>
              <a:spcAft>
                <a:spcPts val="0"/>
              </a:spcAft>
              <a:buClr>
                <a:srgbClr val="FF0000"/>
              </a:buClr>
              <a:buSzTx/>
              <a:buFont typeface="Courier New" panose="02070309020205020404" pitchFamily="49" charset="0"/>
              <a:buChar char="o"/>
              <a:tabLst/>
              <a:defRPr/>
            </a:pPr>
            <a:r>
              <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rPr>
              <a:t>Export promotion industries</a:t>
            </a:r>
          </a:p>
          <a:p>
            <a:pPr marL="800100" marR="0" lvl="0" indent="-342900" defTabSz="914400" eaLnBrk="1" fontAlgn="auto" latinLnBrk="0" hangingPunct="1">
              <a:lnSpc>
                <a:spcPct val="125000"/>
              </a:lnSpc>
              <a:spcBef>
                <a:spcPts val="0"/>
              </a:spcBef>
              <a:spcAft>
                <a:spcPts val="0"/>
              </a:spcAft>
              <a:buClr>
                <a:srgbClr val="FF0000"/>
              </a:buClr>
              <a:buSzTx/>
              <a:buFont typeface="Courier New" panose="02070309020205020404" pitchFamily="49" charset="0"/>
              <a:buChar char="o"/>
              <a:tabLst/>
              <a:defRPr/>
            </a:pPr>
            <a:r>
              <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rPr>
              <a:t>Import substitution industries</a:t>
            </a:r>
          </a:p>
          <a:p>
            <a:pPr marL="800100" marR="0" lvl="0" indent="-342900" defTabSz="914400" eaLnBrk="1" fontAlgn="auto" latinLnBrk="0" hangingPunct="1">
              <a:lnSpc>
                <a:spcPct val="125000"/>
              </a:lnSpc>
              <a:spcBef>
                <a:spcPts val="0"/>
              </a:spcBef>
              <a:spcAft>
                <a:spcPts val="0"/>
              </a:spcAft>
              <a:buClr>
                <a:srgbClr val="FF0000"/>
              </a:buClr>
              <a:buSzTx/>
              <a:buFont typeface="Courier New" panose="02070309020205020404" pitchFamily="49" charset="0"/>
              <a:buChar char="o"/>
              <a:tabLst/>
              <a:defRPr/>
            </a:pPr>
            <a:r>
              <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rPr>
              <a:t>Power sector</a:t>
            </a:r>
          </a:p>
          <a:p>
            <a:pPr marL="800100" marR="0" lvl="0" indent="-342900" defTabSz="914400" eaLnBrk="1" fontAlgn="auto" latinLnBrk="0" hangingPunct="1">
              <a:lnSpc>
                <a:spcPct val="125000"/>
              </a:lnSpc>
              <a:spcBef>
                <a:spcPts val="0"/>
              </a:spcBef>
              <a:spcAft>
                <a:spcPts val="0"/>
              </a:spcAft>
              <a:buClr>
                <a:srgbClr val="FF0000"/>
              </a:buClr>
              <a:buSzTx/>
              <a:buFont typeface="Courier New" panose="02070309020205020404" pitchFamily="49" charset="0"/>
              <a:buChar char="o"/>
              <a:tabLst/>
              <a:defRPr/>
            </a:pPr>
            <a:r>
              <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rPr>
              <a:t>Logistics industries</a:t>
            </a:r>
          </a:p>
          <a:p>
            <a:pPr marL="800100" marR="0" lvl="0" indent="-342900" defTabSz="914400" eaLnBrk="1" fontAlgn="auto" latinLnBrk="0" hangingPunct="1">
              <a:lnSpc>
                <a:spcPct val="125000"/>
              </a:lnSpc>
              <a:spcBef>
                <a:spcPts val="0"/>
              </a:spcBef>
              <a:spcAft>
                <a:spcPts val="0"/>
              </a:spcAft>
              <a:buClr>
                <a:srgbClr val="FF0000"/>
              </a:buClr>
              <a:buSzTx/>
              <a:buFont typeface="Courier New" panose="02070309020205020404" pitchFamily="49" charset="0"/>
              <a:buChar char="o"/>
              <a:tabLst/>
              <a:defRPr/>
            </a:pPr>
            <a:r>
              <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rPr>
              <a:t>Education services</a:t>
            </a:r>
          </a:p>
          <a:p>
            <a:pPr marL="800100" marR="0" lvl="0" indent="-342900" defTabSz="914400" eaLnBrk="1" fontAlgn="auto" latinLnBrk="0" hangingPunct="1">
              <a:lnSpc>
                <a:spcPct val="125000"/>
              </a:lnSpc>
              <a:spcBef>
                <a:spcPts val="0"/>
              </a:spcBef>
              <a:spcAft>
                <a:spcPts val="0"/>
              </a:spcAft>
              <a:buClr>
                <a:srgbClr val="FF0000"/>
              </a:buClr>
              <a:buSzTx/>
              <a:buFont typeface="Courier New" panose="02070309020205020404" pitchFamily="49" charset="0"/>
              <a:buChar char="o"/>
              <a:tabLst/>
              <a:defRPr/>
            </a:pPr>
            <a:r>
              <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rPr>
              <a:t>Health care industry</a:t>
            </a:r>
          </a:p>
          <a:p>
            <a:pPr marL="800100" marR="0" lvl="0" indent="-342900" defTabSz="914400" eaLnBrk="1" fontAlgn="auto" latinLnBrk="0" hangingPunct="1">
              <a:lnSpc>
                <a:spcPct val="125000"/>
              </a:lnSpc>
              <a:spcBef>
                <a:spcPts val="0"/>
              </a:spcBef>
              <a:spcAft>
                <a:spcPts val="0"/>
              </a:spcAft>
              <a:buClr>
                <a:srgbClr val="FF0000"/>
              </a:buClr>
              <a:buSzTx/>
              <a:buFont typeface="Courier New" panose="02070309020205020404" pitchFamily="49" charset="0"/>
              <a:buChar char="o"/>
              <a:tabLst/>
              <a:defRPr/>
            </a:pPr>
            <a:r>
              <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rPr>
              <a:t>Construction of affordable housing</a:t>
            </a:r>
          </a:p>
          <a:p>
            <a:pPr marL="800100" marR="0" lvl="0" indent="-342900" defTabSz="914400" eaLnBrk="1" fontAlgn="auto" latinLnBrk="0" hangingPunct="1">
              <a:lnSpc>
                <a:spcPct val="125000"/>
              </a:lnSpc>
              <a:spcBef>
                <a:spcPts val="0"/>
              </a:spcBef>
              <a:spcAft>
                <a:spcPts val="0"/>
              </a:spcAft>
              <a:buClr>
                <a:srgbClr val="FF0000"/>
              </a:buClr>
              <a:buSzTx/>
              <a:buFont typeface="Courier New" panose="02070309020205020404" pitchFamily="49" charset="0"/>
              <a:buChar char="o"/>
              <a:tabLst/>
              <a:defRPr/>
            </a:pPr>
            <a:r>
              <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rPr>
              <a:t>Establishment of industrial estate</a:t>
            </a:r>
          </a:p>
          <a:p>
            <a:pPr marL="800100" marR="0" lvl="0" indent="-342900" defTabSz="914400" eaLnBrk="1" fontAlgn="auto" latinLnBrk="0" hangingPunct="1">
              <a:lnSpc>
                <a:spcPct val="125000"/>
              </a:lnSpc>
              <a:spcBef>
                <a:spcPts val="0"/>
              </a:spcBef>
              <a:spcAft>
                <a:spcPts val="0"/>
              </a:spcAft>
              <a:buClr>
                <a:srgbClr val="FF0000"/>
              </a:buClr>
              <a:buSzTx/>
              <a:buFont typeface="Courier New" panose="02070309020205020404" pitchFamily="49" charset="0"/>
              <a:buChar char="o"/>
              <a:tabLst/>
              <a:defRPr/>
            </a:pPr>
            <a:endPar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endParaRPr>
          </a:p>
          <a:p>
            <a:pPr lvl="0" algn="just" defTabSz="914400" eaLnBrk="1" fontAlgn="auto" hangingPunct="1">
              <a:lnSpc>
                <a:spcPct val="125000"/>
              </a:lnSpc>
              <a:spcBef>
                <a:spcPts val="0"/>
              </a:spcBef>
              <a:spcAft>
                <a:spcPts val="0"/>
              </a:spcAft>
              <a:buClr>
                <a:srgbClr val="FF0000"/>
              </a:buClr>
              <a:buFont typeface="Wingdings" panose="05000000000000000000" pitchFamily="2" charset="2"/>
              <a:buChar char="v"/>
              <a:defRPr/>
            </a:pPr>
            <a:r>
              <a:rPr lang="en-US" sz="1200" kern="0" smtClean="0">
                <a:latin typeface="Calibri" panose="020F0502020204030204" pitchFamily="34" charset="0"/>
                <a:cs typeface="Calibri" panose="020F0502020204030204" pitchFamily="34" charset="0"/>
              </a:rPr>
              <a:t>Myanmar </a:t>
            </a:r>
            <a:r>
              <a:rPr lang="en-US" sz="1200" kern="0">
                <a:latin typeface="Calibri" panose="020F0502020204030204" pitchFamily="34" charset="0"/>
                <a:cs typeface="Calibri" panose="020F0502020204030204" pitchFamily="34" charset="0"/>
              </a:rPr>
              <a:t>Investment Commission welcomes both foreign and local investors to invest in these investment areas and the MIC and government of respective States and Regions will provide necessary assistance to investors.</a:t>
            </a:r>
            <a:endPar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endParaRPr>
          </a:p>
        </p:txBody>
      </p:sp>
      <p:sp>
        <p:nvSpPr>
          <p:cNvPr id="9" name="Text Placeholder 5"/>
          <p:cNvSpPr txBox="1">
            <a:spLocks/>
          </p:cNvSpPr>
          <p:nvPr/>
        </p:nvSpPr>
        <p:spPr bwMode="auto">
          <a:xfrm>
            <a:off x="2095500" y="4742188"/>
            <a:ext cx="2971800" cy="19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77800" indent="0">
              <a:lnSpc>
                <a:spcPct val="125000"/>
              </a:lnSpc>
              <a:buClr>
                <a:srgbClr val="FF0000"/>
              </a:buClr>
              <a:defRPr/>
            </a:pPr>
            <a:r>
              <a:rPr lang="en-US" altLang="en-US" sz="1000" kern="0" smtClean="0">
                <a:solidFill>
                  <a:srgbClr val="000000"/>
                </a:solidFill>
                <a:latin typeface="Calibri" panose="020F0502020204030204" pitchFamily="34" charset="0"/>
                <a:cs typeface="Calibri" panose="020F0502020204030204" pitchFamily="34" charset="0"/>
                <a:sym typeface="Calibri" pitchFamily="34" charset="0"/>
              </a:rPr>
              <a:t>Source: Myanmar Investment Commission</a:t>
            </a:r>
          </a:p>
        </p:txBody>
      </p:sp>
      <p:sp>
        <p:nvSpPr>
          <p:cNvPr id="4" name="Title 3"/>
          <p:cNvSpPr>
            <a:spLocks noGrp="1"/>
          </p:cNvSpPr>
          <p:nvPr>
            <p:ph type="title" idx="4294967295"/>
          </p:nvPr>
        </p:nvSpPr>
        <p:spPr>
          <a:xfrm>
            <a:off x="3657600" y="256771"/>
            <a:ext cx="2343150" cy="264785"/>
          </a:xfrm>
        </p:spPr>
        <p:txBody>
          <a:bodyPr/>
          <a:lstStyle/>
          <a:p>
            <a:pPr rtl="0" eaLnBrk="0" fontAlgn="base" hangingPunct="0"/>
            <a:r>
              <a:rPr lang="en-US" sz="1400" b="1" kern="1200" dirty="0" smtClean="0">
                <a:solidFill>
                  <a:srgbClr val="C40031"/>
                </a:solidFill>
                <a:effectLst/>
                <a:latin typeface="Calibri" panose="020F0502020204030204" pitchFamily="34" charset="0"/>
                <a:ea typeface="+mn-ea"/>
                <a:cs typeface="Calibri" panose="020F0502020204030204" pitchFamily="34" charset="0"/>
              </a:rPr>
              <a:t>Investment Opportunities</a:t>
            </a:r>
            <a:endParaRPr lang="en-US" dirty="0" smtClean="0">
              <a:effectLst/>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5143501"/>
          </a:xfrm>
          <a:prstGeom prst="rect">
            <a:avLst/>
          </a:prstGeom>
        </p:spPr>
      </p:pic>
      <p:pic>
        <p:nvPicPr>
          <p:cNvPr id="3789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37895" name="TextBox 10"/>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6F4F848E-3158-489E-9C93-D5332D24E39D}"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9</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8" name="Flowchart: Data 7"/>
          <p:cNvSpPr/>
          <p:nvPr/>
        </p:nvSpPr>
        <p:spPr>
          <a:xfrm>
            <a:off x="990600" y="0"/>
            <a:ext cx="7162800" cy="5143500"/>
          </a:xfrm>
          <a:prstGeom prst="flowChartInputOut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75;p11"/>
          <p:cNvSpPr txBox="1">
            <a:spLocks noChangeArrowheads="1"/>
          </p:cNvSpPr>
          <p:nvPr/>
        </p:nvSpPr>
        <p:spPr bwMode="auto">
          <a:xfrm>
            <a:off x="2438400" y="687124"/>
            <a:ext cx="4495800" cy="424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4254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Myanmar </a:t>
            </a:r>
            <a:r>
              <a:rPr lang="en-US" altLang="en-US" sz="1300" dirty="0">
                <a:latin typeface="Calibri" panose="020F0502020204030204" pitchFamily="34" charset="0"/>
                <a:cs typeface="Calibri" panose="020F0502020204030204" pitchFamily="34" charset="0"/>
              </a:rPr>
              <a:t>is in the process of updating numerous laws and regulations including its foreign investment regime</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Many </a:t>
            </a:r>
            <a:r>
              <a:rPr lang="en-US" altLang="en-US" sz="1300" dirty="0">
                <a:latin typeface="Calibri" panose="020F0502020204030204" pitchFamily="34" charset="0"/>
                <a:cs typeface="Calibri" panose="020F0502020204030204" pitchFamily="34" charset="0"/>
              </a:rPr>
              <a:t>old colonial laws still in force. (Burma Code 13 volumes 1841 – 1954)</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Myanmar </a:t>
            </a:r>
            <a:r>
              <a:rPr lang="en-US" altLang="en-US" sz="1300" dirty="0">
                <a:latin typeface="Calibri" panose="020F0502020204030204" pitchFamily="34" charset="0"/>
                <a:cs typeface="Calibri" panose="020F0502020204030204" pitchFamily="34" charset="0"/>
              </a:rPr>
              <a:t>Companies Law (2017) (MCL)</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Myanmar </a:t>
            </a:r>
            <a:r>
              <a:rPr lang="en-US" altLang="en-US" sz="1300" dirty="0">
                <a:latin typeface="Calibri" panose="020F0502020204030204" pitchFamily="34" charset="0"/>
                <a:cs typeface="Calibri" panose="020F0502020204030204" pitchFamily="34" charset="0"/>
              </a:rPr>
              <a:t>Companies Regulations (2018)</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State-owned </a:t>
            </a:r>
            <a:r>
              <a:rPr lang="en-US" altLang="en-US" sz="1300" dirty="0">
                <a:latin typeface="Calibri" panose="020F0502020204030204" pitchFamily="34" charset="0"/>
                <a:cs typeface="Calibri" panose="020F0502020204030204" pitchFamily="34" charset="0"/>
              </a:rPr>
              <a:t>Economic Enterprises Law (1988)</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Myanmar </a:t>
            </a:r>
            <a:r>
              <a:rPr lang="en-US" altLang="en-US" sz="1300" dirty="0">
                <a:latin typeface="Calibri" panose="020F0502020204030204" pitchFamily="34" charset="0"/>
                <a:cs typeface="Calibri" panose="020F0502020204030204" pitchFamily="34" charset="0"/>
              </a:rPr>
              <a:t>Special Economic Zone Law (2014)</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Competition </a:t>
            </a:r>
            <a:r>
              <a:rPr lang="en-US" altLang="en-US" sz="1300" dirty="0">
                <a:latin typeface="Calibri" panose="020F0502020204030204" pitchFamily="34" charset="0"/>
                <a:cs typeface="Calibri" panose="020F0502020204030204" pitchFamily="34" charset="0"/>
              </a:rPr>
              <a:t>Law (2015)</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Myanmar </a:t>
            </a:r>
            <a:r>
              <a:rPr lang="en-US" altLang="en-US" sz="1300" dirty="0">
                <a:latin typeface="Calibri" panose="020F0502020204030204" pitchFamily="34" charset="0"/>
                <a:cs typeface="Calibri" panose="020F0502020204030204" pitchFamily="34" charset="0"/>
              </a:rPr>
              <a:t>Investment Law (2016) (MIL)</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Myanmar </a:t>
            </a:r>
            <a:r>
              <a:rPr lang="en-US" altLang="en-US" sz="1300" dirty="0">
                <a:latin typeface="Calibri" panose="020F0502020204030204" pitchFamily="34" charset="0"/>
                <a:cs typeface="Calibri" panose="020F0502020204030204" pitchFamily="34" charset="0"/>
              </a:rPr>
              <a:t>Investment Rules (2017)</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Arbitration </a:t>
            </a:r>
            <a:r>
              <a:rPr lang="en-US" altLang="en-US" sz="1300" dirty="0">
                <a:latin typeface="Calibri" panose="020F0502020204030204" pitchFamily="34" charset="0"/>
                <a:cs typeface="Calibri" panose="020F0502020204030204" pitchFamily="34" charset="0"/>
              </a:rPr>
              <a:t>Law (2016)</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Condominium </a:t>
            </a:r>
            <a:r>
              <a:rPr lang="en-US" altLang="en-US" sz="1300" dirty="0">
                <a:latin typeface="Calibri" panose="020F0502020204030204" pitchFamily="34" charset="0"/>
                <a:cs typeface="Calibri" panose="020F0502020204030204" pitchFamily="34" charset="0"/>
              </a:rPr>
              <a:t>Law (2016)</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Condominium </a:t>
            </a:r>
            <a:r>
              <a:rPr lang="en-US" altLang="en-US" sz="1300" dirty="0">
                <a:latin typeface="Calibri" panose="020F0502020204030204" pitchFamily="34" charset="0"/>
                <a:cs typeface="Calibri" panose="020F0502020204030204" pitchFamily="34" charset="0"/>
              </a:rPr>
              <a:t>Rules (2017)</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Insolvency </a:t>
            </a:r>
            <a:r>
              <a:rPr lang="en-US" altLang="en-US" sz="1300" dirty="0">
                <a:latin typeface="Calibri" panose="020F0502020204030204" pitchFamily="34" charset="0"/>
                <a:cs typeface="Calibri" panose="020F0502020204030204" pitchFamily="34" charset="0"/>
              </a:rPr>
              <a:t>Law (2020)</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Insolvency </a:t>
            </a:r>
            <a:r>
              <a:rPr lang="en-US" altLang="en-US" sz="1300" dirty="0">
                <a:latin typeface="Calibri" panose="020F0502020204030204" pitchFamily="34" charset="0"/>
                <a:cs typeface="Calibri" panose="020F0502020204030204" pitchFamily="34" charset="0"/>
              </a:rPr>
              <a:t>Rules (2020)</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Industrial </a:t>
            </a:r>
            <a:r>
              <a:rPr lang="en-US" altLang="en-US" sz="1300" dirty="0">
                <a:latin typeface="Calibri" panose="020F0502020204030204" pitchFamily="34" charset="0"/>
                <a:cs typeface="Calibri" panose="020F0502020204030204" pitchFamily="34" charset="0"/>
              </a:rPr>
              <a:t>Zone Law (2020)</a:t>
            </a:r>
          </a:p>
        </p:txBody>
      </p:sp>
      <p:sp>
        <p:nvSpPr>
          <p:cNvPr id="2" name="Title 1"/>
          <p:cNvSpPr>
            <a:spLocks noGrp="1"/>
          </p:cNvSpPr>
          <p:nvPr>
            <p:ph type="title" idx="4294967295"/>
          </p:nvPr>
        </p:nvSpPr>
        <p:spPr>
          <a:xfrm>
            <a:off x="2986087" y="295275"/>
            <a:ext cx="4046538" cy="377825"/>
          </a:xfrm>
        </p:spPr>
        <p:txBody>
          <a:bodyPr/>
          <a:lstStyle/>
          <a:p>
            <a:pPr rtl="0" eaLnBrk="1" fontAlgn="base" hangingPunct="1"/>
            <a:r>
              <a:rPr lang="en-US" sz="1400" b="1" kern="1200" dirty="0" smtClean="0">
                <a:solidFill>
                  <a:srgbClr val="C40031"/>
                </a:solidFill>
                <a:effectLst/>
                <a:latin typeface="Calibri" panose="020F0502020204030204" pitchFamily="34" charset="0"/>
                <a:ea typeface="+mn-ea"/>
                <a:cs typeface="Calibri" panose="020F0502020204030204" pitchFamily="34" charset="0"/>
              </a:rPr>
              <a:t>Investing in Myanmar: A Changing Legal Framework</a:t>
            </a:r>
            <a:endParaRPr lang="en-US" dirty="0" smtClean="0">
              <a:effectLst/>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Theme">
  <a:themeElements>
    <a:clrScheme name="Ghost 1">
      <a:dk1>
        <a:srgbClr val="7F7F7F"/>
      </a:dk1>
      <a:lt1>
        <a:srgbClr val="FFFFFF"/>
      </a:lt1>
      <a:dk2>
        <a:srgbClr val="000000"/>
      </a:dk2>
      <a:lt2>
        <a:srgbClr val="FFFFFF"/>
      </a:lt2>
      <a:accent1>
        <a:srgbClr val="000000"/>
      </a:accent1>
      <a:accent2>
        <a:srgbClr val="B0B1B3"/>
      </a:accent2>
      <a:accent3>
        <a:srgbClr val="000000"/>
      </a:accent3>
      <a:accent4>
        <a:srgbClr val="91969B"/>
      </a:accent4>
      <a:accent5>
        <a:srgbClr val="4B5050"/>
      </a:accent5>
      <a:accent6>
        <a:srgbClr val="91969B"/>
      </a:accent6>
      <a:hlink>
        <a:srgbClr val="4B5050"/>
      </a:hlink>
      <a:folHlink>
        <a:srgbClr val="19BB9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55582</TotalTime>
  <Words>6935</Words>
  <Application>Microsoft Office PowerPoint</Application>
  <PresentationFormat>On-screen Show (16:9)</PresentationFormat>
  <Paragraphs>656</Paragraphs>
  <Slides>67</Slides>
  <Notes>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67</vt:i4>
      </vt:variant>
    </vt:vector>
  </HeadingPairs>
  <TitlesOfParts>
    <vt:vector size="82" baseType="lpstr">
      <vt:lpstr>Lato Light</vt:lpstr>
      <vt:lpstr>Montserrat Hairline</vt:lpstr>
      <vt:lpstr>新細明體</vt:lpstr>
      <vt:lpstr>新細明體</vt:lpstr>
      <vt:lpstr>SimSun</vt:lpstr>
      <vt:lpstr>Arial</vt:lpstr>
      <vt:lpstr>Calibri</vt:lpstr>
      <vt:lpstr>Calibri Light</vt:lpstr>
      <vt:lpstr>Century Gothic</vt:lpstr>
      <vt:lpstr>Courier New</vt:lpstr>
      <vt:lpstr>Montserrat</vt:lpstr>
      <vt:lpstr>Montserrat Light</vt:lpstr>
      <vt:lpstr>Wingdings</vt:lpstr>
      <vt:lpstr>Wingdings 3</vt:lpstr>
      <vt:lpstr>Default Theme</vt:lpstr>
      <vt:lpstr>Introduction to Doing Business in Myanmar </vt:lpstr>
      <vt:lpstr>Myanmar: Country Profile </vt:lpstr>
      <vt:lpstr>Myanmar: Country Profile (cont’d)</vt:lpstr>
      <vt:lpstr>Myanmar: Recent Economic Development</vt:lpstr>
      <vt:lpstr>Myanmar: Recent Economic Development (cont’d) </vt:lpstr>
      <vt:lpstr>Strengths, Constraints, Opportunities and Risks</vt:lpstr>
      <vt:lpstr>Key Considerations</vt:lpstr>
      <vt:lpstr>Investment Opportunities</vt:lpstr>
      <vt:lpstr>Investing in Myanmar: A Changing Legal Framework</vt:lpstr>
      <vt:lpstr>Categories of Business Activities</vt:lpstr>
      <vt:lpstr>Myanmar Investment Law (MIL), 2016</vt:lpstr>
      <vt:lpstr>MIL: Objectives</vt:lpstr>
      <vt:lpstr>MIL: Incentives</vt:lpstr>
      <vt:lpstr>MIL: Tax Incentives</vt:lpstr>
      <vt:lpstr>MIL: MIC Notifications</vt:lpstr>
      <vt:lpstr>MIL: Promoted Sectors</vt:lpstr>
      <vt:lpstr>MIL: Promoted Sectors (cont’d)</vt:lpstr>
      <vt:lpstr>MIL: List of Restricted Investment Activities</vt:lpstr>
      <vt:lpstr>Designated insurance businesses to be insured </vt:lpstr>
      <vt:lpstr>Investment in the Education Sector </vt:lpstr>
      <vt:lpstr>About Myanmar Investment Commission (MIC)</vt:lpstr>
      <vt:lpstr>Myanmar Investment Commission (MIC) (cont’d)</vt:lpstr>
      <vt:lpstr>Investment Procedures:  MIC Permit and Investment Endorsement</vt:lpstr>
      <vt:lpstr>Investment Procedures (cont’d)</vt:lpstr>
      <vt:lpstr>Investment Procedures (cont’d)</vt:lpstr>
      <vt:lpstr>MIC Application Process</vt:lpstr>
      <vt:lpstr>MIC Application Process (cont’d)</vt:lpstr>
      <vt:lpstr>Investment Endorsement</vt:lpstr>
      <vt:lpstr>Endorsement Application Process</vt:lpstr>
      <vt:lpstr>Myanmar Companies Law (MCL), 2017</vt:lpstr>
      <vt:lpstr>Myanmar Companies Law (MCL), 2017 (cont’d)</vt:lpstr>
      <vt:lpstr>Myanmar Companies Law (MCL), 2017 (cont’d)</vt:lpstr>
      <vt:lpstr>Types of companies and entities </vt:lpstr>
      <vt:lpstr>Main Types of Companies </vt:lpstr>
      <vt:lpstr>Requirements for Directors</vt:lpstr>
      <vt:lpstr>MCL: Some Distinct Changes</vt:lpstr>
      <vt:lpstr>MCL: Some Distinct Changes (cont’d)</vt:lpstr>
      <vt:lpstr>MCL: Overseas Corporation</vt:lpstr>
      <vt:lpstr>MCL: Overseas Corporation (cont’d)</vt:lpstr>
      <vt:lpstr>Myanmar Companies Online (MyCO) Registry</vt:lpstr>
      <vt:lpstr>Share Capital Requirement</vt:lpstr>
      <vt:lpstr>Wholesale and Retail Trading Business</vt:lpstr>
      <vt:lpstr>Wholesale and Retail Trading Business (cont’d)</vt:lpstr>
      <vt:lpstr>Taxes </vt:lpstr>
      <vt:lpstr>Taxes (cont’d)</vt:lpstr>
      <vt:lpstr>Taxes (cont’d)</vt:lpstr>
      <vt:lpstr>Taxes (cont’d)</vt:lpstr>
      <vt:lpstr>Taxes (cont’d)</vt:lpstr>
      <vt:lpstr>Taxes (cont’d)</vt:lpstr>
      <vt:lpstr>Property</vt:lpstr>
      <vt:lpstr>Property (cont’d)</vt:lpstr>
      <vt:lpstr>Special Economic Zones Law (SEZs)</vt:lpstr>
      <vt:lpstr>Special Economic Zones Law (SEZs) (cont’d)</vt:lpstr>
      <vt:lpstr>Special Economic Zones Law (SEZs) (cont’d)</vt:lpstr>
      <vt:lpstr>SEZs: Incentives</vt:lpstr>
      <vt:lpstr>Right to transfer foreign currency </vt:lpstr>
      <vt:lpstr>Employment Issues</vt:lpstr>
      <vt:lpstr>Employment Issues (cont’d)</vt:lpstr>
      <vt:lpstr>Corporate Matters</vt:lpstr>
      <vt:lpstr>Corporate Matters (cont’d)</vt:lpstr>
      <vt:lpstr>Accounting Standards</vt:lpstr>
      <vt:lpstr>Foreign Participation in Stock Exchange</vt:lpstr>
      <vt:lpstr>Foreign Participation in Stock Exchange (cont’d)</vt:lpstr>
      <vt:lpstr>Legislation on Intellectual Property Rights </vt:lpstr>
      <vt:lpstr>Managing Partner </vt:lpstr>
      <vt:lpstr>Contact us</vt:lpstr>
      <vt:lpstr>Other locations</vt:lpstr>
    </vt:vector>
  </TitlesOfParts>
  <Manager/>
  <Company>Slidepro Co.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Ghost PowerPoint Template</dc:title>
  <dc:subject/>
  <dc:creator>Slidepro Design</dc:creator>
  <cp:keywords/>
  <dc:description/>
  <cp:lastModifiedBy>Charltons</cp:lastModifiedBy>
  <cp:revision>7467</cp:revision>
  <cp:lastPrinted>2019-05-29T08:44:19Z</cp:lastPrinted>
  <dcterms:created xsi:type="dcterms:W3CDTF">2014-11-12T21:47:38Z</dcterms:created>
  <dcterms:modified xsi:type="dcterms:W3CDTF">2021-08-05T10:23:29Z</dcterms:modified>
  <cp:category/>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